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75"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7" r:id="rId23"/>
    <p:sldId id="282" r:id="rId24"/>
    <p:sldId id="285"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Objects="1">
      <p:cViewPr varScale="1">
        <p:scale>
          <a:sx n="67" d="100"/>
          <a:sy n="67" d="100"/>
        </p:scale>
        <p:origin x="154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98B856-F979-464E-8C97-D0F8882F767C}" type="datetimeFigureOut">
              <a:rPr lang="ru-RU" smtClean="0"/>
              <a:pPr/>
              <a:t>17.04.2019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58928B-9712-45BD-80E1-99F0C2A59D88}" type="slidenum">
              <a:rPr lang="ru-RU" smtClean="0"/>
              <a:pPr/>
              <a:t>‹#›</a:t>
            </a:fld>
            <a:endParaRPr lang="ru-RU"/>
          </a:p>
        </p:txBody>
      </p:sp>
    </p:spTree>
    <p:extLst>
      <p:ext uri="{BB962C8B-B14F-4D97-AF65-F5344CB8AC3E}">
        <p14:creationId xmlns:p14="http://schemas.microsoft.com/office/powerpoint/2010/main" val="2499088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a:t>
            </a:fld>
            <a:endParaRPr lang="ru-RU"/>
          </a:p>
        </p:txBody>
      </p:sp>
    </p:spTree>
    <p:extLst>
      <p:ext uri="{BB962C8B-B14F-4D97-AF65-F5344CB8AC3E}">
        <p14:creationId xmlns:p14="http://schemas.microsoft.com/office/powerpoint/2010/main" val="9190584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10</a:t>
            </a:fld>
            <a:endParaRPr lang="ru-RU"/>
          </a:p>
        </p:txBody>
      </p:sp>
    </p:spTree>
    <p:extLst>
      <p:ext uri="{BB962C8B-B14F-4D97-AF65-F5344CB8AC3E}">
        <p14:creationId xmlns:p14="http://schemas.microsoft.com/office/powerpoint/2010/main" val="2728356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11</a:t>
            </a:fld>
            <a:endParaRPr lang="ru-RU"/>
          </a:p>
        </p:txBody>
      </p:sp>
    </p:spTree>
    <p:extLst>
      <p:ext uri="{BB962C8B-B14F-4D97-AF65-F5344CB8AC3E}">
        <p14:creationId xmlns:p14="http://schemas.microsoft.com/office/powerpoint/2010/main" val="291954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12</a:t>
            </a:fld>
            <a:endParaRPr lang="ru-RU"/>
          </a:p>
        </p:txBody>
      </p:sp>
    </p:spTree>
    <p:extLst>
      <p:ext uri="{BB962C8B-B14F-4D97-AF65-F5344CB8AC3E}">
        <p14:creationId xmlns:p14="http://schemas.microsoft.com/office/powerpoint/2010/main" val="3101418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13</a:t>
            </a:fld>
            <a:endParaRPr lang="ru-RU"/>
          </a:p>
        </p:txBody>
      </p:sp>
    </p:spTree>
    <p:extLst>
      <p:ext uri="{BB962C8B-B14F-4D97-AF65-F5344CB8AC3E}">
        <p14:creationId xmlns:p14="http://schemas.microsoft.com/office/powerpoint/2010/main" val="1183604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14</a:t>
            </a:fld>
            <a:endParaRPr lang="ru-RU"/>
          </a:p>
        </p:txBody>
      </p:sp>
    </p:spTree>
    <p:extLst>
      <p:ext uri="{BB962C8B-B14F-4D97-AF65-F5344CB8AC3E}">
        <p14:creationId xmlns:p14="http://schemas.microsoft.com/office/powerpoint/2010/main" val="1437896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15</a:t>
            </a:fld>
            <a:endParaRPr lang="ru-RU"/>
          </a:p>
        </p:txBody>
      </p:sp>
    </p:spTree>
    <p:extLst>
      <p:ext uri="{BB962C8B-B14F-4D97-AF65-F5344CB8AC3E}">
        <p14:creationId xmlns:p14="http://schemas.microsoft.com/office/powerpoint/2010/main" val="36356330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16</a:t>
            </a:fld>
            <a:endParaRPr lang="ru-RU"/>
          </a:p>
        </p:txBody>
      </p:sp>
    </p:spTree>
    <p:extLst>
      <p:ext uri="{BB962C8B-B14F-4D97-AF65-F5344CB8AC3E}">
        <p14:creationId xmlns:p14="http://schemas.microsoft.com/office/powerpoint/2010/main" val="1392001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17</a:t>
            </a:fld>
            <a:endParaRPr lang="ru-RU"/>
          </a:p>
        </p:txBody>
      </p:sp>
    </p:spTree>
    <p:extLst>
      <p:ext uri="{BB962C8B-B14F-4D97-AF65-F5344CB8AC3E}">
        <p14:creationId xmlns:p14="http://schemas.microsoft.com/office/powerpoint/2010/main" val="28554267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18</a:t>
            </a:fld>
            <a:endParaRPr lang="ru-RU"/>
          </a:p>
        </p:txBody>
      </p:sp>
    </p:spTree>
    <p:extLst>
      <p:ext uri="{BB962C8B-B14F-4D97-AF65-F5344CB8AC3E}">
        <p14:creationId xmlns:p14="http://schemas.microsoft.com/office/powerpoint/2010/main" val="1503127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19</a:t>
            </a:fld>
            <a:endParaRPr lang="ru-RU"/>
          </a:p>
        </p:txBody>
      </p:sp>
    </p:spTree>
    <p:extLst>
      <p:ext uri="{BB962C8B-B14F-4D97-AF65-F5344CB8AC3E}">
        <p14:creationId xmlns:p14="http://schemas.microsoft.com/office/powerpoint/2010/main" val="56302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2</a:t>
            </a:fld>
            <a:endParaRPr lang="ru-RU"/>
          </a:p>
        </p:txBody>
      </p:sp>
    </p:spTree>
    <p:extLst>
      <p:ext uri="{BB962C8B-B14F-4D97-AF65-F5344CB8AC3E}">
        <p14:creationId xmlns:p14="http://schemas.microsoft.com/office/powerpoint/2010/main" val="1113513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20</a:t>
            </a:fld>
            <a:endParaRPr lang="ru-RU"/>
          </a:p>
        </p:txBody>
      </p:sp>
    </p:spTree>
    <p:extLst>
      <p:ext uri="{BB962C8B-B14F-4D97-AF65-F5344CB8AC3E}">
        <p14:creationId xmlns:p14="http://schemas.microsoft.com/office/powerpoint/2010/main" val="3026664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21</a:t>
            </a:fld>
            <a:endParaRPr lang="ru-RU"/>
          </a:p>
        </p:txBody>
      </p:sp>
    </p:spTree>
    <p:extLst>
      <p:ext uri="{BB962C8B-B14F-4D97-AF65-F5344CB8AC3E}">
        <p14:creationId xmlns:p14="http://schemas.microsoft.com/office/powerpoint/2010/main" val="16050841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22</a:t>
            </a:fld>
            <a:endParaRPr lang="ru-RU"/>
          </a:p>
        </p:txBody>
      </p:sp>
    </p:spTree>
    <p:extLst>
      <p:ext uri="{BB962C8B-B14F-4D97-AF65-F5344CB8AC3E}">
        <p14:creationId xmlns:p14="http://schemas.microsoft.com/office/powerpoint/2010/main" val="24964095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23</a:t>
            </a:fld>
            <a:endParaRPr lang="ru-RU"/>
          </a:p>
        </p:txBody>
      </p:sp>
    </p:spTree>
    <p:extLst>
      <p:ext uri="{BB962C8B-B14F-4D97-AF65-F5344CB8AC3E}">
        <p14:creationId xmlns:p14="http://schemas.microsoft.com/office/powerpoint/2010/main" val="3759087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24</a:t>
            </a:fld>
            <a:endParaRPr lang="ru-RU"/>
          </a:p>
        </p:txBody>
      </p:sp>
    </p:spTree>
    <p:extLst>
      <p:ext uri="{BB962C8B-B14F-4D97-AF65-F5344CB8AC3E}">
        <p14:creationId xmlns:p14="http://schemas.microsoft.com/office/powerpoint/2010/main" val="4212592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3</a:t>
            </a:fld>
            <a:endParaRPr lang="ru-RU"/>
          </a:p>
        </p:txBody>
      </p:sp>
    </p:spTree>
    <p:extLst>
      <p:ext uri="{BB962C8B-B14F-4D97-AF65-F5344CB8AC3E}">
        <p14:creationId xmlns:p14="http://schemas.microsoft.com/office/powerpoint/2010/main" val="2193464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4</a:t>
            </a:fld>
            <a:endParaRPr lang="ru-RU"/>
          </a:p>
        </p:txBody>
      </p:sp>
    </p:spTree>
    <p:extLst>
      <p:ext uri="{BB962C8B-B14F-4D97-AF65-F5344CB8AC3E}">
        <p14:creationId xmlns:p14="http://schemas.microsoft.com/office/powerpoint/2010/main" val="265864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5</a:t>
            </a:fld>
            <a:endParaRPr lang="ru-RU"/>
          </a:p>
        </p:txBody>
      </p:sp>
    </p:spTree>
    <p:extLst>
      <p:ext uri="{BB962C8B-B14F-4D97-AF65-F5344CB8AC3E}">
        <p14:creationId xmlns:p14="http://schemas.microsoft.com/office/powerpoint/2010/main" val="1135555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6</a:t>
            </a:fld>
            <a:endParaRPr lang="ru-RU"/>
          </a:p>
        </p:txBody>
      </p:sp>
    </p:spTree>
    <p:extLst>
      <p:ext uri="{BB962C8B-B14F-4D97-AF65-F5344CB8AC3E}">
        <p14:creationId xmlns:p14="http://schemas.microsoft.com/office/powerpoint/2010/main" val="719939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7</a:t>
            </a:fld>
            <a:endParaRPr lang="ru-RU"/>
          </a:p>
        </p:txBody>
      </p:sp>
    </p:spTree>
    <p:extLst>
      <p:ext uri="{BB962C8B-B14F-4D97-AF65-F5344CB8AC3E}">
        <p14:creationId xmlns:p14="http://schemas.microsoft.com/office/powerpoint/2010/main" val="1012787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8</a:t>
            </a:fld>
            <a:endParaRPr lang="ru-RU"/>
          </a:p>
        </p:txBody>
      </p:sp>
    </p:spTree>
    <p:extLst>
      <p:ext uri="{BB962C8B-B14F-4D97-AF65-F5344CB8AC3E}">
        <p14:creationId xmlns:p14="http://schemas.microsoft.com/office/powerpoint/2010/main" val="2648011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0D58928B-9712-45BD-80E1-99F0C2A59D88}" type="slidenum">
              <a:rPr lang="ru-RU" smtClean="0"/>
              <a:pPr/>
              <a:t>9</a:t>
            </a:fld>
            <a:endParaRPr lang="ru-RU"/>
          </a:p>
        </p:txBody>
      </p:sp>
    </p:spTree>
    <p:extLst>
      <p:ext uri="{BB962C8B-B14F-4D97-AF65-F5344CB8AC3E}">
        <p14:creationId xmlns:p14="http://schemas.microsoft.com/office/powerpoint/2010/main" val="2397701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0CE4BD1-9CF5-4EE8-8016-DE2493894F9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B86498B-EEA3-4513-8804-1DEE013836F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ECB3B38-B22D-413E-B463-5A7367D480B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98DC1EB-5DE3-4639-B346-E474E81A43F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8D5226D-8BE7-4A43-848D-120716D269F1}"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184076B-07CE-4F03-BDDD-FECCA4279D0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8A40C698-A7C5-443A-95BC-9FD9A5C1E28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6CD3D954-DED8-4F22-B9ED-33DF9120200A}"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F42067D0-0317-4970-8892-04C7A2C282A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E57EB4B-5EF6-4DE0-B908-68DBD1E2CFFB}"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B28B9E7-C7E1-404E-93E2-7336CFA1C2D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7165941-CF47-4F9F-91A4-CEE144D115C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ru-RU" sz="4000" dirty="0" smtClean="0"/>
              <a:t>Оздоровительно-образовательный лагерь «</a:t>
            </a:r>
            <a:r>
              <a:rPr lang="ru-RU" sz="4000" dirty="0" err="1" smtClean="0"/>
              <a:t>Этнофизика</a:t>
            </a:r>
            <a:r>
              <a:rPr lang="ru-RU" sz="4000" dirty="0" smtClean="0"/>
              <a: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8100000" scaled="1"/>
        </a:gradFill>
        <a:effectLst/>
      </p:bgPr>
    </p:bg>
    <p:spTree>
      <p:nvGrpSpPr>
        <p:cNvPr id="1" name=""/>
        <p:cNvGrpSpPr/>
        <p:nvPr/>
      </p:nvGrpSpPr>
      <p:grpSpPr>
        <a:xfrm>
          <a:off x="0" y="0"/>
          <a:ext cx="0" cy="0"/>
          <a:chOff x="0" y="0"/>
          <a:chExt cx="0" cy="0"/>
        </a:xfrm>
      </p:grpSpPr>
      <p:sp>
        <p:nvSpPr>
          <p:cNvPr id="11266" name="Содержимое 2"/>
          <p:cNvSpPr>
            <a:spLocks noGrp="1"/>
          </p:cNvSpPr>
          <p:nvPr>
            <p:ph idx="1"/>
          </p:nvPr>
        </p:nvSpPr>
        <p:spPr>
          <a:xfrm>
            <a:off x="457200" y="228600"/>
            <a:ext cx="8229600" cy="6324600"/>
          </a:xfrm>
        </p:spPr>
        <p:txBody>
          <a:bodyPr/>
          <a:lstStyle/>
          <a:p>
            <a:pPr algn="ctr">
              <a:buFontTx/>
              <a:buNone/>
            </a:pPr>
            <a:r>
              <a:rPr lang="ru-RU" sz="2000" smtClean="0"/>
              <a:t>23\06\09</a:t>
            </a:r>
          </a:p>
          <a:p>
            <a:pPr>
              <a:buFontTx/>
              <a:buNone/>
            </a:pPr>
            <a:r>
              <a:rPr lang="ru-RU" sz="2000" smtClean="0"/>
              <a:t>	Первое утро в пансионе. Ночью всем было страшно спать после вчерашних ужастиков. Но не смотря на это, мы хорошо выспались. Как обычно до обеда мы учились, а после обеда разделились на команды и проделали лабораторную работу. После решили заочную олимпиаду.</a:t>
            </a:r>
          </a:p>
          <a:p>
            <a:pPr>
              <a:buFontTx/>
              <a:buNone/>
            </a:pPr>
            <a:r>
              <a:rPr lang="ru-RU" sz="2000" smtClean="0"/>
              <a:t>	Вечером Мотя, Настя и Оксана провели игру «Форт Бояр». Она состояла из нескольких этапов. Мы разделились на 2 команды. В каждом этапе выигравшая команда  получила подсказку, которая помогла угадать ключевое слово . 1 команда под названием «</a:t>
            </a:r>
            <a:r>
              <a:rPr lang="en-US" sz="2000" smtClean="0"/>
              <a:t>Umberto</a:t>
            </a:r>
            <a:r>
              <a:rPr lang="ru-RU" sz="2000" smtClean="0"/>
              <a:t>» выиграла большинство этапов и без труда угадала слово.  Но 2 команда «Грубая физическая сила» сначала отставала, но найдя ключ в последнем этапе, и получив определение ключевого слова, без труда угадала его. Итог игры - ничья . Победила дружба!</a:t>
            </a:r>
          </a:p>
          <a:p>
            <a:pPr>
              <a:buFontTx/>
              <a:buNone/>
            </a:pPr>
            <a:r>
              <a:rPr lang="ru-RU" sz="2000" smtClean="0"/>
              <a:t>	Потом мы отдыхали, играли в карты, смотрели кино. Этот день прошел очень весело, все остались довольны!</a:t>
            </a:r>
          </a:p>
          <a:p>
            <a:pPr algn="r">
              <a:buFontTx/>
              <a:buNone/>
            </a:pPr>
            <a:r>
              <a:rPr lang="ru-RU" sz="2000" smtClean="0"/>
              <a:t>Маша и Аня</a:t>
            </a:r>
          </a:p>
          <a:p>
            <a:endParaRPr lang="ru-RU" sz="18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0" scaled="1"/>
        </a:gradFill>
        <a:effectLst/>
      </p:bgPr>
    </p:bg>
    <p:spTree>
      <p:nvGrpSpPr>
        <p:cNvPr id="1" name=""/>
        <p:cNvGrpSpPr/>
        <p:nvPr/>
      </p:nvGrpSpPr>
      <p:grpSpPr>
        <a:xfrm>
          <a:off x="0" y="0"/>
          <a:ext cx="0" cy="0"/>
          <a:chOff x="0" y="0"/>
          <a:chExt cx="0" cy="0"/>
        </a:xfrm>
      </p:grpSpPr>
      <p:sp>
        <p:nvSpPr>
          <p:cNvPr id="12290" name="Содержимое 2"/>
          <p:cNvSpPr>
            <a:spLocks noGrp="1"/>
          </p:cNvSpPr>
          <p:nvPr>
            <p:ph idx="1"/>
          </p:nvPr>
        </p:nvSpPr>
        <p:spPr>
          <a:xfrm>
            <a:off x="457200" y="228600"/>
            <a:ext cx="8229600" cy="6324600"/>
          </a:xfrm>
        </p:spPr>
        <p:txBody>
          <a:bodyPr/>
          <a:lstStyle/>
          <a:p>
            <a:pPr algn="ctr">
              <a:buFontTx/>
              <a:buNone/>
            </a:pPr>
            <a:r>
              <a:rPr lang="ru-RU" sz="2800" smtClean="0"/>
              <a:t>24\06\09</a:t>
            </a:r>
          </a:p>
          <a:p>
            <a:pPr>
              <a:buFontTx/>
              <a:buNone/>
            </a:pPr>
            <a:r>
              <a:rPr lang="ru-RU" sz="2800" smtClean="0"/>
              <a:t>	День начался как обычно: все уставшие, сонные, желающих учиться было мало. Минус в том, что мы с Кимом сегодня дежурные =( Придется мыть горы посуды =(</a:t>
            </a:r>
          </a:p>
          <a:p>
            <a:pPr>
              <a:buFontTx/>
              <a:buNone/>
            </a:pPr>
            <a:r>
              <a:rPr lang="ru-RU" sz="2800" smtClean="0"/>
              <a:t>	После завтрака как обычно была учеба, сегодня еще расходимся по домам, потому что завтра ЫСЫАХ!</a:t>
            </a:r>
          </a:p>
          <a:p>
            <a:pPr>
              <a:buFontTx/>
              <a:buNone/>
            </a:pPr>
            <a:r>
              <a:rPr lang="ru-RU" sz="2800" smtClean="0"/>
              <a:t>	Ну всем желаем весело провести 2 дня праздника!!!</a:t>
            </a:r>
          </a:p>
          <a:p>
            <a:pPr algn="r">
              <a:buFontTx/>
              <a:buNone/>
            </a:pPr>
            <a:r>
              <a:rPr lang="ru-RU" sz="2800" smtClean="0"/>
              <a:t>Егоров Ким</a:t>
            </a:r>
          </a:p>
          <a:p>
            <a:pPr algn="r">
              <a:buFontTx/>
              <a:buNone/>
            </a:pPr>
            <a:r>
              <a:rPr lang="ru-RU" sz="2800" smtClean="0"/>
              <a:t>Филиппов Максим</a:t>
            </a:r>
          </a:p>
          <a:p>
            <a:endParaRPr lang="ru-RU"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10800000" scaled="1"/>
        </a:gradFill>
        <a:effectLst/>
      </p:bgPr>
    </p:bg>
    <p:spTree>
      <p:nvGrpSpPr>
        <p:cNvPr id="1" name=""/>
        <p:cNvGrpSpPr/>
        <p:nvPr/>
      </p:nvGrpSpPr>
      <p:grpSpPr>
        <a:xfrm>
          <a:off x="0" y="0"/>
          <a:ext cx="0" cy="0"/>
          <a:chOff x="0" y="0"/>
          <a:chExt cx="0" cy="0"/>
        </a:xfrm>
      </p:grpSpPr>
      <p:sp>
        <p:nvSpPr>
          <p:cNvPr id="13314" name="Содержимое 2"/>
          <p:cNvSpPr>
            <a:spLocks noGrp="1"/>
          </p:cNvSpPr>
          <p:nvPr>
            <p:ph idx="1"/>
          </p:nvPr>
        </p:nvSpPr>
        <p:spPr>
          <a:xfrm>
            <a:off x="457200" y="228600"/>
            <a:ext cx="8229600" cy="6324600"/>
          </a:xfrm>
        </p:spPr>
        <p:txBody>
          <a:bodyPr/>
          <a:lstStyle/>
          <a:p>
            <a:pPr algn="ctr">
              <a:buFontTx/>
              <a:buNone/>
            </a:pPr>
            <a:r>
              <a:rPr lang="en-US" sz="1800" smtClean="0"/>
              <a:t>27\06\09</a:t>
            </a:r>
            <a:endParaRPr lang="ru-RU" sz="1800" smtClean="0"/>
          </a:p>
          <a:p>
            <a:pPr algn="ctr">
              <a:buFontTx/>
              <a:buNone/>
            </a:pPr>
            <a:endParaRPr lang="en-US" sz="1800" smtClean="0"/>
          </a:p>
          <a:p>
            <a:pPr>
              <a:buFontTx/>
              <a:buNone/>
            </a:pPr>
            <a:r>
              <a:rPr lang="ru-RU" sz="1800" smtClean="0"/>
              <a:t>	В этот день мы не учились потому что вчера был ысыах. Все были уставшие. Мы сразу уселись за компьютеры что делали остальные мы не знаем, ахаха шутка никто не мог играть в подвижные игры, и поэтому все смотрели фильмы и играли в комп.игры. Но хотя все были не в форме. Этот день был не хуже чем остальные. В эту ночь не было криков и смеха, все сразу отключились, хех =) но только не мы…</a:t>
            </a:r>
          </a:p>
          <a:p>
            <a:pPr algn="r">
              <a:buFontTx/>
              <a:buNone/>
            </a:pPr>
            <a:r>
              <a:rPr lang="ru-RU" sz="1800" smtClean="0"/>
              <a:t>Акимова Маша  Парамонова Оксана</a:t>
            </a:r>
            <a:endParaRPr lang="en-US" sz="1800" smtClean="0"/>
          </a:p>
          <a:p>
            <a:endParaRPr lang="ru-RU" sz="18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8488C4"/>
            </a:gs>
            <a:gs pos="53000">
              <a:srgbClr val="D4DEFF"/>
            </a:gs>
            <a:gs pos="83000">
              <a:srgbClr val="D4DEFF"/>
            </a:gs>
            <a:gs pos="100000">
              <a:srgbClr val="96AB94"/>
            </a:gs>
          </a:gsLst>
          <a:lin ang="10800000"/>
        </a:gradFill>
        <a:effectLst/>
      </p:bgPr>
    </p:bg>
    <p:spTree>
      <p:nvGrpSpPr>
        <p:cNvPr id="1" name=""/>
        <p:cNvGrpSpPr/>
        <p:nvPr/>
      </p:nvGrpSpPr>
      <p:grpSpPr>
        <a:xfrm>
          <a:off x="0" y="0"/>
          <a:ext cx="0" cy="0"/>
          <a:chOff x="0" y="0"/>
          <a:chExt cx="0" cy="0"/>
        </a:xfrm>
      </p:grpSpPr>
      <p:sp>
        <p:nvSpPr>
          <p:cNvPr id="14338" name="Содержимое 2"/>
          <p:cNvSpPr>
            <a:spLocks noGrp="1"/>
          </p:cNvSpPr>
          <p:nvPr>
            <p:ph idx="1"/>
          </p:nvPr>
        </p:nvSpPr>
        <p:spPr>
          <a:xfrm>
            <a:off x="457200" y="228600"/>
            <a:ext cx="8229600" cy="6324600"/>
          </a:xfrm>
        </p:spPr>
        <p:txBody>
          <a:bodyPr/>
          <a:lstStyle/>
          <a:p>
            <a:pPr algn="ctr">
              <a:buFontTx/>
              <a:buNone/>
            </a:pPr>
            <a:r>
              <a:rPr lang="ru-RU" sz="2400" smtClean="0"/>
              <a:t>28\06\09</a:t>
            </a:r>
          </a:p>
          <a:p>
            <a:pPr>
              <a:buFontTx/>
              <a:buNone/>
            </a:pPr>
            <a:r>
              <a:rPr lang="ru-RU" sz="2400" smtClean="0"/>
              <a:t>	День начался «Без быара» многие были замазаны зубной пастой. Учились до обеда как обычно. Кстати погода была отличной. После обеда занятия продолжились мы дежурные не успели даже передохнуть пришла новая воспитательница в свободное время ребята играли в баскетбол. Мальчики против девушек. Девушки выиграли. В это время я с Алешей поехали домой за вещами . Вечером мы смотрели фильм «Онг Бак» другие играли в контр страйк а некоторые плакали в комнате 8нчучи на фильмом «литр слез». Ночью было … (без комментариев) </a:t>
            </a:r>
          </a:p>
          <a:p>
            <a:pPr algn="r">
              <a:buFontTx/>
              <a:buNone/>
            </a:pPr>
            <a:r>
              <a:rPr lang="en-US" sz="2400" smtClean="0"/>
              <a:t>V!CE</a:t>
            </a:r>
            <a:endParaRPr lang="ru-RU" sz="24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2700000" scaled="1"/>
        </a:gradFill>
        <a:effectLst/>
      </p:bgPr>
    </p:bg>
    <p:spTree>
      <p:nvGrpSpPr>
        <p:cNvPr id="1" name=""/>
        <p:cNvGrpSpPr/>
        <p:nvPr/>
      </p:nvGrpSpPr>
      <p:grpSpPr>
        <a:xfrm>
          <a:off x="0" y="0"/>
          <a:ext cx="0" cy="0"/>
          <a:chOff x="0" y="0"/>
          <a:chExt cx="0" cy="0"/>
        </a:xfrm>
      </p:grpSpPr>
      <p:sp>
        <p:nvSpPr>
          <p:cNvPr id="15362" name="Содержимое 2"/>
          <p:cNvSpPr>
            <a:spLocks noGrp="1"/>
          </p:cNvSpPr>
          <p:nvPr>
            <p:ph idx="1"/>
          </p:nvPr>
        </p:nvSpPr>
        <p:spPr>
          <a:xfrm>
            <a:off x="457200" y="228600"/>
            <a:ext cx="8229600" cy="6324600"/>
          </a:xfrm>
        </p:spPr>
        <p:txBody>
          <a:bodyPr/>
          <a:lstStyle/>
          <a:p>
            <a:pPr algn="ctr">
              <a:buFontTx/>
              <a:buNone/>
            </a:pPr>
            <a:r>
              <a:rPr lang="ru-RU" smtClean="0"/>
              <a:t>29\06\09</a:t>
            </a:r>
          </a:p>
          <a:p>
            <a:pPr>
              <a:buFontTx/>
              <a:buNone/>
            </a:pPr>
            <a:r>
              <a:rPr lang="ru-RU" sz="1800" smtClean="0"/>
              <a:t>	Утро началось как обычно «без быара» (прости Вайс) с подъемом нашей воспитательницы по пансиону. Все разбудились и как по команде оделись и выскочили в столовку позавтракать лишь бы побыть подальше от нее. На уроках провели творческую лабораторную работу где измеряли энергию и ее изменения на примере теннисного мяча. Пообедав мы пошли в пансион т.к. на улице было очень горячо. Оставшиеся играли в контру смотрели японские фильмы. Вечером игра викторина в которой победила команда </a:t>
            </a:r>
            <a:r>
              <a:rPr lang="en-US" sz="1800" smtClean="0"/>
              <a:t>Tamik`a </a:t>
            </a:r>
            <a:r>
              <a:rPr lang="ru-RU" sz="1800" smtClean="0"/>
              <a:t>с отрывом в одно очко. Поздравляем их!</a:t>
            </a:r>
          </a:p>
          <a:p>
            <a:pPr>
              <a:buFontTx/>
              <a:buNone/>
            </a:pPr>
            <a:r>
              <a:rPr lang="ru-RU" sz="1800" smtClean="0"/>
              <a:t>		А ночь была…(опять без комментариев!)</a:t>
            </a:r>
          </a:p>
          <a:p>
            <a:pPr algn="r">
              <a:buFontTx/>
              <a:buNone/>
            </a:pPr>
            <a:r>
              <a:rPr lang="ru-RU" sz="1800" smtClean="0"/>
              <a:t>Прокопьев Айсен и Тамик</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16200000" scaled="1"/>
        </a:gradFill>
        <a:effectLst/>
      </p:bgPr>
    </p:bg>
    <p:spTree>
      <p:nvGrpSpPr>
        <p:cNvPr id="1" name=""/>
        <p:cNvGrpSpPr/>
        <p:nvPr/>
      </p:nvGrpSpPr>
      <p:grpSpPr>
        <a:xfrm>
          <a:off x="0" y="0"/>
          <a:ext cx="0" cy="0"/>
          <a:chOff x="0" y="0"/>
          <a:chExt cx="0" cy="0"/>
        </a:xfrm>
      </p:grpSpPr>
      <p:sp>
        <p:nvSpPr>
          <p:cNvPr id="16386" name="Содержимое 2"/>
          <p:cNvSpPr>
            <a:spLocks noGrp="1"/>
          </p:cNvSpPr>
          <p:nvPr>
            <p:ph idx="1"/>
          </p:nvPr>
        </p:nvSpPr>
        <p:spPr>
          <a:xfrm>
            <a:off x="457200" y="228600"/>
            <a:ext cx="8229600" cy="6477000"/>
          </a:xfrm>
        </p:spPr>
        <p:txBody>
          <a:bodyPr/>
          <a:lstStyle/>
          <a:p>
            <a:pPr algn="ctr">
              <a:buFontTx/>
              <a:buNone/>
            </a:pPr>
            <a:r>
              <a:rPr lang="ru-RU" sz="2000" smtClean="0"/>
              <a:t>30\06\09</a:t>
            </a:r>
          </a:p>
          <a:p>
            <a:pPr algn="ctr">
              <a:buFontTx/>
              <a:buNone/>
            </a:pPr>
            <a:endParaRPr lang="ru-RU" sz="2000" smtClean="0"/>
          </a:p>
          <a:p>
            <a:pPr>
              <a:buFontTx/>
              <a:buNone/>
            </a:pPr>
            <a:r>
              <a:rPr lang="ru-RU" sz="2000" smtClean="0"/>
              <a:t>	В этот день мы спали до 8:30 день начался как обычно все были уставшие хотели спать дальше. Мы примерно в 9 учились потом после обеда пошел дождь все ребята вышли на улицу было очень весело все промокли хех =). Вася провел игру мы разделились на две группы и наша группа точнее команда победила… мы с Сергеем сегодня дежурим, мыли посуду было очень жарко и было очень много посуды. Я считаю что этот день прошел очень хорошо и думаю оставшие дни пройдут так же =)</a:t>
            </a:r>
          </a:p>
          <a:p>
            <a:pPr algn="r">
              <a:buFontTx/>
              <a:buNone/>
            </a:pPr>
            <a:r>
              <a:rPr lang="ru-RU" sz="2000" smtClean="0"/>
              <a:t>Рощина Лиана Яковлев Сергей</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13500000" scaled="1"/>
        </a:gradFill>
        <a:effectLst/>
      </p:bgPr>
    </p:bg>
    <p:spTree>
      <p:nvGrpSpPr>
        <p:cNvPr id="1" name=""/>
        <p:cNvGrpSpPr/>
        <p:nvPr/>
      </p:nvGrpSpPr>
      <p:grpSpPr>
        <a:xfrm>
          <a:off x="0" y="0"/>
          <a:ext cx="0" cy="0"/>
          <a:chOff x="0" y="0"/>
          <a:chExt cx="0" cy="0"/>
        </a:xfrm>
      </p:grpSpPr>
      <p:sp>
        <p:nvSpPr>
          <p:cNvPr id="17410" name="Содержимое 2"/>
          <p:cNvSpPr>
            <a:spLocks noGrp="1"/>
          </p:cNvSpPr>
          <p:nvPr>
            <p:ph idx="1"/>
          </p:nvPr>
        </p:nvSpPr>
        <p:spPr>
          <a:xfrm>
            <a:off x="457200" y="228600"/>
            <a:ext cx="8229600" cy="6400800"/>
          </a:xfrm>
        </p:spPr>
        <p:txBody>
          <a:bodyPr/>
          <a:lstStyle/>
          <a:p>
            <a:pPr algn="ctr">
              <a:buFontTx/>
              <a:buNone/>
            </a:pPr>
            <a:r>
              <a:rPr lang="ru-RU" sz="2000" smtClean="0"/>
              <a:t>1\07\09</a:t>
            </a:r>
          </a:p>
          <a:p>
            <a:pPr>
              <a:buFontTx/>
              <a:buNone/>
            </a:pPr>
            <a:r>
              <a:rPr lang="ru-RU" sz="2000" smtClean="0"/>
              <a:t>	Кончился первый месяц нашего короткого сибирского лета </a:t>
            </a:r>
            <a:r>
              <a:rPr lang="ru-RU" sz="2000" smtClean="0">
                <a:sym typeface="Wingdings" pitchFamily="2" charset="2"/>
              </a:rPr>
              <a:t> в этом лагере время пролетело как один миг. Кажется совсем недавно было открытие нашего лагеря а сейчас уже на носу закрытие  утром как всегда мы проснулись от пронзительного крика воспитательницы она нас утром отругала из-за того что мы баловались прошлой ночью но мы не обиделись так как это было заслуженно. Завтрак был необычно вкусен так как все уставшие из-за недосыпа  после завтрака все прибодрились и приступили к занятиям, все было как всегда решали задачи «грызли гранит науки». К нашему счастью из-за плохой погоды послеобедние занятия были отменены  большинство ребят пошли по домам из-за накопившихся дел, но я думаю что все они ушли как следует выспаться  вечером прошла очень интересная игра «своя игра» его провели ребята из комнаты «</a:t>
            </a:r>
            <a:r>
              <a:rPr lang="en-US" sz="2000" smtClean="0">
                <a:sym typeface="Wingdings" pitchFamily="2" charset="2"/>
              </a:rPr>
              <a:t>Umberto</a:t>
            </a:r>
            <a:r>
              <a:rPr lang="ru-RU" sz="2000" smtClean="0">
                <a:sym typeface="Wingdings" pitchFamily="2" charset="2"/>
              </a:rPr>
              <a:t>» тогда победила команда Даниловой Маши. После отбоя все «заснули». Почему в кавычках? </a:t>
            </a:r>
          </a:p>
          <a:p>
            <a:pPr algn="r">
              <a:buFontTx/>
              <a:buNone/>
            </a:pPr>
            <a:r>
              <a:rPr lang="ru-RU" sz="2000" smtClean="0">
                <a:sym typeface="Wingdings" pitchFamily="2" charset="2"/>
              </a:rPr>
              <a:t>Федорова Шура Селляхов Вася и Сандалитет</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0" scaled="1"/>
        </a:gradFill>
        <a:effectLst/>
      </p:bgPr>
    </p:bg>
    <p:spTree>
      <p:nvGrpSpPr>
        <p:cNvPr id="1" name=""/>
        <p:cNvGrpSpPr/>
        <p:nvPr/>
      </p:nvGrpSpPr>
      <p:grpSpPr>
        <a:xfrm>
          <a:off x="0" y="0"/>
          <a:ext cx="0" cy="0"/>
          <a:chOff x="0" y="0"/>
          <a:chExt cx="0" cy="0"/>
        </a:xfrm>
      </p:grpSpPr>
      <p:sp>
        <p:nvSpPr>
          <p:cNvPr id="18434" name="Содержимое 2"/>
          <p:cNvSpPr>
            <a:spLocks noGrp="1"/>
          </p:cNvSpPr>
          <p:nvPr>
            <p:ph idx="1"/>
          </p:nvPr>
        </p:nvSpPr>
        <p:spPr>
          <a:xfrm>
            <a:off x="457200" y="228600"/>
            <a:ext cx="8229600" cy="6400800"/>
          </a:xfrm>
        </p:spPr>
        <p:txBody>
          <a:bodyPr/>
          <a:lstStyle/>
          <a:p>
            <a:pPr algn="ctr">
              <a:buFontTx/>
              <a:buNone/>
            </a:pPr>
            <a:r>
              <a:rPr lang="ru-RU" sz="2000" smtClean="0"/>
              <a:t>02\07\09</a:t>
            </a:r>
          </a:p>
          <a:p>
            <a:pPr algn="ctr">
              <a:buFontTx/>
              <a:buNone/>
            </a:pPr>
            <a:endParaRPr lang="ru-RU" sz="2000" smtClean="0"/>
          </a:p>
          <a:p>
            <a:pPr>
              <a:buFontTx/>
              <a:buNone/>
            </a:pPr>
            <a:r>
              <a:rPr lang="ru-RU" sz="2000" smtClean="0"/>
              <a:t>	Какой то день лагеря </a:t>
            </a:r>
            <a:r>
              <a:rPr lang="ru-RU" sz="2000" smtClean="0">
                <a:sym typeface="Wingdings" pitchFamily="2" charset="2"/>
              </a:rPr>
              <a:t> утром вместо будильника нас разбудил крик «ЭМО» кушанье было вкусным кушаньем  после этого прошла олимпиада и почти все сидели сонные, некоторые спали, так как ночью мы, спрятавшись от «ЭМО» сидели в комнате и рассказывали друг другу страшные истории. Затем мы сытно пообедали. После обеда Уаров Петя, Михайлов Сандал, Прокопьев Айсен провели игру «Кто хочет стать миллионером» сначала нас разделили на три группы и задавали вопросы. В итоге победила первая команда. Во время игры пришли студенты бывшие ученики лицея. После этого играли в баскетбол. Во время ужина Чура кушал с нами  вечером мы как всегда играли на компе и в карты смотрели кино. День прошел интересно  !!! Все остались довольны :)</a:t>
            </a:r>
          </a:p>
          <a:p>
            <a:pPr algn="r">
              <a:buFontTx/>
              <a:buNone/>
            </a:pPr>
            <a:r>
              <a:rPr lang="ru-RU" sz="2000" smtClean="0">
                <a:sym typeface="Wingdings" pitchFamily="2" charset="2"/>
              </a:rPr>
              <a:t>Мотя и Туйаара</a:t>
            </a:r>
            <a:endParaRPr lang="ru-RU" sz="20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10800000" scaled="1"/>
        </a:gradFill>
        <a:effectLst/>
      </p:bgPr>
    </p:bg>
    <p:spTree>
      <p:nvGrpSpPr>
        <p:cNvPr id="1" name=""/>
        <p:cNvGrpSpPr/>
        <p:nvPr/>
      </p:nvGrpSpPr>
      <p:grpSpPr>
        <a:xfrm>
          <a:off x="0" y="0"/>
          <a:ext cx="0" cy="0"/>
          <a:chOff x="0" y="0"/>
          <a:chExt cx="0" cy="0"/>
        </a:xfrm>
      </p:grpSpPr>
      <p:sp>
        <p:nvSpPr>
          <p:cNvPr id="19458" name="Содержимое 2"/>
          <p:cNvSpPr>
            <a:spLocks noGrp="1"/>
          </p:cNvSpPr>
          <p:nvPr>
            <p:ph idx="1"/>
          </p:nvPr>
        </p:nvSpPr>
        <p:spPr>
          <a:xfrm>
            <a:off x="457200" y="152400"/>
            <a:ext cx="8229600" cy="6553200"/>
          </a:xfrm>
        </p:spPr>
        <p:txBody>
          <a:bodyPr/>
          <a:lstStyle/>
          <a:p>
            <a:pPr algn="ctr">
              <a:buFontTx/>
              <a:buNone/>
            </a:pPr>
            <a:r>
              <a:rPr lang="ru-RU" sz="2000" smtClean="0"/>
              <a:t>03\07\09</a:t>
            </a:r>
          </a:p>
          <a:p>
            <a:pPr>
              <a:buFontTx/>
              <a:buNone/>
            </a:pPr>
            <a:r>
              <a:rPr lang="ru-RU" sz="2000" smtClean="0"/>
              <a:t>	Эх! До закрытия остался только один день, казалось ещё совсем недавно мы входили в двери пансиона. В этом день все ходили возбужденные в преддверии похода. Но утром наш богатырь Петя разбил лампу. И наши учителя вздоровски нас обругали. Но все скоро было забыто и ко всем снова пришла хорошее настроение. После обеда мы отправились в поход. Там ребята провели очень интересную игру «последний герой» , в которой победила Настя ,  и игру «Нептун». Так же некоторые из нас впервые купались в реке. Вечером пришли все уставшие но энергии нам хватало на дискотеку до двух часов ночи. После дискотеки все спали мертвым сном. В общем был отличный день! Всё!</a:t>
            </a:r>
          </a:p>
          <a:p>
            <a:pPr algn="r">
              <a:buFontTx/>
              <a:buNone/>
            </a:pPr>
            <a:r>
              <a:rPr lang="ru-RU" sz="2000" smtClean="0"/>
              <a:t>Е.Захар, П.Настя, Г.Кэрэ</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18900000" scaled="1"/>
        </a:gradFill>
        <a:effectLst/>
      </p:bgPr>
    </p:bg>
    <p:spTree>
      <p:nvGrpSpPr>
        <p:cNvPr id="1" name=""/>
        <p:cNvGrpSpPr/>
        <p:nvPr/>
      </p:nvGrpSpPr>
      <p:grpSpPr>
        <a:xfrm>
          <a:off x="0" y="0"/>
          <a:ext cx="0" cy="0"/>
          <a:chOff x="0" y="0"/>
          <a:chExt cx="0" cy="0"/>
        </a:xfrm>
      </p:grpSpPr>
      <p:sp>
        <p:nvSpPr>
          <p:cNvPr id="20482" name="Содержимое 2"/>
          <p:cNvSpPr>
            <a:spLocks noGrp="1"/>
          </p:cNvSpPr>
          <p:nvPr>
            <p:ph idx="1"/>
          </p:nvPr>
        </p:nvSpPr>
        <p:spPr>
          <a:xfrm>
            <a:off x="457200" y="228600"/>
            <a:ext cx="8229600" cy="6324600"/>
          </a:xfrm>
        </p:spPr>
        <p:txBody>
          <a:bodyPr/>
          <a:lstStyle/>
          <a:p>
            <a:pPr algn="ctr">
              <a:buFontTx/>
              <a:buNone/>
            </a:pPr>
            <a:r>
              <a:rPr lang="ru-RU" sz="1800" smtClean="0"/>
              <a:t>4\07\09</a:t>
            </a:r>
          </a:p>
          <a:p>
            <a:pPr>
              <a:buFontTx/>
              <a:buNone/>
            </a:pPr>
            <a:r>
              <a:rPr lang="ru-RU" sz="1800" smtClean="0"/>
              <a:t>	Проснулись молча. Опять у многих на лице зубная паста =) на улице шел дождь погода была ужасной =( в этот день мы не учились. После завтрака нас отпустили домой для того, что бы мы подготовились к конкурсу «Мисс и Мистер Лагерь». К полднику мы вернулись в пансион. Начался конкурс.  Ведущими были Шура и Айсен. Принимали участие Оксана, Лиана, Настя, Сандал, Захар и Вася. Было 4 этапа. 1 приветствие, 2 конкурс талантов : девушки и Сандал спели, Захар показал сценку, а Вася свой накаченный торс. хехе =) 3 этап- интеллектуальный, учителя задавали ребятам вопросы на тему физики. 4 – девушки показали свои вечерние наряды, а для парней был спортивный конкурс. Они отжимались, поднимали туловища и приседали, держа в руках Таню.  Чемпионом этого этапа конечно же был Обтяж Вася =) (без обид) Решением строгого жюри званием «Мисс Лагерь» получила Парамонова Оксана, а мистером лагерь стал Евсеев Захар. Никто не остался в обиде все получили призы. Вечером мы смотрели ужастики =) день прошел весело и интересно.</a:t>
            </a:r>
          </a:p>
          <a:p>
            <a:pPr algn="r">
              <a:buFontTx/>
              <a:buNone/>
            </a:pPr>
            <a:r>
              <a:rPr lang="ru-RU" sz="1800" smtClean="0"/>
              <a:t>Маша и Аня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2700000" scaled="1"/>
        </a:gra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ru-RU" sz="4000" smtClean="0"/>
              <a:t>Список персонала лагеря «Этнофизика»</a:t>
            </a:r>
          </a:p>
        </p:txBody>
      </p:sp>
      <p:sp>
        <p:nvSpPr>
          <p:cNvPr id="3075" name="Rectangle 3"/>
          <p:cNvSpPr>
            <a:spLocks noGrp="1" noChangeArrowheads="1"/>
          </p:cNvSpPr>
          <p:nvPr>
            <p:ph type="body" idx="1"/>
          </p:nvPr>
        </p:nvSpPr>
        <p:spPr/>
        <p:txBody>
          <a:bodyPr/>
          <a:lstStyle/>
          <a:p>
            <a:pPr eaLnBrk="1" hangingPunct="1">
              <a:lnSpc>
                <a:spcPct val="90000"/>
              </a:lnSpc>
            </a:pPr>
            <a:r>
              <a:rPr lang="ru-RU" smtClean="0">
                <a:latin typeface="Arno Pro Display" pitchFamily="18" charset="0"/>
              </a:rPr>
              <a:t>Парамонова Роза Николаевна - начальник лагеря</a:t>
            </a:r>
          </a:p>
          <a:p>
            <a:pPr eaLnBrk="1" hangingPunct="1">
              <a:lnSpc>
                <a:spcPct val="90000"/>
              </a:lnSpc>
            </a:pPr>
            <a:r>
              <a:rPr lang="ru-RU" smtClean="0">
                <a:latin typeface="Arno Pro Display" pitchFamily="18" charset="0"/>
              </a:rPr>
              <a:t>Алексеева Римма Григорьевна - преподаватель лагеря</a:t>
            </a:r>
          </a:p>
          <a:p>
            <a:pPr eaLnBrk="1" hangingPunct="1">
              <a:lnSpc>
                <a:spcPct val="90000"/>
              </a:lnSpc>
            </a:pPr>
            <a:r>
              <a:rPr lang="ru-RU" smtClean="0">
                <a:latin typeface="Arno Pro Display" pitchFamily="18" charset="0"/>
              </a:rPr>
              <a:t>Егорова Лидия Васильевна - воспитатель лагеря</a:t>
            </a:r>
          </a:p>
          <a:p>
            <a:pPr eaLnBrk="1" hangingPunct="1">
              <a:lnSpc>
                <a:spcPct val="90000"/>
              </a:lnSpc>
            </a:pPr>
            <a:r>
              <a:rPr lang="ru-RU" smtClean="0">
                <a:latin typeface="Arno Pro Display" pitchFamily="18" charset="0"/>
              </a:rPr>
              <a:t>Иванова Саргылана Валерьевна - фельдшер лагеря</a:t>
            </a:r>
          </a:p>
          <a:p>
            <a:pPr eaLnBrk="1" hangingPunct="1">
              <a:lnSpc>
                <a:spcPct val="90000"/>
              </a:lnSpc>
            </a:pPr>
            <a:r>
              <a:rPr lang="ru-RU" smtClean="0">
                <a:latin typeface="Arno Pro Display" pitchFamily="18" charset="0"/>
              </a:rPr>
              <a:t>Попова Лилия Ивановна - повар лагеря</a:t>
            </a:r>
          </a:p>
          <a:p>
            <a:pPr eaLnBrk="1" hangingPunct="1">
              <a:lnSpc>
                <a:spcPct val="90000"/>
              </a:lnSpc>
            </a:pPr>
            <a:endParaRPr lang="ru-RU" smtClean="0"/>
          </a:p>
          <a:p>
            <a:pPr eaLnBrk="1" hangingPunct="1">
              <a:lnSpc>
                <a:spcPct val="90000"/>
              </a:lnSpc>
            </a:pPr>
            <a:endParaRPr lang="ru-RU"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13500000" scaled="1"/>
        </a:gradFill>
        <a:effectLst/>
      </p:bgPr>
    </p:bg>
    <p:spTree>
      <p:nvGrpSpPr>
        <p:cNvPr id="1" name=""/>
        <p:cNvGrpSpPr/>
        <p:nvPr/>
      </p:nvGrpSpPr>
      <p:grpSpPr>
        <a:xfrm>
          <a:off x="0" y="0"/>
          <a:ext cx="0" cy="0"/>
          <a:chOff x="0" y="0"/>
          <a:chExt cx="0" cy="0"/>
        </a:xfrm>
      </p:grpSpPr>
      <p:sp>
        <p:nvSpPr>
          <p:cNvPr id="21506" name="Содержимое 2"/>
          <p:cNvSpPr>
            <a:spLocks noGrp="1"/>
          </p:cNvSpPr>
          <p:nvPr>
            <p:ph idx="1"/>
          </p:nvPr>
        </p:nvSpPr>
        <p:spPr>
          <a:xfrm>
            <a:off x="457200" y="228600"/>
            <a:ext cx="8229600" cy="6400800"/>
          </a:xfrm>
        </p:spPr>
        <p:txBody>
          <a:bodyPr/>
          <a:lstStyle/>
          <a:p>
            <a:pPr algn="ctr">
              <a:buFontTx/>
              <a:buNone/>
            </a:pPr>
            <a:r>
              <a:rPr lang="en-US" sz="2000" smtClean="0"/>
              <a:t>Final Day</a:t>
            </a:r>
          </a:p>
          <a:p>
            <a:pPr>
              <a:buFontTx/>
              <a:buNone/>
            </a:pPr>
            <a:r>
              <a:rPr lang="ru-RU" sz="2000" smtClean="0"/>
              <a:t>	Утром почти никто не был в пасте. Все были в праздничном настроении. Все были в шоке когда узнали что до беда мы должны учится. Делали опыты. Вечером был конкурс «Умники и умницы». Отборочный тур прошли Евсеев Захар, Прокопьев Айсен и Михайлов Коля. После жесткого мозгового штурма выиграл Коля. Молодец! И на такой позитивной ноте все пошли кушать праздничный ужин (пир). Наевшись все пошли в спортивную площадку. Играли в перестрелку, белки и орешки. Доев ужин мы смотрели концерт Майкла Джексона. (мы никогда не забудем тебя Майкл Джексон!) Уже 2:30 ночи. Собрав аппаратуру мы врубили музон и начался </a:t>
            </a:r>
            <a:r>
              <a:rPr lang="en-US" sz="2000" smtClean="0"/>
              <a:t>disco-disco </a:t>
            </a:r>
            <a:r>
              <a:rPr lang="ru-RU" sz="2000" smtClean="0"/>
              <a:t>до упаду. Я лично танцевал до 4 часов. Чем занимались другие после диско я понятия и не имею. В общем все прошло на Ура! =)</a:t>
            </a:r>
          </a:p>
          <a:p>
            <a:pPr algn="r">
              <a:buFontTx/>
              <a:buNone/>
            </a:pPr>
            <a:r>
              <a:rPr lang="ru-RU" sz="2000" smtClean="0"/>
              <a:t>Васильев Айсен</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8488C4"/>
            </a:gs>
            <a:gs pos="53000">
              <a:srgbClr val="D4DEFF"/>
            </a:gs>
            <a:gs pos="83000">
              <a:srgbClr val="D4DEFF"/>
            </a:gs>
            <a:gs pos="100000">
              <a:srgbClr val="96AB94"/>
            </a:gs>
          </a:gsLst>
          <a:lin ang="13500000" scaled="1"/>
        </a:gradFill>
        <a:effectLst/>
      </p:bgPr>
    </p:bg>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457200" y="274638"/>
            <a:ext cx="8229600" cy="715962"/>
          </a:xfrm>
        </p:spPr>
        <p:txBody>
          <a:bodyPr/>
          <a:lstStyle/>
          <a:p>
            <a:r>
              <a:rPr lang="ru-RU" smtClean="0">
                <a:latin typeface="Arno Pro Display" pitchFamily="18" charset="0"/>
              </a:rPr>
              <a:t>ФОТОАЛЬБОМ</a:t>
            </a:r>
          </a:p>
        </p:txBody>
      </p:sp>
      <p:pic>
        <p:nvPicPr>
          <p:cNvPr id="22531" name="Содержимое 116" descr="IMG_1338.jpg"/>
          <p:cNvPicPr>
            <a:picLocks noGrp="1" noChangeAspect="1"/>
          </p:cNvPicPr>
          <p:nvPr>
            <p:ph idx="1"/>
          </p:nvPr>
        </p:nvPicPr>
        <p:blipFill>
          <a:blip r:embed="rId3"/>
          <a:srcRect/>
          <a:stretch>
            <a:fillRect/>
          </a:stretch>
        </p:blipFill>
        <p:spPr>
          <a:xfrm>
            <a:off x="457200" y="1417638"/>
            <a:ext cx="2332038" cy="1749425"/>
          </a:xfrm>
        </p:spPr>
      </p:pic>
      <p:pic>
        <p:nvPicPr>
          <p:cNvPr id="22532" name="Рисунок 117" descr="IMG_1339.jpg"/>
          <p:cNvPicPr>
            <a:picLocks noChangeAspect="1"/>
          </p:cNvPicPr>
          <p:nvPr/>
        </p:nvPicPr>
        <p:blipFill>
          <a:blip r:embed="rId4"/>
          <a:srcRect/>
          <a:stretch>
            <a:fillRect/>
          </a:stretch>
        </p:blipFill>
        <p:spPr bwMode="auto">
          <a:xfrm>
            <a:off x="3124200" y="1417638"/>
            <a:ext cx="2332038" cy="1749425"/>
          </a:xfrm>
          <a:prstGeom prst="rect">
            <a:avLst/>
          </a:prstGeom>
          <a:noFill/>
          <a:ln w="9525">
            <a:noFill/>
            <a:miter lim="800000"/>
            <a:headEnd/>
            <a:tailEnd/>
          </a:ln>
        </p:spPr>
      </p:pic>
      <p:pic>
        <p:nvPicPr>
          <p:cNvPr id="22533" name="Рисунок 118" descr="IMG_1340.jpg"/>
          <p:cNvPicPr>
            <a:picLocks noChangeAspect="1"/>
          </p:cNvPicPr>
          <p:nvPr/>
        </p:nvPicPr>
        <p:blipFill>
          <a:blip r:embed="rId5"/>
          <a:srcRect/>
          <a:stretch>
            <a:fillRect/>
          </a:stretch>
        </p:blipFill>
        <p:spPr bwMode="auto">
          <a:xfrm>
            <a:off x="5897563" y="1417638"/>
            <a:ext cx="2332037" cy="1749425"/>
          </a:xfrm>
          <a:prstGeom prst="rect">
            <a:avLst/>
          </a:prstGeom>
          <a:noFill/>
          <a:ln w="9525">
            <a:noFill/>
            <a:miter lim="800000"/>
            <a:headEnd/>
            <a:tailEnd/>
          </a:ln>
        </p:spPr>
      </p:pic>
      <p:pic>
        <p:nvPicPr>
          <p:cNvPr id="22534" name="Рисунок 119" descr="IMG_1341.jpg"/>
          <p:cNvPicPr>
            <a:picLocks noChangeAspect="1"/>
          </p:cNvPicPr>
          <p:nvPr/>
        </p:nvPicPr>
        <p:blipFill>
          <a:blip r:embed="rId6"/>
          <a:srcRect/>
          <a:stretch>
            <a:fillRect/>
          </a:stretch>
        </p:blipFill>
        <p:spPr bwMode="auto">
          <a:xfrm>
            <a:off x="457200" y="3581400"/>
            <a:ext cx="3581400" cy="2686050"/>
          </a:xfrm>
          <a:prstGeom prst="rect">
            <a:avLst/>
          </a:prstGeom>
          <a:noFill/>
          <a:ln w="9525">
            <a:noFill/>
            <a:miter lim="800000"/>
            <a:headEnd/>
            <a:tailEnd/>
          </a:ln>
        </p:spPr>
      </p:pic>
      <p:pic>
        <p:nvPicPr>
          <p:cNvPr id="22535" name="Рисунок 120" descr="IMG_1342.jpg"/>
          <p:cNvPicPr>
            <a:picLocks noChangeAspect="1"/>
          </p:cNvPicPr>
          <p:nvPr/>
        </p:nvPicPr>
        <p:blipFill>
          <a:blip r:embed="rId7"/>
          <a:srcRect/>
          <a:stretch>
            <a:fillRect/>
          </a:stretch>
        </p:blipFill>
        <p:spPr bwMode="auto">
          <a:xfrm>
            <a:off x="4572000" y="3581400"/>
            <a:ext cx="3657600" cy="268605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Содержимое 3" descr="IMG_1345.jpg"/>
          <p:cNvPicPr>
            <a:picLocks noGrp="1" noChangeAspect="1"/>
          </p:cNvPicPr>
          <p:nvPr>
            <p:ph idx="1"/>
          </p:nvPr>
        </p:nvPicPr>
        <p:blipFill>
          <a:blip r:embed="rId3"/>
          <a:srcRect/>
          <a:stretch>
            <a:fillRect/>
          </a:stretch>
        </p:blipFill>
        <p:spPr>
          <a:xfrm>
            <a:off x="457200" y="304800"/>
            <a:ext cx="3276600" cy="2457450"/>
          </a:xfrm>
        </p:spPr>
      </p:pic>
      <p:pic>
        <p:nvPicPr>
          <p:cNvPr id="23555" name="Рисунок 4" descr="IMG_1346.jpg"/>
          <p:cNvPicPr>
            <a:picLocks noChangeAspect="1"/>
          </p:cNvPicPr>
          <p:nvPr/>
        </p:nvPicPr>
        <p:blipFill>
          <a:blip r:embed="rId4"/>
          <a:srcRect/>
          <a:stretch>
            <a:fillRect/>
          </a:stretch>
        </p:blipFill>
        <p:spPr bwMode="auto">
          <a:xfrm>
            <a:off x="4419600" y="304800"/>
            <a:ext cx="3276600" cy="2457450"/>
          </a:xfrm>
          <a:prstGeom prst="rect">
            <a:avLst/>
          </a:prstGeom>
          <a:noFill/>
          <a:ln w="9525">
            <a:noFill/>
            <a:miter lim="800000"/>
            <a:headEnd/>
            <a:tailEnd/>
          </a:ln>
        </p:spPr>
      </p:pic>
      <p:pic>
        <p:nvPicPr>
          <p:cNvPr id="23556" name="Рисунок 5" descr="IMG_1347.jpg"/>
          <p:cNvPicPr>
            <a:picLocks noChangeAspect="1"/>
          </p:cNvPicPr>
          <p:nvPr/>
        </p:nvPicPr>
        <p:blipFill>
          <a:blip r:embed="rId5"/>
          <a:srcRect/>
          <a:stretch>
            <a:fillRect/>
          </a:stretch>
        </p:blipFill>
        <p:spPr bwMode="auto">
          <a:xfrm>
            <a:off x="457200" y="2971800"/>
            <a:ext cx="3276600" cy="2867025"/>
          </a:xfrm>
          <a:prstGeom prst="rect">
            <a:avLst/>
          </a:prstGeom>
          <a:noFill/>
          <a:ln w="9525">
            <a:noFill/>
            <a:miter lim="800000"/>
            <a:headEnd/>
            <a:tailEnd/>
          </a:ln>
        </p:spPr>
      </p:pic>
      <p:pic>
        <p:nvPicPr>
          <p:cNvPr id="23557" name="Рисунок 6" descr="IMG_1350.jpg"/>
          <p:cNvPicPr>
            <a:picLocks noChangeAspect="1"/>
          </p:cNvPicPr>
          <p:nvPr/>
        </p:nvPicPr>
        <p:blipFill>
          <a:blip r:embed="rId6"/>
          <a:srcRect/>
          <a:stretch>
            <a:fillRect/>
          </a:stretch>
        </p:blipFill>
        <p:spPr bwMode="auto">
          <a:xfrm>
            <a:off x="4419600" y="2971800"/>
            <a:ext cx="3276600" cy="286702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Содержимое 3" descr="IMG_1411.jpg"/>
          <p:cNvPicPr>
            <a:picLocks noGrp="1" noChangeAspect="1"/>
          </p:cNvPicPr>
          <p:nvPr>
            <p:ph idx="1"/>
          </p:nvPr>
        </p:nvPicPr>
        <p:blipFill>
          <a:blip r:embed="rId3" cstate="print"/>
          <a:srcRect/>
          <a:stretch>
            <a:fillRect/>
          </a:stretch>
        </p:blipFill>
        <p:spPr>
          <a:xfrm>
            <a:off x="304800" y="182562"/>
            <a:ext cx="8433722" cy="6327775"/>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Содержимое 3" descr="IMG_1466.jpg"/>
          <p:cNvPicPr>
            <a:picLocks noGrp="1" noChangeAspect="1"/>
          </p:cNvPicPr>
          <p:nvPr>
            <p:ph idx="1"/>
          </p:nvPr>
        </p:nvPicPr>
        <p:blipFill>
          <a:blip r:embed="rId3" cstate="print"/>
          <a:srcRect/>
          <a:stretch>
            <a:fillRect/>
          </a:stretch>
        </p:blipFill>
        <p:spPr>
          <a:xfrm>
            <a:off x="169863" y="3448050"/>
            <a:ext cx="4197350" cy="3149600"/>
          </a:xfrm>
        </p:spPr>
      </p:pic>
      <p:pic>
        <p:nvPicPr>
          <p:cNvPr id="31747" name="Рисунок 4" descr="IMG_1467.jpg"/>
          <p:cNvPicPr>
            <a:picLocks noChangeAspect="1"/>
          </p:cNvPicPr>
          <p:nvPr/>
        </p:nvPicPr>
        <p:blipFill>
          <a:blip r:embed="rId4"/>
          <a:srcRect/>
          <a:stretch>
            <a:fillRect/>
          </a:stretch>
        </p:blipFill>
        <p:spPr bwMode="auto">
          <a:xfrm>
            <a:off x="149225" y="149225"/>
            <a:ext cx="4198938" cy="3149600"/>
          </a:xfrm>
          <a:prstGeom prst="rect">
            <a:avLst/>
          </a:prstGeom>
          <a:noFill/>
          <a:ln w="9525">
            <a:noFill/>
            <a:miter lim="800000"/>
            <a:headEnd/>
            <a:tailEnd/>
          </a:ln>
        </p:spPr>
      </p:pic>
      <p:pic>
        <p:nvPicPr>
          <p:cNvPr id="31748" name="Рисунок 5" descr="IMG_1470.jpg"/>
          <p:cNvPicPr>
            <a:picLocks noChangeAspect="1"/>
          </p:cNvPicPr>
          <p:nvPr/>
        </p:nvPicPr>
        <p:blipFill>
          <a:blip r:embed="rId5"/>
          <a:srcRect/>
          <a:stretch>
            <a:fillRect/>
          </a:stretch>
        </p:blipFill>
        <p:spPr bwMode="auto">
          <a:xfrm>
            <a:off x="4648200" y="3448050"/>
            <a:ext cx="4198938" cy="3149600"/>
          </a:xfrm>
          <a:prstGeom prst="rect">
            <a:avLst/>
          </a:prstGeom>
          <a:noFill/>
          <a:ln w="9525">
            <a:noFill/>
            <a:miter lim="800000"/>
            <a:headEnd/>
            <a:tailEnd/>
          </a:ln>
        </p:spPr>
      </p:pic>
      <p:pic>
        <p:nvPicPr>
          <p:cNvPr id="31749" name="Рисунок 6" descr="IMG_1461.jpg"/>
          <p:cNvPicPr>
            <a:picLocks noChangeAspect="1"/>
          </p:cNvPicPr>
          <p:nvPr/>
        </p:nvPicPr>
        <p:blipFill>
          <a:blip r:embed="rId6"/>
          <a:srcRect/>
          <a:stretch>
            <a:fillRect/>
          </a:stretch>
        </p:blipFill>
        <p:spPr bwMode="auto">
          <a:xfrm>
            <a:off x="4648200" y="149225"/>
            <a:ext cx="4198938" cy="31496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scaled="1"/>
        </a:gradFill>
        <a:effectLst/>
      </p:bgPr>
    </p:bg>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457200" y="838200"/>
            <a:ext cx="8229600" cy="4525963"/>
          </a:xfrm>
        </p:spPr>
        <p:txBody>
          <a:bodyPr/>
          <a:lstStyle/>
          <a:p>
            <a:pPr marL="609600" indent="-609600" eaLnBrk="1" hangingPunct="1">
              <a:lnSpc>
                <a:spcPct val="90000"/>
              </a:lnSpc>
            </a:pPr>
            <a:r>
              <a:rPr lang="ru-RU" b="1" smtClean="0"/>
              <a:t>Название: </a:t>
            </a:r>
            <a:r>
              <a:rPr lang="ru-RU" smtClean="0"/>
              <a:t>оздоровительно-образовательный лагерь </a:t>
            </a:r>
          </a:p>
          <a:p>
            <a:pPr marL="609600" indent="-609600" eaLnBrk="1" hangingPunct="1">
              <a:lnSpc>
                <a:spcPct val="90000"/>
              </a:lnSpc>
            </a:pPr>
            <a:r>
              <a:rPr lang="ru-RU" smtClean="0"/>
              <a:t>«Этнофизика-2009»</a:t>
            </a:r>
            <a:endParaRPr lang="ru-RU" b="1" smtClean="0"/>
          </a:p>
          <a:p>
            <a:pPr marL="609600" indent="-609600" eaLnBrk="1" hangingPunct="1">
              <a:lnSpc>
                <a:spcPct val="90000"/>
              </a:lnSpc>
            </a:pPr>
            <a:r>
              <a:rPr lang="ru-RU" b="1" smtClean="0"/>
              <a:t>Форма:</a:t>
            </a:r>
            <a:r>
              <a:rPr lang="ru-RU" smtClean="0"/>
              <a:t> дневная </a:t>
            </a:r>
            <a:endParaRPr lang="ru-RU" b="1" smtClean="0"/>
          </a:p>
          <a:p>
            <a:pPr marL="609600" indent="-609600" eaLnBrk="1" hangingPunct="1">
              <a:lnSpc>
                <a:spcPct val="90000"/>
              </a:lnSpc>
            </a:pPr>
            <a:r>
              <a:rPr lang="ru-RU" b="1" smtClean="0"/>
              <a:t>Место проведения:</a:t>
            </a:r>
            <a:r>
              <a:rPr lang="ru-RU" smtClean="0"/>
              <a:t> пансион СПТЛ-и</a:t>
            </a:r>
            <a:endParaRPr lang="ru-RU" b="1" smtClean="0"/>
          </a:p>
          <a:p>
            <a:pPr marL="609600" indent="-609600" eaLnBrk="1" hangingPunct="1">
              <a:lnSpc>
                <a:spcPct val="90000"/>
              </a:lnSpc>
            </a:pPr>
            <a:r>
              <a:rPr lang="ru-RU" b="1" smtClean="0"/>
              <a:t>Сроки проведения:</a:t>
            </a:r>
            <a:r>
              <a:rPr lang="ru-RU" smtClean="0"/>
              <a:t> с 15 июня по 5 июля</a:t>
            </a:r>
            <a:endParaRPr lang="ru-RU" b="1" smtClean="0"/>
          </a:p>
          <a:p>
            <a:pPr marL="609600" indent="-609600" eaLnBrk="1" hangingPunct="1">
              <a:lnSpc>
                <a:spcPct val="90000"/>
              </a:lnSpc>
            </a:pPr>
            <a:r>
              <a:rPr lang="ru-RU" b="1" smtClean="0"/>
              <a:t>Количество учащихся:</a:t>
            </a:r>
            <a:r>
              <a:rPr lang="ru-RU" smtClean="0"/>
              <a:t> 20 (9, 10, 11 классы)</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8100000" scaled="1"/>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ru-RU" dirty="0" smtClean="0"/>
              <a:t>Цели и задачи лагеря</a:t>
            </a:r>
          </a:p>
        </p:txBody>
      </p:sp>
      <p:sp>
        <p:nvSpPr>
          <p:cNvPr id="5123" name="Rectangle 3"/>
          <p:cNvSpPr>
            <a:spLocks noGrp="1" noChangeArrowheads="1"/>
          </p:cNvSpPr>
          <p:nvPr>
            <p:ph type="body" idx="1"/>
          </p:nvPr>
        </p:nvSpPr>
        <p:spPr/>
        <p:txBody>
          <a:bodyPr/>
          <a:lstStyle/>
          <a:p>
            <a:pPr marL="609600" indent="-609600" eaLnBrk="1" hangingPunct="1">
              <a:lnSpc>
                <a:spcPct val="80000"/>
              </a:lnSpc>
              <a:buFontTx/>
              <a:buNone/>
            </a:pPr>
            <a:endParaRPr lang="ru-RU" sz="2000" dirty="0" smtClean="0"/>
          </a:p>
          <a:p>
            <a:pPr marL="609600" indent="-609600" eaLnBrk="1" hangingPunct="1">
              <a:lnSpc>
                <a:spcPct val="80000"/>
              </a:lnSpc>
            </a:pPr>
            <a:r>
              <a:rPr lang="ru-RU" sz="2000" dirty="0" smtClean="0"/>
              <a:t>- изучение необычных явлений природы на основе физических законов;</a:t>
            </a:r>
          </a:p>
          <a:p>
            <a:pPr marL="609600" indent="-609600" eaLnBrk="1" hangingPunct="1">
              <a:lnSpc>
                <a:spcPct val="80000"/>
              </a:lnSpc>
            </a:pPr>
            <a:r>
              <a:rPr lang="ru-RU" sz="2000" dirty="0" smtClean="0"/>
              <a:t>- подготовка к физическим олимпиадам;</a:t>
            </a:r>
          </a:p>
          <a:p>
            <a:pPr marL="609600" indent="-609600" eaLnBrk="1" hangingPunct="1">
              <a:lnSpc>
                <a:spcPct val="80000"/>
              </a:lnSpc>
            </a:pPr>
            <a:r>
              <a:rPr lang="ru-RU" sz="2000" dirty="0" smtClean="0"/>
              <a:t>- повысить интеллектуальный потенциал детей занятиями в летней физической школе;</a:t>
            </a:r>
          </a:p>
          <a:p>
            <a:pPr marL="609600" indent="-609600" eaLnBrk="1" hangingPunct="1">
              <a:lnSpc>
                <a:spcPct val="80000"/>
              </a:lnSpc>
            </a:pPr>
            <a:r>
              <a:rPr lang="ru-RU" sz="2000" dirty="0" smtClean="0"/>
              <a:t>- организация полноценного оздоровительного активного отдыха детей в условиях лагеря.</a:t>
            </a:r>
          </a:p>
          <a:p>
            <a:pPr marL="609600" indent="-609600" eaLnBrk="1" hangingPunct="1">
              <a:lnSpc>
                <a:spcPct val="80000"/>
              </a:lnSpc>
            </a:pPr>
            <a:endParaRPr lang="ru-RU" sz="2000" dirty="0" smtClean="0"/>
          </a:p>
          <a:p>
            <a:pPr marL="609600" indent="-609600" eaLnBrk="1" hangingPunct="1">
              <a:lnSpc>
                <a:spcPct val="80000"/>
              </a:lnSpc>
            </a:pPr>
            <a:r>
              <a:rPr lang="ru-RU" sz="2000" dirty="0" smtClean="0"/>
              <a:t>- решение и разбор олимпиадных задач по физике;</a:t>
            </a:r>
          </a:p>
          <a:p>
            <a:pPr marL="609600" indent="-609600" eaLnBrk="1" hangingPunct="1">
              <a:lnSpc>
                <a:spcPct val="80000"/>
              </a:lnSpc>
            </a:pPr>
            <a:r>
              <a:rPr lang="ru-RU" sz="2000" dirty="0" smtClean="0"/>
              <a:t>-проведение творческих лабораторных работ;</a:t>
            </a:r>
          </a:p>
          <a:p>
            <a:pPr marL="609600" indent="-609600" eaLnBrk="1" hangingPunct="1">
              <a:lnSpc>
                <a:spcPct val="80000"/>
              </a:lnSpc>
            </a:pPr>
            <a:r>
              <a:rPr lang="ru-RU" sz="2000" dirty="0" smtClean="0"/>
              <a:t>- проведение физических и интеллектуальных игр, повышающих уровень развития учащихся;</a:t>
            </a:r>
          </a:p>
          <a:p>
            <a:pPr marL="609600" indent="-609600" eaLnBrk="1" hangingPunct="1">
              <a:lnSpc>
                <a:spcPct val="80000"/>
              </a:lnSpc>
            </a:pPr>
            <a:r>
              <a:rPr lang="ru-RU" sz="2000" dirty="0" smtClean="0"/>
              <a:t>- проведение спортивных традиционных игр лагеря «</a:t>
            </a:r>
            <a:r>
              <a:rPr lang="ru-RU" sz="2000" dirty="0" err="1" smtClean="0"/>
              <a:t>Этнофизика</a:t>
            </a:r>
            <a:r>
              <a:rPr lang="ru-RU" sz="2000"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sz="4000" smtClean="0"/>
              <a:t/>
            </a:r>
            <a:br>
              <a:rPr lang="ru-RU" sz="4000" smtClean="0"/>
            </a:br>
            <a:r>
              <a:rPr lang="ru-RU" sz="4000" smtClean="0"/>
              <a:t/>
            </a:r>
            <a:br>
              <a:rPr lang="ru-RU" sz="4000" smtClean="0"/>
            </a:br>
            <a:r>
              <a:rPr lang="ru-RU" sz="4000" smtClean="0"/>
              <a:t/>
            </a:r>
            <a:br>
              <a:rPr lang="ru-RU" sz="4000" smtClean="0"/>
            </a:br>
            <a:r>
              <a:rPr lang="ru-RU" sz="4000" smtClean="0"/>
              <a:t>Ожидаемые результаты:</a:t>
            </a:r>
            <a:br>
              <a:rPr lang="ru-RU" sz="4000" smtClean="0"/>
            </a:br>
            <a:r>
              <a:rPr lang="ru-RU" sz="4000" smtClean="0"/>
              <a:t/>
            </a:r>
            <a:br>
              <a:rPr lang="ru-RU" sz="4000" smtClean="0"/>
            </a:br>
            <a:endParaRPr lang="ru-RU" sz="4000" smtClean="0"/>
          </a:p>
        </p:txBody>
      </p:sp>
      <p:sp>
        <p:nvSpPr>
          <p:cNvPr id="6147" name="Rectangle 3"/>
          <p:cNvSpPr>
            <a:spLocks noGrp="1" noChangeArrowheads="1"/>
          </p:cNvSpPr>
          <p:nvPr>
            <p:ph type="body" idx="1"/>
          </p:nvPr>
        </p:nvSpPr>
        <p:spPr>
          <a:xfrm>
            <a:off x="457200" y="1752600"/>
            <a:ext cx="8229600" cy="4525963"/>
          </a:xfrm>
        </p:spPr>
        <p:txBody>
          <a:bodyPr/>
          <a:lstStyle/>
          <a:p>
            <a:pPr eaLnBrk="1" hangingPunct="1">
              <a:lnSpc>
                <a:spcPct val="90000"/>
              </a:lnSpc>
              <a:buFontTx/>
              <a:buNone/>
            </a:pPr>
            <a:endParaRPr lang="ru-RU" smtClean="0"/>
          </a:p>
          <a:p>
            <a:pPr eaLnBrk="1" hangingPunct="1">
              <a:lnSpc>
                <a:spcPct val="90000"/>
              </a:lnSpc>
              <a:buFontTx/>
              <a:buNone/>
            </a:pPr>
            <a:r>
              <a:rPr lang="ru-RU" smtClean="0"/>
              <a:t>-  подготовка докладов к НПК «Шаг в будущее»;</a:t>
            </a:r>
          </a:p>
          <a:p>
            <a:pPr eaLnBrk="1" hangingPunct="1">
              <a:lnSpc>
                <a:spcPct val="90000"/>
              </a:lnSpc>
              <a:buFontTx/>
              <a:buNone/>
            </a:pPr>
            <a:r>
              <a:rPr lang="ru-RU" smtClean="0"/>
              <a:t>-  повышение индивидуальных результатов будущих физических олимпиад;</a:t>
            </a:r>
          </a:p>
          <a:p>
            <a:pPr eaLnBrk="1" hangingPunct="1">
              <a:lnSpc>
                <a:spcPct val="90000"/>
              </a:lnSpc>
              <a:buFontTx/>
              <a:buNone/>
            </a:pPr>
            <a:r>
              <a:rPr lang="ru-RU" smtClean="0"/>
              <a:t>-  повышение качества результатов ЕГЭ;</a:t>
            </a:r>
          </a:p>
          <a:p>
            <a:pPr eaLnBrk="1" hangingPunct="1">
              <a:lnSpc>
                <a:spcPct val="90000"/>
              </a:lnSpc>
              <a:buFontTx/>
              <a:buNone/>
            </a:pPr>
            <a:r>
              <a:rPr lang="ru-RU" smtClean="0"/>
              <a:t>-  повышение интеллектуального уровня развития учащихся.</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0800000" scaled="1"/>
        </a:gradFill>
        <a:effectLst/>
      </p:bgPr>
    </p:bg>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ru-RU" smtClean="0"/>
              <a:t>План – сетка лагеря</a:t>
            </a:r>
          </a:p>
        </p:txBody>
      </p:sp>
      <p:pic>
        <p:nvPicPr>
          <p:cNvPr id="7171" name="Содержимое 3" descr="12.JPG"/>
          <p:cNvPicPr>
            <a:picLocks noGrp="1" noChangeAspect="1"/>
          </p:cNvPicPr>
          <p:nvPr>
            <p:ph idx="1"/>
          </p:nvPr>
        </p:nvPicPr>
        <p:blipFill>
          <a:blip r:embed="rId3"/>
          <a:srcRect/>
          <a:stretch>
            <a:fillRect/>
          </a:stretch>
        </p:blipFill>
        <p:spPr>
          <a:xfrm>
            <a:off x="685800" y="1263650"/>
            <a:ext cx="8001000" cy="535146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18900000"/>
        </a:gradFill>
        <a:effectLst/>
      </p:bgPr>
    </p:bg>
    <p:spTree>
      <p:nvGrpSpPr>
        <p:cNvPr id="1" name=""/>
        <p:cNvGrpSpPr/>
        <p:nvPr/>
      </p:nvGrpSpPr>
      <p:grpSpPr>
        <a:xfrm>
          <a:off x="0" y="0"/>
          <a:ext cx="0" cy="0"/>
          <a:chOff x="0" y="0"/>
          <a:chExt cx="0" cy="0"/>
        </a:xfrm>
      </p:grpSpPr>
      <p:sp>
        <p:nvSpPr>
          <p:cNvPr id="8194" name="Заголовок 5"/>
          <p:cNvSpPr>
            <a:spLocks noGrp="1"/>
          </p:cNvSpPr>
          <p:nvPr>
            <p:ph type="title"/>
          </p:nvPr>
        </p:nvSpPr>
        <p:spPr/>
        <p:txBody>
          <a:bodyPr/>
          <a:lstStyle/>
          <a:p>
            <a:pPr eaLnBrk="1" hangingPunct="1"/>
            <a:r>
              <a:rPr lang="ru-RU" smtClean="0"/>
              <a:t>Дневник лагеря</a:t>
            </a:r>
          </a:p>
        </p:txBody>
      </p:sp>
      <p:sp>
        <p:nvSpPr>
          <p:cNvPr id="8195" name="Содержимое 6"/>
          <p:cNvSpPr>
            <a:spLocks noGrp="1"/>
          </p:cNvSpPr>
          <p:nvPr>
            <p:ph idx="1"/>
          </p:nvPr>
        </p:nvSpPr>
        <p:spPr/>
        <p:txBody>
          <a:bodyPr/>
          <a:lstStyle/>
          <a:p>
            <a:pPr algn="ctr">
              <a:buFontTx/>
              <a:buNone/>
            </a:pPr>
            <a:r>
              <a:rPr lang="ru-RU" sz="1800" smtClean="0"/>
              <a:t>20\06\09</a:t>
            </a:r>
          </a:p>
          <a:p>
            <a:pPr>
              <a:buFontTx/>
              <a:buNone/>
            </a:pPr>
            <a:r>
              <a:rPr lang="ru-RU" sz="1800" smtClean="0"/>
              <a:t>	Мы собрались и сделали актив лагеря: выбрали лидера, спортивных секторов, главных по дежурству, назначили культмассовую коллегию, составили список дежурства и мы, Артемьева Мотя, Михайлова Туйаара оказались первыми в списке. Затем решали задачи, нас учила Римма Григорьевна.</a:t>
            </a:r>
          </a:p>
          <a:p>
            <a:pPr>
              <a:buFontTx/>
              <a:buNone/>
            </a:pPr>
            <a:r>
              <a:rPr lang="ru-RU" sz="1800" smtClean="0"/>
              <a:t>	Наступило время обеда, и мы пошли дежурить в столовую. После сытного обеда играли в баскетбол и в другие игры. Нам было очень весело!</a:t>
            </a:r>
          </a:p>
          <a:p>
            <a:pPr>
              <a:buFontTx/>
              <a:buNone/>
            </a:pPr>
            <a:r>
              <a:rPr lang="ru-RU" sz="1800" smtClean="0"/>
              <a:t>	Так как мы друг друга уже знали, нам было легко общаться и играть. Около 4 часов мы пошли готовить полдник. Еда была очень вкусной! Потом   с улыбкой на лице, мы  разошлись по домам =)</a:t>
            </a:r>
          </a:p>
          <a:p>
            <a:pPr algn="r">
              <a:buFontTx/>
              <a:buNone/>
            </a:pPr>
            <a:r>
              <a:rPr lang="ru-RU" sz="1800" smtClean="0"/>
              <a:t>Михайлова Туйаара</a:t>
            </a:r>
          </a:p>
          <a:p>
            <a:pPr algn="r">
              <a:buFontTx/>
              <a:buNone/>
            </a:pPr>
            <a:r>
              <a:rPr lang="ru-RU" sz="1800" smtClean="0"/>
              <a:t>Артемьева Мотя</a:t>
            </a:r>
          </a:p>
          <a:p>
            <a:pPr eaLnBrk="1" hangingPunct="1"/>
            <a:endParaRPr lang="ru-RU" sz="1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2700000" scaled="1"/>
        </a:gradFill>
        <a:effectLst/>
      </p:bgPr>
    </p:bg>
    <p:spTree>
      <p:nvGrpSpPr>
        <p:cNvPr id="1" name=""/>
        <p:cNvGrpSpPr/>
        <p:nvPr/>
      </p:nvGrpSpPr>
      <p:grpSpPr>
        <a:xfrm>
          <a:off x="0" y="0"/>
          <a:ext cx="0" cy="0"/>
          <a:chOff x="0" y="0"/>
          <a:chExt cx="0" cy="0"/>
        </a:xfrm>
      </p:grpSpPr>
      <p:sp>
        <p:nvSpPr>
          <p:cNvPr id="9218" name="Содержимое 2"/>
          <p:cNvSpPr>
            <a:spLocks noGrp="1"/>
          </p:cNvSpPr>
          <p:nvPr>
            <p:ph idx="1"/>
          </p:nvPr>
        </p:nvSpPr>
        <p:spPr>
          <a:xfrm>
            <a:off x="457200" y="381000"/>
            <a:ext cx="8229600" cy="5745163"/>
          </a:xfrm>
        </p:spPr>
        <p:txBody>
          <a:bodyPr/>
          <a:lstStyle/>
          <a:p>
            <a:pPr algn="ctr">
              <a:buFontTx/>
              <a:buNone/>
            </a:pPr>
            <a:r>
              <a:rPr lang="ru-RU" sz="2000" smtClean="0"/>
              <a:t>21\06\09</a:t>
            </a:r>
          </a:p>
          <a:p>
            <a:pPr>
              <a:buFontTx/>
              <a:buNone/>
            </a:pPr>
            <a:r>
              <a:rPr lang="ru-RU" sz="2000" smtClean="0"/>
              <a:t>Открытие</a:t>
            </a:r>
          </a:p>
          <a:p>
            <a:pPr>
              <a:buFontTx/>
              <a:buNone/>
            </a:pPr>
            <a:r>
              <a:rPr lang="ru-RU" sz="2000" smtClean="0"/>
              <a:t>	В этот день мы ночевали дома, и пришли на занятия на велосипедах. Занятия прошли как обычно, но праздничная атмосфера витала в воздухе. Как только закончились занятия, все собрались в актовом зале, и началось открытие лагеря. Там команды показали себя и учителя провели очень интересную игру, жаль, что очень  короткую. И жаль, что команда в котором мы были, не победили. Но все равно мы были очень довольны игрой. После этого нас ждал праздничный ужин. Волшебный запах из столовой наполнял коридоры старого корпуса лицея.  Еда была очень вкусная, спасибо нашим поварам за то, что вкусно готовят нам! Жаль только то  что мы были дежурными, и нам пришлось мыть горы посуды! =(</a:t>
            </a:r>
          </a:p>
          <a:p>
            <a:pPr algn="r">
              <a:buFontTx/>
              <a:buNone/>
            </a:pPr>
            <a:r>
              <a:rPr lang="ru-RU" sz="2000" smtClean="0"/>
              <a:t>	Евсеев Захар</a:t>
            </a:r>
          </a:p>
          <a:p>
            <a:pPr algn="r">
              <a:buFontTx/>
              <a:buNone/>
            </a:pPr>
            <a:r>
              <a:rPr lang="ru-RU" sz="2000" smtClean="0"/>
              <a:t>Шадрин Алеша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rgbClr val="FFEFD1"/>
            </a:gs>
            <a:gs pos="64999">
              <a:srgbClr val="F0EBD5"/>
            </a:gs>
            <a:gs pos="100000">
              <a:srgbClr val="D1C39F"/>
            </a:gs>
          </a:gsLst>
          <a:lin ang="8100000" scaled="1"/>
        </a:gradFill>
        <a:effectLst/>
      </p:bgPr>
    </p:bg>
    <p:spTree>
      <p:nvGrpSpPr>
        <p:cNvPr id="1" name=""/>
        <p:cNvGrpSpPr/>
        <p:nvPr/>
      </p:nvGrpSpPr>
      <p:grpSpPr>
        <a:xfrm>
          <a:off x="0" y="0"/>
          <a:ext cx="0" cy="0"/>
          <a:chOff x="0" y="0"/>
          <a:chExt cx="0" cy="0"/>
        </a:xfrm>
      </p:grpSpPr>
      <p:sp>
        <p:nvSpPr>
          <p:cNvPr id="10242" name="Содержимое 2"/>
          <p:cNvSpPr>
            <a:spLocks noGrp="1"/>
          </p:cNvSpPr>
          <p:nvPr>
            <p:ph idx="1"/>
          </p:nvPr>
        </p:nvSpPr>
        <p:spPr>
          <a:xfrm>
            <a:off x="457200" y="304800"/>
            <a:ext cx="8229600" cy="6172200"/>
          </a:xfrm>
        </p:spPr>
        <p:txBody>
          <a:bodyPr/>
          <a:lstStyle/>
          <a:p>
            <a:pPr algn="ctr">
              <a:buFontTx/>
              <a:buNone/>
            </a:pPr>
            <a:r>
              <a:rPr lang="ru-RU" sz="2800" smtClean="0"/>
              <a:t>22\06\09</a:t>
            </a:r>
          </a:p>
          <a:p>
            <a:pPr>
              <a:buFontTx/>
              <a:buNone/>
            </a:pPr>
            <a:r>
              <a:rPr lang="ru-RU" sz="2800" smtClean="0"/>
              <a:t>	В этот день мы до обеда учились, потом пообедав, пошли домой за вещами.</a:t>
            </a:r>
          </a:p>
          <a:p>
            <a:pPr>
              <a:buFontTx/>
              <a:buNone/>
            </a:pPr>
            <a:r>
              <a:rPr lang="ru-RU" sz="2800" smtClean="0"/>
              <a:t>	Первый день в пансионе прошел не забываемо. Играли, смотрели телевизор, играли в карты и смотрели ужастики. Было так страшно! Даже воспитатели пансиона кричали от страха. Ночью мы не могли долго уснуть, но все равно уснули.</a:t>
            </a:r>
          </a:p>
          <a:p>
            <a:pPr>
              <a:buFontTx/>
              <a:buNone/>
            </a:pPr>
            <a:r>
              <a:rPr lang="ru-RU" sz="2800" smtClean="0"/>
              <a:t>	Я считаю, что как проведешь первый день в лагере, то таким и будет дальше.</a:t>
            </a:r>
          </a:p>
          <a:p>
            <a:pPr algn="r">
              <a:buFontTx/>
              <a:buNone/>
            </a:pPr>
            <a:r>
              <a:rPr lang="ru-RU" sz="2800" smtClean="0"/>
              <a:t>Кэрэ и Попова Настя</a:t>
            </a:r>
          </a:p>
          <a:p>
            <a:endParaRPr lang="ru-RU" sz="2800" smtClean="0"/>
          </a:p>
        </p:txBody>
      </p:sp>
    </p:spTree>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233</Words>
  <Application>Microsoft Office PowerPoint</Application>
  <PresentationFormat>Экран (4:3)</PresentationFormat>
  <Paragraphs>115</Paragraphs>
  <Slides>24</Slides>
  <Notes>24</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24</vt:i4>
      </vt:variant>
    </vt:vector>
  </HeadingPairs>
  <TitlesOfParts>
    <vt:vector size="29" baseType="lpstr">
      <vt:lpstr>Arial</vt:lpstr>
      <vt:lpstr>Arno Pro Display</vt:lpstr>
      <vt:lpstr>Calibri</vt:lpstr>
      <vt:lpstr>Wingdings</vt:lpstr>
      <vt:lpstr>Оформление по умолчанию</vt:lpstr>
      <vt:lpstr>Оздоровительно-образовательный лагерь «Этнофизика»</vt:lpstr>
      <vt:lpstr>Список персонала лагеря «Этнофизика»</vt:lpstr>
      <vt:lpstr>Презентация PowerPoint</vt:lpstr>
      <vt:lpstr>Цели и задачи лагеря</vt:lpstr>
      <vt:lpstr>   Ожидаемые результаты:  </vt:lpstr>
      <vt:lpstr>План – сетка лагеря</vt:lpstr>
      <vt:lpstr>Дневник лагеря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ФОТОАЛЬБОМ</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Оздоровительно-образовательный лагерь «Этнофизика»</dc:title>
  <dc:creator>tester</dc:creator>
  <cp:lastModifiedBy>Администратор</cp:lastModifiedBy>
  <cp:revision>27</cp:revision>
  <dcterms:created xsi:type="dcterms:W3CDTF">2009-09-20T13:41:01Z</dcterms:created>
  <dcterms:modified xsi:type="dcterms:W3CDTF">2019-04-17T14:19:06Z</dcterms:modified>
</cp:coreProperties>
</file>