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27.10.2016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27.10.2016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915816" y="4077072"/>
            <a:ext cx="544258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                  Автор</a:t>
            </a:r>
            <a:r>
              <a:rPr kumimoji="0" lang="ru-RU" sz="18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b="1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Панков Кирилл Викторович,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rgbClr val="355C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                     ученик 6-Б  класса, </a:t>
            </a: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воспитанник </a:t>
            </a: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кружка дополнительного 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                    образования </a:t>
            </a: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«Занимательная экология»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              МБОУ </a:t>
            </a: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«Кормиловская  СОШ  №1» 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Руководитель</a:t>
            </a:r>
            <a:r>
              <a:rPr kumimoji="0" lang="ru-RU" sz="18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:  </a:t>
            </a: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Маркова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Ольга Владимировна, </a:t>
            </a: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   учитель биологии и руководитель кружка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</a:endParaRPr>
          </a:p>
        </p:txBody>
      </p:sp>
      <p:sp>
        <p:nvSpPr>
          <p:cNvPr id="5" name="Rectangle 1"/>
          <p:cNvSpPr txBox="1">
            <a:spLocks noChangeArrowheads="1"/>
          </p:cNvSpPr>
          <p:nvPr/>
        </p:nvSpPr>
        <p:spPr>
          <a:xfrm>
            <a:off x="667543" y="1628800"/>
            <a:ext cx="7808913" cy="2071687"/>
          </a:xfrm>
          <a:prstGeom prst="rect">
            <a:avLst/>
          </a:prstGeom>
          <a:ln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Изучение и моделирование явления осмоса в растениях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-176325" y="260648"/>
            <a:ext cx="93013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Областная научная эколого-биологическая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олимпиада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обучающихся учреждений дополнительного образования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детей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Номинация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«6-е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классы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3227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260648"/>
            <a:ext cx="777686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50000"/>
              </a:lnSpc>
              <a:spcAft>
                <a:spcPts val="1000"/>
              </a:spcAft>
            </a:pPr>
            <a:r>
              <a:rPr lang="ru-RU" sz="2400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В </a:t>
            </a:r>
            <a:r>
              <a:rPr lang="ru-RU" sz="24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перспективе попытаемся экспериментально проверить, зависит ли  осмотическое давление от рода растворяемого вещества, от температуры раствора. </a:t>
            </a:r>
            <a:endParaRPr lang="ru-RU" sz="2400" dirty="0">
              <a:solidFill>
                <a:srgbClr val="002060"/>
              </a:solidFill>
              <a:ea typeface="Calibri"/>
              <a:cs typeface="Times New Roman"/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Rectangle 1"/>
          <p:cNvSpPr txBox="1">
            <a:spLocks noChangeArrowheads="1"/>
          </p:cNvSpPr>
          <p:nvPr/>
        </p:nvSpPr>
        <p:spPr>
          <a:xfrm>
            <a:off x="395536" y="3068960"/>
            <a:ext cx="7808913" cy="2071687"/>
          </a:xfrm>
          <a:prstGeom prst="rect">
            <a:avLst/>
          </a:prstGeom>
          <a:ln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21549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16632"/>
            <a:ext cx="5004047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ctr">
              <a:lnSpc>
                <a:spcPct val="150000"/>
              </a:lnSpc>
              <a:spcAft>
                <a:spcPts val="1000"/>
              </a:spcAft>
            </a:pPr>
            <a:r>
              <a:rPr lang="ru-RU" sz="2400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На уроках биологии мы изучали тему «Побег» и у меня возник вопрос: почему срезанные побеги цветов при погружении  в воду оживают? Какие силы заставляют влагу проникать в растение и двигаться внутри него? Что удерживает воду в клетках и не дает ей выходить наружу? Как клетка растения оказывается проницаемой для воды только в одном направлении: снаружи - внутрь? </a:t>
            </a:r>
            <a:endParaRPr lang="ru-RU" sz="2400" dirty="0">
              <a:solidFill>
                <a:srgbClr val="002060"/>
              </a:solidFill>
              <a:ea typeface="Calibri"/>
              <a:cs typeface="Times New Roman"/>
            </a:endParaRPr>
          </a:p>
        </p:txBody>
      </p:sp>
      <p:pic>
        <p:nvPicPr>
          <p:cNvPr id="3074" name="Picture 2" descr="https://otvet.imgsmail.ru/download/96720614_5a12dc2b12d282e37ecb515a99154861_8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9294" y="1988839"/>
            <a:ext cx="4194706" cy="4842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5764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7584" y="74236"/>
            <a:ext cx="7632848" cy="65710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50000"/>
              </a:lnSpc>
              <a:spcAft>
                <a:spcPts val="1000"/>
              </a:spcAft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Цель работы: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определить закономерности изменения осмотического давления.</a:t>
            </a:r>
          </a:p>
          <a:p>
            <a:pPr indent="449580" algn="just">
              <a:lnSpc>
                <a:spcPct val="150000"/>
              </a:lnSpc>
              <a:spcAft>
                <a:spcPts val="1000"/>
              </a:spcAft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Гипотеза исследования: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жизнь без осмоса невозможна, так как питательные вещества поступают в организм благодаря осмотическому давлению.</a:t>
            </a:r>
          </a:p>
          <a:p>
            <a:pPr indent="449580" algn="just">
              <a:lnSpc>
                <a:spcPct val="150000"/>
              </a:lnSpc>
              <a:spcAft>
                <a:spcPts val="1000"/>
              </a:spcAft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Задачи исследования: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изучить литературу по данной теме;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выяснить значение осмотических явлений в природе; 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провести эксперименты, подтверждающие гипотезу и смоделировать явление осмоса;</a:t>
            </a:r>
          </a:p>
          <a:p>
            <a:pPr marL="342900" lvl="0" indent="-342900" algn="just">
              <a:lnSpc>
                <a:spcPct val="150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сформулировать выводы. </a:t>
            </a:r>
          </a:p>
        </p:txBody>
      </p:sp>
    </p:spTree>
    <p:extLst>
      <p:ext uri="{BB962C8B-B14F-4D97-AF65-F5344CB8AC3E}">
        <p14:creationId xmlns:p14="http://schemas.microsoft.com/office/powerpoint/2010/main" val="207633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476672"/>
            <a:ext cx="8460432" cy="28058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Явление осмоса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indent="449580" algn="just">
              <a:spcAft>
                <a:spcPts val="1000"/>
              </a:spcAft>
            </a:pP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Слово «осмос» имеет греческое происхождение и означает толчок, давление. Осмос – это односторонняя диффузия растворителя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через полупроницаемую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перегородку (мембрану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), в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результате которой наступает термодинамическое равновесие и выравнивание концентрации растворов по обе стороны мембраны. </a:t>
            </a:r>
          </a:p>
        </p:txBody>
      </p:sp>
      <p:pic>
        <p:nvPicPr>
          <p:cNvPr id="7" name="Picture 2" descr="http://www.purepro.lv/ru/n-osm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517" y="3356992"/>
            <a:ext cx="6424344" cy="3442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9341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://unnatural.ru/wp-content/uploads/2012/11/110312_1521_2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540448"/>
            <a:ext cx="4375819" cy="48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448" y="332656"/>
            <a:ext cx="4064496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rgbClr val="002060"/>
                </a:solidFill>
                <a:latin typeface="Times New Roman"/>
                <a:ea typeface="Calibri"/>
              </a:rPr>
              <a:t>В 1748 году французский физик-экспериментатор Ж. А. </a:t>
            </a:r>
            <a:r>
              <a:rPr lang="ru-RU" sz="2400" dirty="0" err="1">
                <a:solidFill>
                  <a:srgbClr val="002060"/>
                </a:solidFill>
                <a:latin typeface="Times New Roman"/>
                <a:ea typeface="Calibri"/>
              </a:rPr>
              <a:t>Нолле</a:t>
            </a:r>
            <a:r>
              <a:rPr lang="ru-RU" sz="2400" dirty="0">
                <a:solidFill>
                  <a:srgbClr val="002060"/>
                </a:solidFill>
                <a:latin typeface="Times New Roman"/>
                <a:ea typeface="Calibri"/>
              </a:rPr>
              <a:t>, занимаясь изучением кипения жидкостей, столкнулся с неизвестным до тех пор явлением. В одном из своих опытов он герметично закрыл стакан со спиртом плёнкой бычьего пузыря и погрузил его на дно большого сосуда с водой. Через несколько часов пузырь сильно раздулся - вода проникла в стакан и увеличила давление в нём.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1680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060" y="116632"/>
            <a:ext cx="8438372" cy="30623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50000"/>
              </a:lnSpc>
              <a:spcAft>
                <a:spcPts val="1000"/>
              </a:spcAft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Моделирование явления осмоса в растениях</a:t>
            </a:r>
          </a:p>
          <a:p>
            <a:pPr indent="449580" algn="ctr">
              <a:lnSpc>
                <a:spcPct val="150000"/>
              </a:lnSpc>
              <a:spcAft>
                <a:spcPts val="1000"/>
              </a:spcAft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Опыт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первый «Плачущий лимон»  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indent="449580" algn="just">
              <a:spcAft>
                <a:spcPts val="1000"/>
              </a:spcAft>
            </a:pP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Взяли лимон и порезали его на тонкие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дольки. Затем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посыпали лимонные дольки сахаром и наблюдали, через несколько минут из долек потек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сок. </a:t>
            </a:r>
          </a:p>
          <a:p>
            <a:pPr indent="449580" algn="just">
              <a:spcAft>
                <a:spcPts val="1000"/>
              </a:spcAft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pic>
        <p:nvPicPr>
          <p:cNvPr id="4098" name="Picture 2" descr="C:\Users\user\Desktop\осмос+дрожжи\IMG_20161027_12211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297" y="2779597"/>
            <a:ext cx="5408024" cy="4056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398037" y="2761372"/>
            <a:ext cx="3063705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Начал действовать осмос: сок потек из лимона наружу, стремясь как можно сильнее разбавить образовавшийся на его поверхности концентрированный раствор сахара.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272175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2836" y="116632"/>
            <a:ext cx="835292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Опыт второй «Своенравная картошка»</a:t>
            </a:r>
            <a:r>
              <a:rPr lang="ru-RU" sz="2400" dirty="0"/>
              <a:t> </a:t>
            </a:r>
          </a:p>
          <a:p>
            <a:pPr algn="ctr"/>
            <a:r>
              <a:rPr lang="ru-RU" sz="2400" dirty="0"/>
              <a:t>Мы вырезали из сырой картошки </a:t>
            </a:r>
            <a:r>
              <a:rPr lang="ru-RU" sz="2400" dirty="0" smtClean="0"/>
              <a:t>одинаковые кубики </a:t>
            </a:r>
            <a:r>
              <a:rPr lang="ru-RU" sz="2400" dirty="0"/>
              <a:t>и </a:t>
            </a:r>
            <a:r>
              <a:rPr lang="ru-RU" sz="2400" dirty="0" smtClean="0"/>
              <a:t>опустили </a:t>
            </a:r>
            <a:r>
              <a:rPr lang="ru-RU" sz="2400" dirty="0"/>
              <a:t>в </a:t>
            </a:r>
            <a:r>
              <a:rPr lang="ru-RU" sz="2400" dirty="0" smtClean="0"/>
              <a:t>стаканы </a:t>
            </a:r>
            <a:r>
              <a:rPr lang="ru-RU" sz="2400" dirty="0"/>
              <a:t>с </a:t>
            </a:r>
            <a:r>
              <a:rPr lang="ru-RU" sz="2400" dirty="0" smtClean="0"/>
              <a:t>водой: в одном стакане </a:t>
            </a:r>
            <a:r>
              <a:rPr lang="ru-RU" sz="2400" dirty="0"/>
              <a:t>воду слегка подсолили, в </a:t>
            </a:r>
            <a:r>
              <a:rPr lang="ru-RU" sz="2400" dirty="0" smtClean="0"/>
              <a:t>другом </a:t>
            </a:r>
            <a:r>
              <a:rPr lang="ru-RU" sz="2400" dirty="0"/>
              <a:t>растворили как можно больше соли, а в </a:t>
            </a:r>
            <a:r>
              <a:rPr lang="ru-RU" sz="2400" dirty="0" smtClean="0"/>
              <a:t>третий </a:t>
            </a:r>
            <a:r>
              <a:rPr lang="ru-RU" sz="2400" dirty="0"/>
              <a:t>- ничего не добавляли. Через 2 часа заметили, что кубики стали различаться: </a:t>
            </a:r>
            <a:r>
              <a:rPr lang="ru-RU" sz="2400" dirty="0" smtClean="0"/>
              <a:t>в первом стакане кубики остались </a:t>
            </a:r>
            <a:r>
              <a:rPr lang="ru-RU" sz="2400" dirty="0"/>
              <a:t>прежнего размера, </a:t>
            </a:r>
            <a:r>
              <a:rPr lang="ru-RU" sz="2400" dirty="0" smtClean="0"/>
              <a:t>во втором - съежились </a:t>
            </a:r>
            <a:r>
              <a:rPr lang="ru-RU" sz="2400" dirty="0"/>
              <a:t>и </a:t>
            </a:r>
            <a:r>
              <a:rPr lang="ru-RU" sz="2400" dirty="0" smtClean="0"/>
              <a:t>стали </a:t>
            </a:r>
            <a:r>
              <a:rPr lang="ru-RU" sz="2400" dirty="0"/>
              <a:t>значительно меньше, а </a:t>
            </a:r>
            <a:r>
              <a:rPr lang="ru-RU" sz="2400" dirty="0" smtClean="0"/>
              <a:t>в третьем стакане, </a:t>
            </a:r>
            <a:r>
              <a:rPr lang="ru-RU" sz="2400" dirty="0"/>
              <a:t>наоборот, </a:t>
            </a:r>
            <a:r>
              <a:rPr lang="ru-RU" sz="2400" dirty="0" smtClean="0"/>
              <a:t>разбухли.</a:t>
            </a:r>
            <a:endParaRPr lang="ru-RU" sz="2400" dirty="0"/>
          </a:p>
        </p:txBody>
      </p:sp>
      <p:pic>
        <p:nvPicPr>
          <p:cNvPr id="5122" name="Picture 2" descr="C:\Users\user\Desktop\осмос+дрожжи\IMG_20161027_12282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3532952"/>
            <a:ext cx="4956043" cy="3717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9122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595" y="0"/>
            <a:ext cx="8460432" cy="29905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>
              <a:lnSpc>
                <a:spcPct val="150000"/>
              </a:lnSpc>
              <a:spcAft>
                <a:spcPts val="1000"/>
              </a:spcAft>
            </a:pPr>
            <a:r>
              <a:rPr lang="ru-RU" sz="2400" b="1" dirty="0">
                <a:latin typeface="Times New Roman"/>
                <a:ea typeface="Calibri"/>
                <a:cs typeface="Times New Roman"/>
              </a:rPr>
              <a:t>Опыт третий «Морковка-насос»</a:t>
            </a:r>
            <a:endParaRPr lang="ru-RU" sz="2400" dirty="0">
              <a:ea typeface="Calibri"/>
              <a:cs typeface="Times New Roman"/>
            </a:endParaRPr>
          </a:p>
          <a:p>
            <a:pPr indent="449580" algn="just">
              <a:spcAft>
                <a:spcPts val="1000"/>
              </a:spcAft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Взяли морковь, отрезали от нее зеленый хвостик, а вместо него вставили стеклянную трубку. Получилась пика: морковка — наконечник, а трубка — древко. Налили в трубку соленую морскую воду, а морковь  поставить в стакан с водопроводной водой, то через  некоторое время заметили, что уровень воды в трубке начинает ползти вверх. Это тоже осмос. </a:t>
            </a:r>
            <a:endParaRPr lang="ru-RU" sz="2400" dirty="0">
              <a:ea typeface="Calibri"/>
              <a:cs typeface="Times New Roman"/>
            </a:endParaRPr>
          </a:p>
        </p:txBody>
      </p:sp>
      <p:pic>
        <p:nvPicPr>
          <p:cNvPr id="6146" name="Picture 2" descr="C:\Users\user\Desktop\осмос+дрожжи\IMG_20161027_12125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292" y="2990562"/>
            <a:ext cx="5292080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292080" y="2852936"/>
            <a:ext cx="316835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580" algn="just">
              <a:spcAft>
                <a:spcPts val="1000"/>
              </a:spcAft>
            </a:pPr>
            <a:r>
              <a:rPr lang="ru-RU" sz="2400" dirty="0">
                <a:solidFill>
                  <a:srgbClr val="2F2B20"/>
                </a:solidFill>
                <a:latin typeface="Times New Roman"/>
                <a:ea typeface="Calibri"/>
                <a:cs typeface="Times New Roman"/>
              </a:rPr>
              <a:t>Когда морковь находится не в стакане с водой, а растет на огороде, то вода попадает в ее ткани точно так же, потому что в ее соке концентрация солей выше, чем в воде, которой поливают огород.</a:t>
            </a:r>
            <a:endParaRPr lang="ru-RU" sz="2400" dirty="0">
              <a:solidFill>
                <a:srgbClr val="2F2B20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647990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202476"/>
            <a:ext cx="8532440" cy="5760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1000"/>
              </a:spcAft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Выводы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indent="449580" algn="just">
              <a:lnSpc>
                <a:spcPct val="150000"/>
              </a:lnSpc>
              <a:spcAft>
                <a:spcPts val="1000"/>
              </a:spcAft>
            </a:pP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В результате практических опытов нами было установлено: осмос имеет большое значение для организмов, способствуя достаточному обводнению клеток и межклеточных структур, осмотическое давление зависит от концентрации растворённого вещества. Наличие воды необходимо для нормального течения различных процессов. Мы нашли ответы на возникшие вопросы и пришли к выводу, что  осмотическое давление зависит от концентрации растворённого вещества. Выдвинутая гипотеза подтверждена с помощью опытов. </a:t>
            </a:r>
          </a:p>
        </p:txBody>
      </p:sp>
    </p:spTree>
    <p:extLst>
      <p:ext uri="{BB962C8B-B14F-4D97-AF65-F5344CB8AC3E}">
        <p14:creationId xmlns:p14="http://schemas.microsoft.com/office/powerpoint/2010/main" val="305310857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седство">
  <a:themeElements>
    <a:clrScheme name="Соседство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Стандартная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седство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39</TotalTime>
  <Words>632</Words>
  <Application>Microsoft Office PowerPoint</Application>
  <PresentationFormat>Экран (4:3)</PresentationFormat>
  <Paragraphs>37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Соседство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7</cp:revision>
  <dcterms:created xsi:type="dcterms:W3CDTF">2016-10-27T14:21:09Z</dcterms:created>
  <dcterms:modified xsi:type="dcterms:W3CDTF">2016-10-27T15:05:08Z</dcterms:modified>
</cp:coreProperties>
</file>