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4" r:id="rId5"/>
    <p:sldId id="265" r:id="rId6"/>
    <p:sldId id="266" r:id="rId7"/>
    <p:sldId id="259" r:id="rId8"/>
    <p:sldId id="262" r:id="rId9"/>
    <p:sldId id="261"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558"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pPr/>
              <a:t>4/17/2019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pPr/>
              <a:t>4/17/2019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4/17/2019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4/17/2019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47760" y="1214651"/>
            <a:ext cx="7541398" cy="2279176"/>
          </a:xfrm>
        </p:spPr>
        <p:txBody>
          <a:bodyPr/>
          <a:lstStyle/>
          <a:p>
            <a:r>
              <a:rPr lang="ru-RU" sz="4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Приспособление для людей со слабым опорно-двигательным аппаратом (подставка для чайника)</a:t>
            </a:r>
            <a:endParaRPr lang="ru-RU" sz="4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4031903" y="5047119"/>
            <a:ext cx="7766936" cy="1490159"/>
          </a:xfrm>
        </p:spPr>
        <p:txBody>
          <a:bodyPr>
            <a:normAutofit fontScale="92500" lnSpcReduction="10000"/>
          </a:bodyPr>
          <a:lstStyle/>
          <a:p>
            <a:pPr lvl="0" defTabSz="914400">
              <a:lnSpc>
                <a:spcPct val="110000"/>
              </a:lnSpc>
              <a:spcBef>
                <a:spcPts val="200"/>
              </a:spcBef>
              <a:spcAft>
                <a:spcPts val="200"/>
              </a:spcAft>
              <a:buClr>
                <a:srgbClr val="F14124">
                  <a:lumMod val="75000"/>
                </a:srgbClr>
              </a:buClr>
              <a:buSzPct val="130000"/>
            </a:pPr>
            <a:r>
              <a:rPr lang="ru-RU" sz="2200"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Выполнила: </a:t>
            </a:r>
            <a:r>
              <a:rPr lang="ru-RU" sz="2200" dirty="0" err="1"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Догойдонова</a:t>
            </a:r>
            <a:r>
              <a:rPr lang="ru-RU" sz="2200"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Лада Александровна,</a:t>
            </a:r>
            <a:r>
              <a:rPr lang="ru-RU" sz="2200"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sz="2200"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2200"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ученица </a:t>
            </a:r>
            <a:r>
              <a:rPr lang="ru-RU" sz="2200"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9 «б» </a:t>
            </a:r>
            <a:r>
              <a:rPr lang="ru-RU" sz="2200" dirty="0" err="1">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кл</a:t>
            </a:r>
            <a:r>
              <a:rPr lang="ru-RU" sz="2200"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МБОУ «</a:t>
            </a:r>
            <a:r>
              <a:rPr lang="ru-RU" sz="2200" dirty="0" err="1">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Сунтарский</a:t>
            </a:r>
            <a:r>
              <a:rPr lang="ru-RU" sz="2200"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ПТЛ-И» </a:t>
            </a:r>
            <a:br>
              <a:rPr lang="ru-RU" sz="2200"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2200" dirty="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Руководитель: Алексеева Римма </a:t>
            </a:r>
            <a:r>
              <a:rPr lang="ru-RU" sz="2200"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Григорьевна</a:t>
            </a:r>
          </a:p>
          <a:p>
            <a:pPr lvl="0" defTabSz="914400">
              <a:lnSpc>
                <a:spcPct val="110000"/>
              </a:lnSpc>
              <a:spcBef>
                <a:spcPts val="200"/>
              </a:spcBef>
              <a:spcAft>
                <a:spcPts val="200"/>
              </a:spcAft>
              <a:buClr>
                <a:srgbClr val="F14124">
                  <a:lumMod val="75000"/>
                </a:srgbClr>
              </a:buClr>
              <a:buSzPct val="130000"/>
            </a:pPr>
            <a:r>
              <a:rPr lang="ru-RU" sz="2200" dirty="0" smtClean="0">
                <a:solidFill>
                  <a:schemeClr val="tx1">
                    <a:lumMod val="95000"/>
                    <a:lumOff val="5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Автор идеи: Берёзкин Владислав Валериевич</a:t>
            </a:r>
          </a:p>
          <a:p>
            <a:pPr lvl="0" defTabSz="914400">
              <a:lnSpc>
                <a:spcPct val="110000"/>
              </a:lnSpc>
              <a:spcBef>
                <a:spcPts val="200"/>
              </a:spcBef>
              <a:spcAft>
                <a:spcPts val="200"/>
              </a:spcAft>
              <a:buClr>
                <a:srgbClr val="F14124">
                  <a:lumMod val="75000"/>
                </a:srgbClr>
              </a:buClr>
              <a:buSzPct val="130000"/>
            </a:pPr>
            <a:endParaRPr lang="ru-RU" sz="2200" dirty="0">
              <a:solidFill>
                <a:schemeClr val="tx1">
                  <a:lumMod val="95000"/>
                  <a:lumOff val="5000"/>
                </a:schemeClr>
              </a:solidFill>
              <a:latin typeface="Times New Roman" panose="02020603050405020304" pitchFamily="18" charset="0"/>
              <a:cs typeface="Times New Roman" panose="02020603050405020304" pitchFamily="18" charset="0"/>
            </a:endParaRPr>
          </a:p>
          <a:p>
            <a:pPr>
              <a:lnSpc>
                <a:spcPct val="110000"/>
              </a:lnSpc>
              <a:spcBef>
                <a:spcPts val="200"/>
              </a:spcBef>
              <a:spcAft>
                <a:spcPts val="200"/>
              </a:spcAft>
            </a:pPr>
            <a:endParaRPr lang="ru-RU"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8899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4734" y="131929"/>
            <a:ext cx="8596668" cy="1320800"/>
          </a:xfrm>
        </p:spPr>
        <p:txBody>
          <a:bodyPr/>
          <a:lstStyle/>
          <a:p>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Актуальность:</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99913" y="792329"/>
            <a:ext cx="8596668" cy="3880773"/>
          </a:xfrm>
        </p:spPr>
        <p:txBody>
          <a:bodyPr>
            <a:normAutofit/>
          </a:bodyPr>
          <a:lstStyle/>
          <a:p>
            <a:pPr marL="0" indent="0">
              <a:buNone/>
            </a:pPr>
            <a:r>
              <a:rPr lang="ru-RU" sz="2400" dirty="0" smtClean="0">
                <a:solidFill>
                  <a:schemeClr val="tx1"/>
                </a:solidFill>
                <a:latin typeface="Times New Roman" panose="02020603050405020304" pitchFamily="18" charset="0"/>
                <a:cs typeface="Times New Roman" panose="02020603050405020304" pitchFamily="18" charset="0"/>
              </a:rPr>
              <a:t>Больным и пожилым людям сложно двигаться, поднимать тяжести. Для того, чтобы всего-то налить себе воды, им нужно приложить немалое усилие. Поэтому мы предлагаем создать приспособление, которое уменьшит нагрузку для рук при поднимании чайника.</a:t>
            </a:r>
            <a:endParaRPr lang="ru-RU" sz="2400" dirty="0">
              <a:solidFill>
                <a:schemeClr val="tx1"/>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stretch>
            <a:fillRect/>
          </a:stretch>
        </p:blipFill>
        <p:spPr>
          <a:xfrm>
            <a:off x="644273" y="2886958"/>
            <a:ext cx="2903433" cy="3572287"/>
          </a:xfrm>
          <a:prstGeom prst="rect">
            <a:avLst/>
          </a:prstGeom>
        </p:spPr>
      </p:pic>
      <p:pic>
        <p:nvPicPr>
          <p:cNvPr id="8" name="Рисунок 7"/>
          <p:cNvPicPr>
            <a:picLocks noChangeAspect="1"/>
          </p:cNvPicPr>
          <p:nvPr/>
        </p:nvPicPr>
        <p:blipFill>
          <a:blip r:embed="rId3"/>
          <a:stretch>
            <a:fillRect/>
          </a:stretch>
        </p:blipFill>
        <p:spPr>
          <a:xfrm>
            <a:off x="4175362" y="2886958"/>
            <a:ext cx="4095181" cy="3055635"/>
          </a:xfrm>
          <a:prstGeom prst="rect">
            <a:avLst/>
          </a:prstGeom>
        </p:spPr>
      </p:pic>
    </p:spTree>
    <p:extLst>
      <p:ext uri="{BB962C8B-B14F-4D97-AF65-F5344CB8AC3E}">
        <p14:creationId xmlns:p14="http://schemas.microsoft.com/office/powerpoint/2010/main" val="22220531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31674" y="204717"/>
            <a:ext cx="8596668" cy="6209731"/>
          </a:xfrm>
        </p:spPr>
        <p:txBody>
          <a:bodyPr>
            <a:normAutofit/>
          </a:bodyPr>
          <a:lstStyle/>
          <a:p>
            <a:pPr marL="0" indent="0">
              <a:buNone/>
            </a:pPr>
            <a:r>
              <a:rPr lang="ru-RU" sz="2800" b="1" dirty="0" smtClean="0">
                <a:solidFill>
                  <a:srgbClr val="00B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Цель:</a:t>
            </a:r>
          </a:p>
          <a:p>
            <a:pPr marL="0" indent="0">
              <a:buNone/>
            </a:pPr>
            <a:r>
              <a:rPr lang="ru-RU" sz="2000" b="1" dirty="0" smtClean="0">
                <a:solidFill>
                  <a:schemeClr val="tx1">
                    <a:lumMod val="95000"/>
                    <a:lumOff val="5000"/>
                  </a:schemeClr>
                </a:solidFill>
                <a:latin typeface="Times New Roman" panose="02020603050405020304" pitchFamily="18" charset="0"/>
                <a:cs typeface="Times New Roman" panose="02020603050405020304" pitchFamily="18" charset="0"/>
              </a:rPr>
              <a:t>Разработать подставку для чайника, которая уменьшит нагрузку для рук при поднимании чайника с водой.</a:t>
            </a:r>
          </a:p>
          <a:p>
            <a:pPr marL="0" indent="0">
              <a:buNone/>
            </a:pPr>
            <a:r>
              <a:rPr lang="ru-RU" sz="2800" b="1" dirty="0" smtClean="0">
                <a:solidFill>
                  <a:srgbClr val="00B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Задачи:</a:t>
            </a:r>
          </a:p>
          <a:p>
            <a:r>
              <a:rPr lang="ru-RU" sz="2000" b="1" dirty="0" smtClean="0">
                <a:solidFill>
                  <a:schemeClr val="tx1">
                    <a:lumMod val="95000"/>
                    <a:lumOff val="5000"/>
                  </a:schemeClr>
                </a:solidFill>
                <a:latin typeface="Times New Roman" panose="02020603050405020304" pitchFamily="18" charset="0"/>
                <a:cs typeface="Times New Roman" panose="02020603050405020304" pitchFamily="18" charset="0"/>
              </a:rPr>
              <a:t>Изучение научно-популярной литературы, используя различные источники информации (интернет ресурсы)</a:t>
            </a:r>
          </a:p>
          <a:p>
            <a:r>
              <a:rPr lang="ru-RU" sz="2000" b="1" dirty="0" smtClean="0">
                <a:solidFill>
                  <a:schemeClr val="tx1">
                    <a:lumMod val="95000"/>
                    <a:lumOff val="5000"/>
                  </a:schemeClr>
                </a:solidFill>
                <a:latin typeface="Times New Roman" panose="02020603050405020304" pitchFamily="18" charset="0"/>
                <a:cs typeface="Times New Roman" panose="02020603050405020304" pitchFamily="18" charset="0"/>
              </a:rPr>
              <a:t>Разработка приспособления</a:t>
            </a:r>
            <a:r>
              <a:rPr lang="ru-RU" sz="2000" b="1" dirty="0" smtClean="0">
                <a:solidFill>
                  <a:srgbClr val="00B050"/>
                </a:solidFill>
                <a:latin typeface="Times New Roman" panose="02020603050405020304" pitchFamily="18" charset="0"/>
                <a:cs typeface="Times New Roman" panose="02020603050405020304" pitchFamily="18" charset="0"/>
              </a:rPr>
              <a:t> </a:t>
            </a:r>
            <a:r>
              <a:rPr lang="ru-RU" sz="2000" b="1" dirty="0">
                <a:solidFill>
                  <a:schemeClr val="tx1"/>
                </a:solidFill>
                <a:latin typeface="Times New Roman" panose="02020603050405020304" pitchFamily="18" charset="0"/>
                <a:cs typeface="Times New Roman" panose="02020603050405020304" pitchFamily="18" charset="0"/>
              </a:rPr>
              <a:t>для людей со слабым опорно-двигательным аппаратом </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0">
              <a:buNone/>
            </a:pPr>
            <a:r>
              <a:rPr lang="ru-RU" sz="2800" b="1" dirty="0" smtClean="0">
                <a:solidFill>
                  <a:srgbClr val="00B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Объект исследования:</a:t>
            </a:r>
          </a:p>
          <a:p>
            <a:pPr marL="0" indent="0">
              <a:buNone/>
            </a:pPr>
            <a:r>
              <a:rPr lang="ru-RU" sz="2000" b="1" dirty="0" smtClean="0">
                <a:solidFill>
                  <a:schemeClr val="tx1">
                    <a:lumMod val="95000"/>
                    <a:lumOff val="5000"/>
                  </a:schemeClr>
                </a:solidFill>
                <a:latin typeface="Times New Roman" panose="02020603050405020304" pitchFamily="18" charset="0"/>
                <a:cs typeface="Times New Roman" panose="02020603050405020304" pitchFamily="18" charset="0"/>
              </a:rPr>
              <a:t>Приспособление для людей со слабым опорно-двигательным аппаратом.</a:t>
            </a:r>
          </a:p>
          <a:p>
            <a:pPr marL="0" indent="0">
              <a:buNone/>
            </a:pPr>
            <a:r>
              <a:rPr lang="ru-RU" sz="2800" b="1" dirty="0" smtClean="0">
                <a:solidFill>
                  <a:srgbClr val="00B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Предмет исследования:</a:t>
            </a:r>
          </a:p>
          <a:p>
            <a:pPr marL="0" indent="0">
              <a:buNone/>
            </a:pPr>
            <a:r>
              <a:rPr lang="ru-RU" sz="2000" b="1" dirty="0" smtClean="0">
                <a:solidFill>
                  <a:schemeClr val="tx1">
                    <a:lumMod val="95000"/>
                    <a:lumOff val="5000"/>
                  </a:schemeClr>
                </a:solidFill>
                <a:latin typeface="Times New Roman" panose="02020603050405020304" pitchFamily="18" charset="0"/>
                <a:cs typeface="Times New Roman" panose="02020603050405020304" pitchFamily="18" charset="0"/>
              </a:rPr>
              <a:t>Уменьшение затраты сил и энергии.</a:t>
            </a:r>
            <a:endParaRPr lang="ru-RU" sz="2000" b="1"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30525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234" y="0"/>
            <a:ext cx="8596668" cy="1320800"/>
          </a:xfrm>
        </p:spPr>
        <p:txBody>
          <a:bodyPr>
            <a:normAutofit fontScale="90000"/>
          </a:bodyPr>
          <a:lstStyle/>
          <a:p>
            <a:r>
              <a:rPr lang="ru-RU" sz="3100" b="1"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 Разработка подставки для чайника.</a:t>
            </a:r>
            <a:br>
              <a:rPr lang="ru-RU" sz="3100" b="1"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br>
            <a:r>
              <a:rPr lang="ru-RU" sz="3100" b="1"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Конструирование.</a:t>
            </a:r>
            <a:br>
              <a:rPr lang="ru-RU" sz="3100" b="1"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br>
            <a:r>
              <a:rPr lang="ru-RU" sz="3100" b="1"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Ход работы: </a:t>
            </a:r>
            <a:r>
              <a:rPr lang="ru-RU" dirty="0" smtClean="0"/>
              <a:t/>
            </a:r>
            <a:br>
              <a:rPr lang="ru-RU" dirty="0" smtClean="0"/>
            </a:br>
            <a:endParaRPr lang="ru-RU" dirty="0"/>
          </a:p>
        </p:txBody>
      </p:sp>
      <p:graphicFrame>
        <p:nvGraphicFramePr>
          <p:cNvPr id="4" name="Таблица 3"/>
          <p:cNvGraphicFramePr>
            <a:graphicFrameLocks noGrp="1"/>
          </p:cNvGraphicFramePr>
          <p:nvPr/>
        </p:nvGraphicFramePr>
        <p:xfrm>
          <a:off x="247650" y="1291166"/>
          <a:ext cx="11449050" cy="4976284"/>
        </p:xfrm>
        <a:graphic>
          <a:graphicData uri="http://schemas.openxmlformats.org/drawingml/2006/table">
            <a:tbl>
              <a:tblPr firstRow="1" bandRow="1">
                <a:tableStyleId>{5940675A-B579-460E-94D1-54222C63F5DA}</a:tableStyleId>
              </a:tblPr>
              <a:tblGrid>
                <a:gridCol w="5724525">
                  <a:extLst>
                    <a:ext uri="{9D8B030D-6E8A-4147-A177-3AD203B41FA5}">
                      <a16:colId xmlns:a16="http://schemas.microsoft.com/office/drawing/2014/main" xmlns="" val="20000"/>
                    </a:ext>
                  </a:extLst>
                </a:gridCol>
                <a:gridCol w="5724525">
                  <a:extLst>
                    <a:ext uri="{9D8B030D-6E8A-4147-A177-3AD203B41FA5}">
                      <a16:colId xmlns:a16="http://schemas.microsoft.com/office/drawing/2014/main" xmlns="" val="20001"/>
                    </a:ext>
                  </a:extLst>
                </a:gridCol>
              </a:tblGrid>
              <a:tr h="2488142">
                <a:tc>
                  <a:txBody>
                    <a:bodyPr/>
                    <a:lstStyle/>
                    <a:p>
                      <a:r>
                        <a:rPr lang="ru-RU" sz="2400" dirty="0" smtClean="0">
                          <a:solidFill>
                            <a:schemeClr val="tx1"/>
                          </a:solidFill>
                          <a:latin typeface="Times New Roman" pitchFamily="18" charset="0"/>
                          <a:cs typeface="Times New Roman" pitchFamily="18" charset="0"/>
                        </a:rPr>
                        <a:t>1.Была</a:t>
                      </a:r>
                      <a:r>
                        <a:rPr lang="ru-RU" sz="2400" baseline="0" dirty="0" smtClean="0">
                          <a:solidFill>
                            <a:schemeClr val="tx1"/>
                          </a:solidFill>
                          <a:latin typeface="Times New Roman" pitchFamily="18" charset="0"/>
                          <a:cs typeface="Times New Roman" pitchFamily="18" charset="0"/>
                        </a:rPr>
                        <a:t> взята катан-</a:t>
                      </a:r>
                    </a:p>
                    <a:p>
                      <a:r>
                        <a:rPr lang="ru-RU" sz="2400" baseline="0" dirty="0" err="1" smtClean="0">
                          <a:solidFill>
                            <a:schemeClr val="tx1"/>
                          </a:solidFill>
                          <a:latin typeface="Times New Roman" pitchFamily="18" charset="0"/>
                          <a:cs typeface="Times New Roman" pitchFamily="18" charset="0"/>
                        </a:rPr>
                        <a:t>ка</a:t>
                      </a:r>
                      <a:r>
                        <a:rPr lang="ru-RU" sz="2400" baseline="0" dirty="0" smtClean="0">
                          <a:solidFill>
                            <a:schemeClr val="tx1"/>
                          </a:solidFill>
                          <a:latin typeface="Times New Roman" pitchFamily="18" charset="0"/>
                          <a:cs typeface="Times New Roman" pitchFamily="18" charset="0"/>
                        </a:rPr>
                        <a:t> сечением</a:t>
                      </a:r>
                    </a:p>
                    <a:p>
                      <a:r>
                        <a:rPr lang="ru-RU" sz="2000" baseline="0" dirty="0" smtClean="0">
                          <a:solidFill>
                            <a:schemeClr val="tx1"/>
                          </a:solidFill>
                          <a:latin typeface="Times New Roman" pitchFamily="18" charset="0"/>
                          <a:cs typeface="Times New Roman" pitchFamily="18" charset="0"/>
                        </a:rPr>
                        <a:t> </a:t>
                      </a:r>
                      <a:r>
                        <a:rPr lang="en-US" sz="2000" b="1" kern="1200" dirty="0" smtClean="0">
                          <a:solidFill>
                            <a:schemeClr val="tx1"/>
                          </a:solidFill>
                          <a:latin typeface="Times New Roman" pitchFamily="18" charset="0"/>
                          <a:ea typeface="+mn-ea"/>
                          <a:cs typeface="Times New Roman" pitchFamily="18" charset="0"/>
                        </a:rPr>
                        <a:t>s</a:t>
                      </a:r>
                      <a:r>
                        <a:rPr lang="ru-RU" sz="2000" b="1" kern="1200" dirty="0" smtClean="0">
                          <a:solidFill>
                            <a:schemeClr val="tx1"/>
                          </a:solidFill>
                          <a:latin typeface="Times New Roman" pitchFamily="18" charset="0"/>
                          <a:ea typeface="+mn-ea"/>
                          <a:cs typeface="Times New Roman" pitchFamily="18" charset="0"/>
                        </a:rPr>
                        <a:t>=6мм</a:t>
                      </a:r>
                      <a:r>
                        <a:rPr lang="ru-RU" sz="2000" b="1" kern="1200" baseline="30000" dirty="0" smtClean="0">
                          <a:solidFill>
                            <a:schemeClr val="tx1"/>
                          </a:solidFill>
                          <a:latin typeface="Times New Roman" pitchFamily="18" charset="0"/>
                          <a:ea typeface="+mn-ea"/>
                          <a:cs typeface="Times New Roman" pitchFamily="18" charset="0"/>
                        </a:rPr>
                        <a:t>2</a:t>
                      </a:r>
                      <a:r>
                        <a:rPr lang="ru-RU" sz="2000" baseline="0" dirty="0" smtClean="0">
                          <a:solidFill>
                            <a:schemeClr val="tx1"/>
                          </a:solidFill>
                          <a:latin typeface="Times New Roman" pitchFamily="18" charset="0"/>
                          <a:cs typeface="Times New Roman" pitchFamily="18" charset="0"/>
                        </a:rPr>
                        <a:t>  </a:t>
                      </a:r>
                      <a:endParaRPr lang="ru-RU" sz="2000" dirty="0">
                        <a:solidFill>
                          <a:schemeClr val="tx1"/>
                        </a:solidFill>
                        <a:latin typeface="Times New Roman" pitchFamily="18" charset="0"/>
                        <a:cs typeface="Times New Roman" pitchFamily="18" charset="0"/>
                      </a:endParaRPr>
                    </a:p>
                  </a:txBody>
                  <a:tcPr/>
                </a:tc>
                <a:tc>
                  <a:txBody>
                    <a:bodyPr/>
                    <a:lstStyle/>
                    <a:p>
                      <a:r>
                        <a:rPr lang="ru-RU" sz="2400" dirty="0" smtClean="0">
                          <a:latin typeface="Times New Roman" pitchFamily="18" charset="0"/>
                          <a:cs typeface="Times New Roman" pitchFamily="18" charset="0"/>
                        </a:rPr>
                        <a:t>2.Обрезана</a:t>
                      </a:r>
                      <a:r>
                        <a:rPr lang="ru-RU" sz="2400" baseline="0" dirty="0" smtClean="0">
                          <a:latin typeface="Times New Roman" pitchFamily="18" charset="0"/>
                          <a:cs typeface="Times New Roman" pitchFamily="18" charset="0"/>
                        </a:rPr>
                        <a:t> </a:t>
                      </a:r>
                      <a:r>
                        <a:rPr lang="ru-RU" sz="2400" baseline="0" dirty="0" err="1" smtClean="0">
                          <a:latin typeface="Times New Roman" pitchFamily="18" charset="0"/>
                          <a:cs typeface="Times New Roman" pitchFamily="18" charset="0"/>
                        </a:rPr>
                        <a:t>заго</a:t>
                      </a:r>
                      <a:r>
                        <a:rPr lang="ru-RU" sz="2400" baseline="0" dirty="0" smtClean="0">
                          <a:latin typeface="Times New Roman" pitchFamily="18" charset="0"/>
                          <a:cs typeface="Times New Roman" pitchFamily="18" charset="0"/>
                        </a:rPr>
                        <a:t>-</a:t>
                      </a:r>
                    </a:p>
                    <a:p>
                      <a:r>
                        <a:rPr lang="ru-RU" sz="2400" baseline="0" dirty="0" err="1" smtClean="0">
                          <a:latin typeface="Times New Roman" pitchFamily="18" charset="0"/>
                          <a:cs typeface="Times New Roman" pitchFamily="18" charset="0"/>
                        </a:rPr>
                        <a:t>товка</a:t>
                      </a:r>
                      <a:r>
                        <a:rPr lang="ru-RU" sz="2400" baseline="0" dirty="0" smtClean="0">
                          <a:latin typeface="Times New Roman" pitchFamily="18" charset="0"/>
                          <a:cs typeface="Times New Roman" pitchFamily="18" charset="0"/>
                        </a:rPr>
                        <a:t> </a:t>
                      </a:r>
                      <a:r>
                        <a:rPr lang="ru-RU" sz="2400" baseline="0" dirty="0" err="1" smtClean="0">
                          <a:latin typeface="Times New Roman" pitchFamily="18" charset="0"/>
                          <a:cs typeface="Times New Roman" pitchFamily="18" charset="0"/>
                        </a:rPr>
                        <a:t>необходи</a:t>
                      </a:r>
                      <a:r>
                        <a:rPr lang="ru-RU" sz="2400" baseline="0" dirty="0" smtClean="0">
                          <a:latin typeface="Times New Roman" pitchFamily="18" charset="0"/>
                          <a:cs typeface="Times New Roman" pitchFamily="18" charset="0"/>
                        </a:rPr>
                        <a:t>-</a:t>
                      </a:r>
                    </a:p>
                    <a:p>
                      <a:r>
                        <a:rPr lang="ru-RU" sz="2400" baseline="0" dirty="0" smtClean="0">
                          <a:latin typeface="Times New Roman" pitchFamily="18" charset="0"/>
                          <a:cs typeface="Times New Roman" pitchFamily="18" charset="0"/>
                        </a:rPr>
                        <a:t>мой длины </a:t>
                      </a:r>
                      <a:endParaRPr lang="ru-RU" sz="2400" dirty="0">
                        <a:latin typeface="Times New Roman" pitchFamily="18" charset="0"/>
                        <a:cs typeface="Times New Roman" pitchFamily="18" charset="0"/>
                      </a:endParaRPr>
                    </a:p>
                  </a:txBody>
                  <a:tcPr/>
                </a:tc>
                <a:extLst>
                  <a:ext uri="{0D108BD9-81ED-4DB2-BD59-A6C34878D82A}">
                    <a16:rowId xmlns:a16="http://schemas.microsoft.com/office/drawing/2014/main" xmlns="" val="10000"/>
                  </a:ext>
                </a:extLst>
              </a:tr>
              <a:tr h="2488142">
                <a:tc>
                  <a:txBody>
                    <a:bodyPr/>
                    <a:lstStyle/>
                    <a:p>
                      <a:r>
                        <a:rPr lang="ru-RU" sz="2400" dirty="0" smtClean="0">
                          <a:latin typeface="Times New Roman" pitchFamily="18" charset="0"/>
                          <a:cs typeface="Times New Roman" pitchFamily="18" charset="0"/>
                        </a:rPr>
                        <a:t>3.Изготовление </a:t>
                      </a:r>
                    </a:p>
                    <a:p>
                      <a:r>
                        <a:rPr lang="ru-RU" sz="2400" dirty="0" smtClean="0">
                          <a:latin typeface="Times New Roman" pitchFamily="18" charset="0"/>
                          <a:cs typeface="Times New Roman" pitchFamily="18" charset="0"/>
                        </a:rPr>
                        <a:t>кондуктора</a:t>
                      </a:r>
                      <a:endParaRPr lang="ru-RU" sz="2400" dirty="0">
                        <a:latin typeface="Times New Roman" pitchFamily="18" charset="0"/>
                        <a:cs typeface="Times New Roman" pitchFamily="18" charset="0"/>
                      </a:endParaRPr>
                    </a:p>
                  </a:txBody>
                  <a:tcPr/>
                </a:tc>
                <a:tc>
                  <a:txBody>
                    <a:bodyPr/>
                    <a:lstStyle/>
                    <a:p>
                      <a:r>
                        <a:rPr lang="ru-RU" sz="2400" dirty="0" smtClean="0">
                          <a:latin typeface="Times New Roman" pitchFamily="18" charset="0"/>
                          <a:cs typeface="Times New Roman" pitchFamily="18" charset="0"/>
                        </a:rPr>
                        <a:t>4.Подгибание</a:t>
                      </a:r>
                      <a:r>
                        <a:rPr lang="ru-RU" sz="2400" baseline="0" dirty="0" smtClean="0">
                          <a:latin typeface="Times New Roman" pitchFamily="18" charset="0"/>
                          <a:cs typeface="Times New Roman" pitchFamily="18" charset="0"/>
                        </a:rPr>
                        <a:t> </a:t>
                      </a:r>
                    </a:p>
                    <a:p>
                      <a:r>
                        <a:rPr lang="ru-RU" sz="2400" baseline="0" dirty="0" smtClean="0">
                          <a:latin typeface="Times New Roman" pitchFamily="18" charset="0"/>
                          <a:cs typeface="Times New Roman" pitchFamily="18" charset="0"/>
                        </a:rPr>
                        <a:t>изделия </a:t>
                      </a:r>
                      <a:r>
                        <a:rPr lang="ru-RU" sz="2400" baseline="0" dirty="0" err="1" smtClean="0">
                          <a:latin typeface="Times New Roman" pitchFamily="18" charset="0"/>
                          <a:cs typeface="Times New Roman" pitchFamily="18" charset="0"/>
                        </a:rPr>
                        <a:t>необхо</a:t>
                      </a:r>
                      <a:r>
                        <a:rPr lang="ru-RU" sz="2400" baseline="0" dirty="0" smtClean="0">
                          <a:latin typeface="Times New Roman" pitchFamily="18" charset="0"/>
                          <a:cs typeface="Times New Roman" pitchFamily="18" charset="0"/>
                        </a:rPr>
                        <a:t>-</a:t>
                      </a:r>
                    </a:p>
                    <a:p>
                      <a:r>
                        <a:rPr lang="ru-RU" sz="2400" baseline="0" dirty="0" err="1" smtClean="0">
                          <a:latin typeface="Times New Roman" pitchFamily="18" charset="0"/>
                          <a:cs typeface="Times New Roman" pitchFamily="18" charset="0"/>
                        </a:rPr>
                        <a:t>димой</a:t>
                      </a:r>
                      <a:r>
                        <a:rPr lang="ru-RU" sz="2400" baseline="0" dirty="0" smtClean="0">
                          <a:latin typeface="Times New Roman" pitchFamily="18" charset="0"/>
                          <a:cs typeface="Times New Roman" pitchFamily="18" charset="0"/>
                        </a:rPr>
                        <a:t> формы  </a:t>
                      </a:r>
                      <a:endParaRPr lang="ru-RU" sz="2400" dirty="0">
                        <a:latin typeface="Times New Roman" pitchFamily="18" charset="0"/>
                        <a:cs typeface="Times New Roman" pitchFamily="18" charset="0"/>
                      </a:endParaRPr>
                    </a:p>
                  </a:txBody>
                  <a:tcPr/>
                </a:tc>
                <a:extLst>
                  <a:ext uri="{0D108BD9-81ED-4DB2-BD59-A6C34878D82A}">
                    <a16:rowId xmlns:a16="http://schemas.microsoft.com/office/drawing/2014/main" xmlns="" val="10001"/>
                  </a:ext>
                </a:extLst>
              </a:tr>
            </a:tbl>
          </a:graphicData>
        </a:graphic>
      </p:graphicFrame>
      <p:pic>
        <p:nvPicPr>
          <p:cNvPr id="5" name="Рисунок 4" descr="C:\Users\Home\Desktop\Лада НПК не удалять\WhatsApp Images\IMG-20181121-WA0007.jpg"/>
          <p:cNvPicPr/>
          <p:nvPr/>
        </p:nvPicPr>
        <p:blipFill>
          <a:blip r:embed="rId2" cstate="print">
            <a:extLst>
              <a:ext uri="{28A0092B-C50C-407E-A947-70E740481C1C}">
                <a14:useLocalDpi xmlns:a14="http://schemas.microsoft.com/office/drawing/2010/main"/>
              </a:ext>
            </a:extLst>
          </a:blip>
          <a:srcRect/>
          <a:stretch>
            <a:fillRect/>
          </a:stretch>
        </p:blipFill>
        <p:spPr bwMode="auto">
          <a:xfrm>
            <a:off x="2914650" y="1305931"/>
            <a:ext cx="3038074" cy="2370719"/>
          </a:xfrm>
          <a:prstGeom prst="rect">
            <a:avLst/>
          </a:prstGeom>
          <a:noFill/>
          <a:ln w="9525">
            <a:noFill/>
            <a:miter lim="800000"/>
            <a:headEnd/>
            <a:tailEnd/>
          </a:ln>
        </p:spPr>
      </p:pic>
      <p:pic>
        <p:nvPicPr>
          <p:cNvPr id="6" name="Рисунок 5" descr="C:\Users\Home\Desktop\Лада НПК не удалять\WhatsApp Images\IMG-20181121-WA0001.jpg"/>
          <p:cNvPicPr/>
          <p:nvPr/>
        </p:nvPicPr>
        <p:blipFill>
          <a:blip r:embed="rId3" cstate="print">
            <a:extLst>
              <a:ext uri="{28A0092B-C50C-407E-A947-70E740481C1C}">
                <a14:useLocalDpi xmlns:a14="http://schemas.microsoft.com/office/drawing/2010/main"/>
              </a:ext>
            </a:extLst>
          </a:blip>
          <a:srcRect/>
          <a:stretch>
            <a:fillRect/>
          </a:stretch>
        </p:blipFill>
        <p:spPr bwMode="auto">
          <a:xfrm>
            <a:off x="8210550" y="1320124"/>
            <a:ext cx="3494071" cy="2318426"/>
          </a:xfrm>
          <a:prstGeom prst="rect">
            <a:avLst/>
          </a:prstGeom>
          <a:noFill/>
          <a:ln w="9525">
            <a:noFill/>
            <a:miter lim="800000"/>
            <a:headEnd/>
            <a:tailEnd/>
          </a:ln>
        </p:spPr>
      </p:pic>
      <p:pic>
        <p:nvPicPr>
          <p:cNvPr id="7" name="Рисунок 6" descr="C:\Users\Home\Desktop\Лада НПК не удалять\WhatsApp Images\IMG-20181121-WA0010.jpg"/>
          <p:cNvPicPr/>
          <p:nvPr/>
        </p:nvPicPr>
        <p:blipFill>
          <a:blip r:embed="rId4" cstate="print">
            <a:extLst>
              <a:ext uri="{28A0092B-C50C-407E-A947-70E740481C1C}">
                <a14:useLocalDpi xmlns:a14="http://schemas.microsoft.com/office/drawing/2010/main"/>
              </a:ext>
            </a:extLst>
          </a:blip>
          <a:srcRect/>
          <a:stretch>
            <a:fillRect/>
          </a:stretch>
        </p:blipFill>
        <p:spPr bwMode="auto">
          <a:xfrm>
            <a:off x="2705100" y="3849408"/>
            <a:ext cx="3236695" cy="1940484"/>
          </a:xfrm>
          <a:prstGeom prst="rect">
            <a:avLst/>
          </a:prstGeom>
          <a:noFill/>
          <a:ln w="9525">
            <a:noFill/>
            <a:miter lim="800000"/>
            <a:headEnd/>
            <a:tailEnd/>
          </a:ln>
        </p:spPr>
      </p:pic>
      <p:pic>
        <p:nvPicPr>
          <p:cNvPr id="8" name="Рисунок 7" descr="C:\Users\Home\Desktop\Лада НПК не удалять\WhatsApp Images\IMG-20181121-WA0004.jpg"/>
          <p:cNvPicPr/>
          <p:nvPr/>
        </p:nvPicPr>
        <p:blipFill>
          <a:blip r:embed="rId5" cstate="print">
            <a:extLst>
              <a:ext uri="{28A0092B-C50C-407E-A947-70E740481C1C}">
                <a14:useLocalDpi xmlns:a14="http://schemas.microsoft.com/office/drawing/2010/main"/>
              </a:ext>
            </a:extLst>
          </a:blip>
          <a:srcRect/>
          <a:stretch>
            <a:fillRect/>
          </a:stretch>
        </p:blipFill>
        <p:spPr bwMode="auto">
          <a:xfrm>
            <a:off x="8210551" y="3847498"/>
            <a:ext cx="3444958" cy="1944303"/>
          </a:xfrm>
          <a:prstGeom prst="rect">
            <a:avLst/>
          </a:prstGeom>
          <a:noFill/>
          <a:ln w="9525">
            <a:noFill/>
            <a:miter lim="800000"/>
            <a:headEnd/>
            <a:tailEnd/>
          </a:ln>
        </p:spPr>
      </p:pic>
      <p:pic>
        <p:nvPicPr>
          <p:cNvPr id="9" name="Рисунок 8" descr="C:\Users\Home\Desktop\Лада НПК не удалять\WhatsApp Images\IMG-20181121-WA0001.jpg"/>
          <p:cNvPicPr/>
          <p:nvPr/>
        </p:nvPicPr>
        <p:blipFill>
          <a:blip r:embed="rId3" cstate="print">
            <a:extLst>
              <a:ext uri="{28A0092B-C50C-407E-A947-70E740481C1C}">
                <a14:useLocalDpi xmlns:a14="http://schemas.microsoft.com/office/drawing/2010/main"/>
              </a:ext>
            </a:extLst>
          </a:blip>
          <a:srcRect/>
          <a:stretch>
            <a:fillRect/>
          </a:stretch>
        </p:blipFill>
        <p:spPr bwMode="auto">
          <a:xfrm>
            <a:off x="8210551" y="1320800"/>
            <a:ext cx="3494071" cy="23184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23850" y="247650"/>
          <a:ext cx="11544300" cy="6343650"/>
        </p:xfrm>
        <a:graphic>
          <a:graphicData uri="http://schemas.openxmlformats.org/drawingml/2006/table">
            <a:tbl>
              <a:tblPr firstRow="1" bandRow="1">
                <a:tableStyleId>{5940675A-B579-460E-94D1-54222C63F5DA}</a:tableStyleId>
              </a:tblPr>
              <a:tblGrid>
                <a:gridCol w="5772150">
                  <a:extLst>
                    <a:ext uri="{9D8B030D-6E8A-4147-A177-3AD203B41FA5}">
                      <a16:colId xmlns:a16="http://schemas.microsoft.com/office/drawing/2014/main" xmlns="" val="20000"/>
                    </a:ext>
                  </a:extLst>
                </a:gridCol>
                <a:gridCol w="5772150">
                  <a:extLst>
                    <a:ext uri="{9D8B030D-6E8A-4147-A177-3AD203B41FA5}">
                      <a16:colId xmlns:a16="http://schemas.microsoft.com/office/drawing/2014/main" xmlns="" val="20001"/>
                    </a:ext>
                  </a:extLst>
                </a:gridCol>
              </a:tblGrid>
              <a:tr h="3171825">
                <a:tc>
                  <a:txBody>
                    <a:bodyPr/>
                    <a:lstStyle/>
                    <a:p>
                      <a:r>
                        <a:rPr lang="ru-RU" sz="2400" dirty="0" smtClean="0">
                          <a:solidFill>
                            <a:schemeClr val="tx1"/>
                          </a:solidFill>
                          <a:latin typeface="Times New Roman" pitchFamily="18" charset="0"/>
                          <a:cs typeface="Times New Roman" pitchFamily="18" charset="0"/>
                        </a:rPr>
                        <a:t>5.Сваривание</a:t>
                      </a:r>
                      <a:r>
                        <a:rPr lang="ru-RU" sz="2400" baseline="0" dirty="0" smtClean="0">
                          <a:solidFill>
                            <a:schemeClr val="tx1"/>
                          </a:solidFill>
                          <a:latin typeface="Times New Roman" pitchFamily="18" charset="0"/>
                          <a:cs typeface="Times New Roman" pitchFamily="18" charset="0"/>
                        </a:rPr>
                        <a:t> дета-</a:t>
                      </a:r>
                    </a:p>
                    <a:p>
                      <a:r>
                        <a:rPr lang="ru-RU" sz="2400" baseline="0" dirty="0" smtClean="0">
                          <a:solidFill>
                            <a:schemeClr val="tx1"/>
                          </a:solidFill>
                          <a:latin typeface="Times New Roman" pitchFamily="18" charset="0"/>
                          <a:cs typeface="Times New Roman" pitchFamily="18" charset="0"/>
                        </a:rPr>
                        <a:t>лей</a:t>
                      </a:r>
                      <a:endParaRPr lang="ru-RU" sz="2400" dirty="0">
                        <a:solidFill>
                          <a:schemeClr val="tx1"/>
                        </a:solidFill>
                        <a:latin typeface="Times New Roman" pitchFamily="18" charset="0"/>
                        <a:cs typeface="Times New Roman" pitchFamily="18" charset="0"/>
                      </a:endParaRPr>
                    </a:p>
                  </a:txBody>
                  <a:tcPr/>
                </a:tc>
                <a:tc>
                  <a:txBody>
                    <a:bodyPr/>
                    <a:lstStyle/>
                    <a:p>
                      <a:r>
                        <a:rPr lang="ru-RU" sz="2400" baseline="0" dirty="0" smtClean="0">
                          <a:latin typeface="Times New Roman" pitchFamily="18" charset="0"/>
                          <a:cs typeface="Times New Roman" pitchFamily="18" charset="0"/>
                        </a:rPr>
                        <a:t>6.Конечная сборка</a:t>
                      </a:r>
                    </a:p>
                  </a:txBody>
                  <a:tcPr/>
                </a:tc>
                <a:extLst>
                  <a:ext uri="{0D108BD9-81ED-4DB2-BD59-A6C34878D82A}">
                    <a16:rowId xmlns:a16="http://schemas.microsoft.com/office/drawing/2014/main" xmlns="" val="10000"/>
                  </a:ext>
                </a:extLst>
              </a:tr>
              <a:tr h="3171825">
                <a:tc>
                  <a:txBody>
                    <a:bodyPr/>
                    <a:lstStyle/>
                    <a:p>
                      <a:r>
                        <a:rPr lang="ru-RU" sz="2400" dirty="0" smtClean="0">
                          <a:latin typeface="Times New Roman" pitchFamily="18" charset="0"/>
                          <a:cs typeface="Times New Roman" pitchFamily="18" charset="0"/>
                        </a:rPr>
                        <a:t>7.Апробация готовой</a:t>
                      </a:r>
                    </a:p>
                    <a:p>
                      <a:r>
                        <a:rPr lang="ru-RU" sz="2400" dirty="0" smtClean="0">
                          <a:latin typeface="Times New Roman" pitchFamily="18" charset="0"/>
                          <a:cs typeface="Times New Roman" pitchFamily="18" charset="0"/>
                        </a:rPr>
                        <a:t>конструкции</a:t>
                      </a:r>
                      <a:endParaRPr lang="ru-RU" sz="2400" dirty="0">
                        <a:latin typeface="Times New Roman" pitchFamily="18" charset="0"/>
                        <a:cs typeface="Times New Roman" pitchFamily="18" charset="0"/>
                      </a:endParaRPr>
                    </a:p>
                  </a:txBody>
                  <a:tcPr/>
                </a:tc>
                <a:tc>
                  <a:txBody>
                    <a:bodyPr/>
                    <a:lstStyle/>
                    <a:p>
                      <a:r>
                        <a:rPr lang="ru-RU" sz="2400" dirty="0" smtClean="0">
                          <a:latin typeface="Times New Roman" pitchFamily="18" charset="0"/>
                          <a:cs typeface="Times New Roman" pitchFamily="18" charset="0"/>
                        </a:rPr>
                        <a:t>8.Покраска</a:t>
                      </a:r>
                      <a:r>
                        <a:rPr lang="ru-RU" sz="2400" baseline="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a:txBody>
                  <a:tcPr/>
                </a:tc>
                <a:extLst>
                  <a:ext uri="{0D108BD9-81ED-4DB2-BD59-A6C34878D82A}">
                    <a16:rowId xmlns:a16="http://schemas.microsoft.com/office/drawing/2014/main" xmlns="" val="10001"/>
                  </a:ext>
                </a:extLst>
              </a:tr>
            </a:tbl>
          </a:graphicData>
        </a:graphic>
      </p:graphicFrame>
      <p:pic>
        <p:nvPicPr>
          <p:cNvPr id="3" name="Рисунок 2" descr="C:\Users\Home\Desktop\Лада НПК не удалять\WhatsApp Images\IMG-20181121-WA0008.jpg"/>
          <p:cNvPicPr/>
          <p:nvPr/>
        </p:nvPicPr>
        <p:blipFill>
          <a:blip r:embed="rId2" cstate="print"/>
          <a:srcRect/>
          <a:stretch>
            <a:fillRect/>
          </a:stretch>
        </p:blipFill>
        <p:spPr bwMode="auto">
          <a:xfrm>
            <a:off x="4587942" y="300928"/>
            <a:ext cx="1492116" cy="2975672"/>
          </a:xfrm>
          <a:prstGeom prst="rect">
            <a:avLst/>
          </a:prstGeom>
          <a:noFill/>
          <a:ln w="9525">
            <a:noFill/>
            <a:miter lim="800000"/>
            <a:headEnd/>
            <a:tailEnd/>
          </a:ln>
        </p:spPr>
      </p:pic>
      <p:pic>
        <p:nvPicPr>
          <p:cNvPr id="4" name="Рисунок 3" descr="C:\Users\Home\Desktop\Лада НПК не удалять\WhatsApp Images\IMG-20181121-WA0005.jpg"/>
          <p:cNvPicPr/>
          <p:nvPr/>
        </p:nvPicPr>
        <p:blipFill>
          <a:blip r:embed="rId3" cstate="print"/>
          <a:srcRect/>
          <a:stretch>
            <a:fillRect/>
          </a:stretch>
        </p:blipFill>
        <p:spPr bwMode="auto">
          <a:xfrm>
            <a:off x="3044892" y="313824"/>
            <a:ext cx="1492116" cy="2962776"/>
          </a:xfrm>
          <a:prstGeom prst="rect">
            <a:avLst/>
          </a:prstGeom>
          <a:noFill/>
          <a:ln w="9525">
            <a:noFill/>
            <a:miter lim="800000"/>
            <a:headEnd/>
            <a:tailEnd/>
          </a:ln>
        </p:spPr>
      </p:pic>
      <p:pic>
        <p:nvPicPr>
          <p:cNvPr id="5" name="Рисунок 4" descr="C:\Users\Home\Desktop\Лада НПК не удалять\WhatsApp Images\IMG-20181121-WA0006.jpg"/>
          <p:cNvPicPr/>
          <p:nvPr/>
        </p:nvPicPr>
        <p:blipFill>
          <a:blip r:embed="rId4" cstate="print"/>
          <a:srcRect/>
          <a:stretch>
            <a:fillRect/>
          </a:stretch>
        </p:blipFill>
        <p:spPr bwMode="auto">
          <a:xfrm>
            <a:off x="9351459" y="285950"/>
            <a:ext cx="2480681" cy="3028750"/>
          </a:xfrm>
          <a:prstGeom prst="rect">
            <a:avLst/>
          </a:prstGeom>
          <a:noFill/>
          <a:ln w="9525">
            <a:noFill/>
            <a:miter lim="800000"/>
            <a:headEnd/>
            <a:tailEnd/>
          </a:ln>
        </p:spPr>
      </p:pic>
      <p:pic>
        <p:nvPicPr>
          <p:cNvPr id="6" name="Рисунок 5" descr="C:\Users\Home\Desktop\Лада НПК не удалять\WhatsApp Images\IMG-20181121-WA0003.jpg"/>
          <p:cNvPicPr/>
          <p:nvPr/>
        </p:nvPicPr>
        <p:blipFill>
          <a:blip r:embed="rId5" cstate="print"/>
          <a:srcRect/>
          <a:stretch>
            <a:fillRect/>
          </a:stretch>
        </p:blipFill>
        <p:spPr bwMode="auto">
          <a:xfrm>
            <a:off x="3257551" y="3489759"/>
            <a:ext cx="2791426" cy="2987241"/>
          </a:xfrm>
          <a:prstGeom prst="rect">
            <a:avLst/>
          </a:prstGeom>
          <a:noFill/>
          <a:ln w="9525">
            <a:noFill/>
            <a:miter lim="800000"/>
            <a:headEnd/>
            <a:tailEnd/>
          </a:ln>
        </p:spPr>
      </p:pic>
      <p:pic>
        <p:nvPicPr>
          <p:cNvPr id="7" name="Рисунок 6" descr="C:\Users\Home\AppData\Local\Microsoft\Windows\Temporary Internet Files\Content.Word\P81123-101323(1).jpg"/>
          <p:cNvPicPr/>
          <p:nvPr/>
        </p:nvPicPr>
        <p:blipFill>
          <a:blip r:embed="rId6" cstate="print">
            <a:extLst>
              <a:ext uri="{28A0092B-C50C-407E-A947-70E740481C1C}">
                <a14:useLocalDpi xmlns:a14="http://schemas.microsoft.com/office/drawing/2010/main"/>
              </a:ext>
            </a:extLst>
          </a:blip>
          <a:srcRect/>
          <a:stretch>
            <a:fillRect/>
          </a:stretch>
        </p:blipFill>
        <p:spPr bwMode="auto">
          <a:xfrm>
            <a:off x="9220200" y="3489759"/>
            <a:ext cx="2611581" cy="3025341"/>
          </a:xfrm>
          <a:prstGeom prst="rect">
            <a:avLst/>
          </a:prstGeom>
          <a:noFill/>
          <a:ln w="9525">
            <a:noFill/>
            <a:miter lim="800000"/>
            <a:headEnd/>
            <a:tailEnd/>
          </a:ln>
        </p:spPr>
      </p:pic>
      <p:pic>
        <p:nvPicPr>
          <p:cNvPr id="8" name="Рисунок 7" descr="C:\Users\Home\AppData\Local\Microsoft\Windows\Temporary Internet Files\Content.Word\P81123-101323(1).jpg"/>
          <p:cNvPicPr/>
          <p:nvPr/>
        </p:nvPicPr>
        <p:blipFill>
          <a:blip r:embed="rId6" cstate="print">
            <a:extLst>
              <a:ext uri="{28A0092B-C50C-407E-A947-70E740481C1C}">
                <a14:useLocalDpi xmlns:a14="http://schemas.microsoft.com/office/drawing/2010/main"/>
              </a:ext>
            </a:extLst>
          </a:blip>
          <a:srcRect/>
          <a:stretch>
            <a:fillRect/>
          </a:stretch>
        </p:blipFill>
        <p:spPr bwMode="auto">
          <a:xfrm>
            <a:off x="9220559" y="3489759"/>
            <a:ext cx="2611581" cy="3025341"/>
          </a:xfrm>
          <a:prstGeom prst="rect">
            <a:avLst/>
          </a:prstGeom>
          <a:noFill/>
          <a:ln w="9525">
            <a:noFill/>
            <a:miter lim="800000"/>
            <a:headEnd/>
            <a:tailEnd/>
          </a:ln>
        </p:spPr>
      </p:pic>
      <p:pic>
        <p:nvPicPr>
          <p:cNvPr id="9" name="Рисунок 8" descr="C:\Users\Home\AppData\Local\Microsoft\Windows\Temporary Internet Files\Content.Word\P81123-101323(1).jpg"/>
          <p:cNvPicPr/>
          <p:nvPr/>
        </p:nvPicPr>
        <p:blipFill>
          <a:blip r:embed="rId6" cstate="print">
            <a:extLst>
              <a:ext uri="{28A0092B-C50C-407E-A947-70E740481C1C}">
                <a14:useLocalDpi xmlns:a14="http://schemas.microsoft.com/office/drawing/2010/main"/>
              </a:ext>
            </a:extLst>
          </a:blip>
          <a:srcRect/>
          <a:stretch>
            <a:fillRect/>
          </a:stretch>
        </p:blipFill>
        <p:spPr bwMode="auto">
          <a:xfrm>
            <a:off x="9220200" y="3489759"/>
            <a:ext cx="2611581" cy="3025341"/>
          </a:xfrm>
          <a:prstGeom prst="rect">
            <a:avLst/>
          </a:prstGeom>
          <a:noFill/>
          <a:ln w="9525">
            <a:noFill/>
            <a:miter lim="800000"/>
            <a:headEnd/>
            <a:tailEnd/>
          </a:ln>
        </p:spPr>
      </p:pic>
      <p:pic>
        <p:nvPicPr>
          <p:cNvPr id="10" name="Рисунок 9" descr="C:\Users\Home\AppData\Local\Microsoft\Windows\Temporary Internet Files\Content.Word\P81123-101323(1).jpg"/>
          <p:cNvPicPr/>
          <p:nvPr/>
        </p:nvPicPr>
        <p:blipFill>
          <a:blip r:embed="rId6" cstate="print">
            <a:extLst>
              <a:ext uri="{28A0092B-C50C-407E-A947-70E740481C1C}">
                <a14:useLocalDpi xmlns:a14="http://schemas.microsoft.com/office/drawing/2010/main"/>
              </a:ext>
            </a:extLst>
          </a:blip>
          <a:srcRect/>
          <a:stretch>
            <a:fillRect/>
          </a:stretch>
        </p:blipFill>
        <p:spPr bwMode="auto">
          <a:xfrm>
            <a:off x="9372600" y="3642159"/>
            <a:ext cx="2611581" cy="3025341"/>
          </a:xfrm>
          <a:prstGeom prst="rect">
            <a:avLst/>
          </a:prstGeom>
          <a:noFill/>
          <a:ln w="9525">
            <a:noFill/>
            <a:miter lim="800000"/>
            <a:headEnd/>
            <a:tailEnd/>
          </a:ln>
        </p:spPr>
      </p:pic>
      <p:pic>
        <p:nvPicPr>
          <p:cNvPr id="11" name="Рисунок 10" descr="C:\Users\Home\Desktop\Лада НПК не удалять\WhatsApp Images\IMG-20181121-WA0003.jpg"/>
          <p:cNvPicPr/>
          <p:nvPr/>
        </p:nvPicPr>
        <p:blipFill>
          <a:blip r:embed="rId5" cstate="print"/>
          <a:srcRect/>
          <a:stretch>
            <a:fillRect/>
          </a:stretch>
        </p:blipFill>
        <p:spPr bwMode="auto">
          <a:xfrm>
            <a:off x="3288632" y="3489759"/>
            <a:ext cx="2791426" cy="298724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118068" y="1994764"/>
            <a:ext cx="6048102" cy="3022600"/>
          </a:xfrm>
        </p:spPr>
        <p:txBody>
          <a:bodyPr>
            <a:normAutofit/>
          </a:bodyPr>
          <a:lstStyle/>
          <a:p>
            <a:r>
              <a:rPr lang="ru-RU" sz="2000" b="1" dirty="0" smtClean="0">
                <a:solidFill>
                  <a:schemeClr val="tx1">
                    <a:lumMod val="95000"/>
                    <a:lumOff val="5000"/>
                  </a:schemeClr>
                </a:solidFill>
                <a:latin typeface="Times New Roman" panose="02020603050405020304" pitchFamily="18" charset="0"/>
                <a:cs typeface="Times New Roman" panose="02020603050405020304" pitchFamily="18" charset="0"/>
              </a:rPr>
              <a:t>Как пользоваться подставкой:</a:t>
            </a:r>
            <a:r>
              <a:rPr lang="ru-RU" sz="2000" dirty="0">
                <a:solidFill>
                  <a:schemeClr val="tx1">
                    <a:lumMod val="95000"/>
                    <a:lumOff val="5000"/>
                  </a:schemeClr>
                </a:solidFill>
                <a:latin typeface="Times New Roman" panose="02020603050405020304" pitchFamily="18" charset="0"/>
                <a:cs typeface="Times New Roman" panose="02020603050405020304" pitchFamily="18" charset="0"/>
              </a:rPr>
              <a:t/>
            </a:r>
            <a:br>
              <a:rPr lang="ru-RU" sz="2000" dirty="0">
                <a:solidFill>
                  <a:schemeClr val="tx1">
                    <a:lumMod val="95000"/>
                    <a:lumOff val="5000"/>
                  </a:schemeClr>
                </a:solidFill>
                <a:latin typeface="Times New Roman" panose="02020603050405020304" pitchFamily="18" charset="0"/>
                <a:cs typeface="Times New Roman" panose="02020603050405020304" pitchFamily="18" charset="0"/>
              </a:rPr>
            </a:br>
            <a:r>
              <a:rPr lang="ru-RU" sz="2000" dirty="0" smtClean="0">
                <a:solidFill>
                  <a:schemeClr val="tx1">
                    <a:lumMod val="95000"/>
                    <a:lumOff val="5000"/>
                  </a:schemeClr>
                </a:solidFill>
                <a:latin typeface="Times New Roman" panose="02020603050405020304" pitchFamily="18" charset="0"/>
                <a:cs typeface="Times New Roman" panose="02020603050405020304" pitchFamily="18" charset="0"/>
              </a:rPr>
              <a:t>1. Ставим чайник в специальное углубление</a:t>
            </a:r>
            <a:br>
              <a:rPr lang="ru-RU" sz="2000" dirty="0" smtClean="0">
                <a:solidFill>
                  <a:schemeClr val="tx1">
                    <a:lumMod val="95000"/>
                    <a:lumOff val="5000"/>
                  </a:schemeClr>
                </a:solidFill>
                <a:latin typeface="Times New Roman" panose="02020603050405020304" pitchFamily="18" charset="0"/>
                <a:cs typeface="Times New Roman" panose="02020603050405020304" pitchFamily="18" charset="0"/>
              </a:rPr>
            </a:br>
            <a:r>
              <a:rPr lang="ru-RU" sz="2000" dirty="0" smtClean="0">
                <a:solidFill>
                  <a:schemeClr val="tx1">
                    <a:lumMod val="95000"/>
                    <a:lumOff val="5000"/>
                  </a:schemeClr>
                </a:solidFill>
                <a:latin typeface="Times New Roman" panose="02020603050405020304" pitchFamily="18" charset="0"/>
                <a:cs typeface="Times New Roman" panose="02020603050405020304" pitchFamily="18" charset="0"/>
              </a:rPr>
              <a:t>2. Ставим чашку рядом с чайником</a:t>
            </a:r>
            <a:br>
              <a:rPr lang="ru-RU" sz="2000" dirty="0" smtClean="0">
                <a:solidFill>
                  <a:schemeClr val="tx1">
                    <a:lumMod val="95000"/>
                    <a:lumOff val="5000"/>
                  </a:schemeClr>
                </a:solidFill>
                <a:latin typeface="Times New Roman" panose="02020603050405020304" pitchFamily="18" charset="0"/>
                <a:cs typeface="Times New Roman" panose="02020603050405020304" pitchFamily="18" charset="0"/>
              </a:rPr>
            </a:br>
            <a:r>
              <a:rPr lang="ru-RU" sz="2000" dirty="0" smtClean="0">
                <a:solidFill>
                  <a:schemeClr val="tx1">
                    <a:lumMod val="95000"/>
                    <a:lumOff val="5000"/>
                  </a:schemeClr>
                </a:solidFill>
                <a:latin typeface="Times New Roman" panose="02020603050405020304" pitchFamily="18" charset="0"/>
                <a:cs typeface="Times New Roman" panose="02020603050405020304" pitchFamily="18" charset="0"/>
              </a:rPr>
              <a:t>3. Берем чайник за ручку</a:t>
            </a:r>
            <a:br>
              <a:rPr lang="ru-RU" sz="2000" dirty="0" smtClean="0">
                <a:solidFill>
                  <a:schemeClr val="tx1">
                    <a:lumMod val="95000"/>
                    <a:lumOff val="5000"/>
                  </a:schemeClr>
                </a:solidFill>
                <a:latin typeface="Times New Roman" panose="02020603050405020304" pitchFamily="18" charset="0"/>
                <a:cs typeface="Times New Roman" panose="02020603050405020304" pitchFamily="18" charset="0"/>
              </a:rPr>
            </a:br>
            <a:r>
              <a:rPr lang="ru-RU" sz="2000" dirty="0" smtClean="0">
                <a:solidFill>
                  <a:schemeClr val="tx1">
                    <a:lumMod val="95000"/>
                    <a:lumOff val="5000"/>
                  </a:schemeClr>
                </a:solidFill>
                <a:latin typeface="Times New Roman" panose="02020603050405020304" pitchFamily="18" charset="0"/>
                <a:cs typeface="Times New Roman" panose="02020603050405020304" pitchFamily="18" charset="0"/>
              </a:rPr>
              <a:t>4. Наклоняем на тот градус, через который вода начинает литься в чашку</a:t>
            </a:r>
            <a:br>
              <a:rPr lang="ru-RU" sz="2000" dirty="0" smtClean="0">
                <a:solidFill>
                  <a:schemeClr val="tx1">
                    <a:lumMod val="95000"/>
                    <a:lumOff val="5000"/>
                  </a:schemeClr>
                </a:solidFill>
                <a:latin typeface="Times New Roman" panose="02020603050405020304" pitchFamily="18" charset="0"/>
                <a:cs typeface="Times New Roman" panose="02020603050405020304" pitchFamily="18" charset="0"/>
              </a:rPr>
            </a:br>
            <a:r>
              <a:rPr lang="ru-RU" sz="2000" dirty="0" smtClean="0">
                <a:solidFill>
                  <a:schemeClr val="tx1">
                    <a:lumMod val="95000"/>
                    <a:lumOff val="5000"/>
                  </a:schemeClr>
                </a:solidFill>
                <a:latin typeface="Times New Roman" panose="02020603050405020304" pitchFamily="18" charset="0"/>
                <a:cs typeface="Times New Roman" panose="02020603050405020304" pitchFamily="18" charset="0"/>
              </a:rPr>
              <a:t>5. Тянем ручку обратно (в исходное положение), когда уровень воды в чашке становится</a:t>
            </a:r>
            <a:r>
              <a:rPr lang="en-US" sz="2000" dirty="0" smtClean="0">
                <a:solidFill>
                  <a:schemeClr val="tx1">
                    <a:lumMod val="95000"/>
                    <a:lumOff val="5000"/>
                  </a:schemeClr>
                </a:solidFill>
                <a:latin typeface="Times New Roman" panose="02020603050405020304" pitchFamily="18" charset="0"/>
                <a:cs typeface="Times New Roman" panose="02020603050405020304" pitchFamily="18" charset="0"/>
              </a:rPr>
              <a:t>  </a:t>
            </a:r>
            <a:r>
              <a:rPr lang="ru-RU" sz="2000" dirty="0" smtClean="0">
                <a:solidFill>
                  <a:schemeClr val="tx1">
                    <a:lumMod val="95000"/>
                    <a:lumOff val="5000"/>
                  </a:schemeClr>
                </a:solidFill>
                <a:latin typeface="Times New Roman" panose="02020603050405020304" pitchFamily="18" charset="0"/>
                <a:cs typeface="Times New Roman" panose="02020603050405020304" pitchFamily="18" charset="0"/>
              </a:rPr>
              <a:t> достаточным</a:t>
            </a:r>
            <a:endParaRPr lang="ru-RU" sz="20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8" name="Текст 7"/>
          <p:cNvSpPr>
            <a:spLocks noGrp="1"/>
          </p:cNvSpPr>
          <p:nvPr>
            <p:ph type="body" sz="quarter" idx="13"/>
          </p:nvPr>
        </p:nvSpPr>
        <p:spPr>
          <a:xfrm>
            <a:off x="500987" y="5314404"/>
            <a:ext cx="8596668" cy="953589"/>
          </a:xfrm>
        </p:spPr>
        <p:txBody>
          <a:bodyPr/>
          <a:lstStyle/>
          <a:p>
            <a:r>
              <a:rPr lang="ru-RU" sz="2000" dirty="0" smtClean="0">
                <a:solidFill>
                  <a:schemeClr val="tx1">
                    <a:lumMod val="95000"/>
                    <a:lumOff val="5000"/>
                  </a:schemeClr>
                </a:solidFill>
                <a:latin typeface="Times New Roman" panose="02020603050405020304" pitchFamily="18" charset="0"/>
                <a:cs typeface="Times New Roman" panose="02020603050405020304" pitchFamily="18" charset="0"/>
              </a:rPr>
              <a:t>Преимущества нашей подставки в том, что в отличии от обычного процесса наливания воды в стакан, с помощью нашего приспособления, затрачиваемая сила и энергия в этом процессе уменьшается .</a:t>
            </a:r>
            <a:endParaRPr lang="ru-RU" sz="20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type="body" idx="1"/>
          </p:nvPr>
        </p:nvSpPr>
        <p:spPr>
          <a:xfrm>
            <a:off x="272387" y="208922"/>
            <a:ext cx="8596668" cy="1848478"/>
          </a:xfrm>
        </p:spPr>
        <p:txBody>
          <a:bodyPr>
            <a:normAutofit/>
          </a:bodyPr>
          <a:lstStyle/>
          <a:p>
            <a:pPr marL="0" indent="0">
              <a:spcBef>
                <a:spcPts val="100"/>
              </a:spcBef>
              <a:buNone/>
            </a:pPr>
            <a:r>
              <a:rPr lang="ru-RU" sz="2000" dirty="0" smtClean="0">
                <a:solidFill>
                  <a:schemeClr val="tx1"/>
                </a:solidFill>
                <a:latin typeface="Times New Roman" panose="02020603050405020304" pitchFamily="18" charset="0"/>
                <a:cs typeface="Times New Roman" panose="02020603050405020304" pitchFamily="18" charset="0"/>
              </a:rPr>
              <a:t>Для людей с заболеваниями опорно-двигательного аппарата очень трудно удерживать чайник в одном положении (над столом). Для того, чтобы налить себе воды, они прилагают немалые усилия. Поэтому мы предлагаем разработать такую подставку для чайника, с помощью которой чайник не надо часто поднимать. Выглядеть она будет так:</a:t>
            </a:r>
          </a:p>
          <a:p>
            <a:pPr marL="0" indent="0">
              <a:spcBef>
                <a:spcPts val="100"/>
              </a:spcBef>
              <a:buNone/>
            </a:pPr>
            <a:endParaRPr lang="ru-RU" sz="2000" dirty="0" smtClean="0">
              <a:latin typeface="Times New Roman" panose="02020603050405020304" pitchFamily="18" charset="0"/>
              <a:cs typeface="Times New Roman" panose="02020603050405020304" pitchFamily="18" charset="0"/>
            </a:endParaRPr>
          </a:p>
          <a:p>
            <a:pPr marL="0" indent="0">
              <a:spcBef>
                <a:spcPts val="100"/>
              </a:spcBef>
              <a:buNone/>
            </a:pPr>
            <a:endParaRPr lang="en-US" sz="2000" dirty="0" smtClean="0">
              <a:latin typeface="Times New Roman" panose="02020603050405020304" pitchFamily="18" charset="0"/>
              <a:cs typeface="Times New Roman" panose="02020603050405020304" pitchFamily="18" charset="0"/>
            </a:endParaRPr>
          </a:p>
        </p:txBody>
      </p:sp>
      <p:pic>
        <p:nvPicPr>
          <p:cNvPr id="1026" name="Picture 2" descr="C:\Users\Home\Desktop\Лада НПК не удалять\WhatsApp Images\IMG-20181121-WA0003.jpg"/>
          <p:cNvPicPr>
            <a:picLocks noChangeAspect="1" noChangeArrowheads="1"/>
          </p:cNvPicPr>
          <p:nvPr/>
        </p:nvPicPr>
        <p:blipFill>
          <a:blip r:embed="rId2"/>
          <a:srcRect/>
          <a:stretch>
            <a:fillRect/>
          </a:stretch>
        </p:blipFill>
        <p:spPr bwMode="auto">
          <a:xfrm>
            <a:off x="533400" y="2000250"/>
            <a:ext cx="3162300" cy="3002034"/>
          </a:xfrm>
          <a:prstGeom prst="rect">
            <a:avLst/>
          </a:prstGeom>
          <a:noFill/>
        </p:spPr>
      </p:pic>
    </p:spTree>
    <p:extLst>
      <p:ext uri="{BB962C8B-B14F-4D97-AF65-F5344CB8AC3E}">
        <p14:creationId xmlns:p14="http://schemas.microsoft.com/office/powerpoint/2010/main" val="29992341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32012" y="136478"/>
            <a:ext cx="6241158" cy="6550925"/>
          </a:xfrm>
        </p:spPr>
        <p:txBody>
          <a:bodyPr>
            <a:normAutofit lnSpcReduction="10000"/>
          </a:bodyPr>
          <a:lstStyle/>
          <a:p>
            <a:pPr marL="0" indent="0">
              <a:spcBef>
                <a:spcPts val="100"/>
              </a:spcBef>
              <a:buNone/>
            </a:pPr>
            <a:r>
              <a:rPr lang="ru-RU" sz="2000" b="1" i="1" dirty="0" smtClean="0">
                <a:solidFill>
                  <a:schemeClr val="tx1"/>
                </a:solidFill>
                <a:latin typeface="Times New Roman" panose="02020603050405020304" pitchFamily="18" charset="0"/>
                <a:cs typeface="Times New Roman" panose="02020603050405020304" pitchFamily="18" charset="0"/>
              </a:rPr>
              <a:t>Энергия</a:t>
            </a:r>
            <a:r>
              <a:rPr lang="ru-RU" sz="2000" dirty="0" smtClean="0">
                <a:solidFill>
                  <a:schemeClr val="tx1"/>
                </a:solidFill>
                <a:latin typeface="Times New Roman" panose="02020603050405020304" pitchFamily="18" charset="0"/>
                <a:cs typeface="Times New Roman" panose="02020603050405020304" pitchFamily="18" charset="0"/>
              </a:rPr>
              <a:t> – физическая величина, показывающая, какую работу может совершить тело (или несколько тел). Чем большую работу может совершить тело, тем большей энергией оно обладает. При совершении работы энергия тел изменяется. Совершённая работа равна изменению энергии.</a:t>
            </a:r>
          </a:p>
          <a:p>
            <a:pPr marL="0" indent="0">
              <a:spcBef>
                <a:spcPts val="100"/>
              </a:spcBef>
              <a:buNone/>
            </a:pPr>
            <a:r>
              <a:rPr lang="ru-RU" sz="2000" dirty="0" smtClean="0">
                <a:solidFill>
                  <a:schemeClr val="tx1"/>
                </a:solidFill>
                <a:latin typeface="Times New Roman" panose="02020603050405020304" pitchFamily="18" charset="0"/>
                <a:cs typeface="Times New Roman" panose="02020603050405020304" pitchFamily="18" charset="0"/>
              </a:rPr>
              <a:t>Поднимая тело, мы будем преодолевать силу тяжести, и тело, которое мы подняли относительно поверхности Земли, будет обладать </a:t>
            </a:r>
            <a:r>
              <a:rPr lang="ru-RU" sz="2000" b="1" i="1" dirty="0" smtClean="0">
                <a:solidFill>
                  <a:schemeClr val="tx1"/>
                </a:solidFill>
                <a:latin typeface="Times New Roman" panose="02020603050405020304" pitchFamily="18" charset="0"/>
                <a:cs typeface="Times New Roman" panose="02020603050405020304" pitchFamily="18" charset="0"/>
              </a:rPr>
              <a:t>потенциальной энергией</a:t>
            </a:r>
            <a:r>
              <a:rPr lang="ru-RU" sz="2000" dirty="0">
                <a:solidFill>
                  <a:schemeClr val="tx1"/>
                </a:solidFill>
                <a:latin typeface="Times New Roman" panose="02020603050405020304" pitchFamily="18" charset="0"/>
                <a:cs typeface="Times New Roman" panose="02020603050405020304" pitchFamily="18" charset="0"/>
              </a:rPr>
              <a:t>:</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spcBef>
                <a:spcPts val="100"/>
              </a:spcBef>
              <a:buNone/>
            </a:pPr>
            <a:r>
              <a:rPr lang="en-US" sz="2000" b="1" dirty="0" smtClean="0">
                <a:solidFill>
                  <a:schemeClr val="tx1"/>
                </a:solidFill>
                <a:latin typeface="Times New Roman" panose="02020603050405020304" pitchFamily="18" charset="0"/>
                <a:cs typeface="Times New Roman" panose="02020603050405020304" pitchFamily="18" charset="0"/>
              </a:rPr>
              <a:t>A=E</a:t>
            </a:r>
            <a:r>
              <a:rPr lang="ru-RU" sz="2000" b="1" dirty="0" smtClean="0">
                <a:solidFill>
                  <a:schemeClr val="tx1"/>
                </a:solidFill>
                <a:latin typeface="Times New Roman" panose="02020603050405020304" pitchFamily="18" charset="0"/>
                <a:cs typeface="Times New Roman" panose="02020603050405020304" pitchFamily="18" charset="0"/>
              </a:rPr>
              <a:t>п</a:t>
            </a:r>
          </a:p>
          <a:p>
            <a:pPr marL="0" indent="0">
              <a:spcBef>
                <a:spcPts val="100"/>
              </a:spcBef>
              <a:buNone/>
            </a:pPr>
            <a:r>
              <a:rPr lang="en-US" sz="2000" b="1" dirty="0">
                <a:solidFill>
                  <a:schemeClr val="tx1"/>
                </a:solidFill>
                <a:latin typeface="Times New Roman" panose="02020603050405020304" pitchFamily="18" charset="0"/>
                <a:cs typeface="Times New Roman" panose="02020603050405020304" pitchFamily="18" charset="0"/>
              </a:rPr>
              <a:t>E</a:t>
            </a:r>
            <a:r>
              <a:rPr lang="ru-RU" sz="2000" b="1" dirty="0" smtClean="0">
                <a:solidFill>
                  <a:schemeClr val="tx1"/>
                </a:solidFill>
                <a:latin typeface="Times New Roman" panose="02020603050405020304" pitchFamily="18" charset="0"/>
                <a:cs typeface="Times New Roman" panose="02020603050405020304" pitchFamily="18" charset="0"/>
              </a:rPr>
              <a:t>п=</a:t>
            </a:r>
            <a:r>
              <a:rPr lang="en-US" sz="2000" b="1" dirty="0" smtClean="0">
                <a:solidFill>
                  <a:schemeClr val="tx1"/>
                </a:solidFill>
                <a:latin typeface="Times New Roman" panose="02020603050405020304" pitchFamily="18" charset="0"/>
                <a:cs typeface="Times New Roman" panose="02020603050405020304" pitchFamily="18" charset="0"/>
              </a:rPr>
              <a:t>F*h=m*g*h </a:t>
            </a: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0">
              <a:spcBef>
                <a:spcPts val="100"/>
              </a:spcBef>
              <a:buNone/>
            </a:pPr>
            <a:r>
              <a:rPr lang="ru-RU" sz="2000" dirty="0" smtClean="0">
                <a:solidFill>
                  <a:schemeClr val="tx1"/>
                </a:solidFill>
                <a:latin typeface="Times New Roman" panose="02020603050405020304" pitchFamily="18" charset="0"/>
                <a:cs typeface="Times New Roman" panose="02020603050405020304" pitchFamily="18" charset="0"/>
              </a:rPr>
              <a:t>Следуя этой формуле мы можем вычислить сколько энергии мы тратим, поднимая тело массой в 1кг на высоту 1м:</a:t>
            </a:r>
          </a:p>
          <a:p>
            <a:pPr marL="0" indent="0">
              <a:spcBef>
                <a:spcPts val="100"/>
              </a:spcBef>
              <a:buNone/>
            </a:pPr>
            <a:r>
              <a:rPr lang="ru-RU" sz="2000" dirty="0" err="1" smtClean="0">
                <a:solidFill>
                  <a:schemeClr val="tx1"/>
                </a:solidFill>
                <a:latin typeface="Times New Roman" panose="02020603050405020304" pitchFamily="18" charset="0"/>
                <a:cs typeface="Times New Roman" panose="02020603050405020304" pitchFamily="18" charset="0"/>
              </a:rPr>
              <a:t>Еп</a:t>
            </a:r>
            <a:r>
              <a:rPr lang="ru-RU" sz="2000" dirty="0" smtClean="0">
                <a:solidFill>
                  <a:schemeClr val="tx1"/>
                </a:solidFill>
                <a:latin typeface="Times New Roman" panose="02020603050405020304" pitchFamily="18" charset="0"/>
                <a:cs typeface="Times New Roman" panose="02020603050405020304" pitchFamily="18" charset="0"/>
              </a:rPr>
              <a:t>=1кг*10м\с  *1м=</a:t>
            </a:r>
            <a:r>
              <a:rPr lang="ru-RU" sz="2000" b="1" dirty="0" smtClean="0">
                <a:solidFill>
                  <a:schemeClr val="tx1"/>
                </a:solidFill>
                <a:latin typeface="Times New Roman" panose="02020603050405020304" pitchFamily="18" charset="0"/>
                <a:cs typeface="Times New Roman" panose="02020603050405020304" pitchFamily="18" charset="0"/>
              </a:rPr>
              <a:t>10Дж</a:t>
            </a:r>
          </a:p>
          <a:p>
            <a:pPr marL="0" indent="0">
              <a:spcBef>
                <a:spcPts val="100"/>
              </a:spcBef>
              <a:buNone/>
            </a:pPr>
            <a:r>
              <a:rPr lang="ru-RU" sz="2000" dirty="0">
                <a:solidFill>
                  <a:schemeClr val="tx1"/>
                </a:solidFill>
                <a:latin typeface="Times New Roman" panose="02020603050405020304" pitchFamily="18" charset="0"/>
                <a:cs typeface="Times New Roman" panose="02020603050405020304" pitchFamily="18" charset="0"/>
              </a:rPr>
              <a:t>По этой же формуле вычислим, сколько энергии затрачивается на поднятие чайника с водой на высоту 0,2м </a:t>
            </a:r>
            <a:r>
              <a:rPr lang="ru-RU" sz="2000" dirty="0" smtClean="0">
                <a:solidFill>
                  <a:schemeClr val="tx1"/>
                </a:solidFill>
                <a:latin typeface="Times New Roman" panose="02020603050405020304" pitchFamily="18" charset="0"/>
                <a:cs typeface="Times New Roman" panose="02020603050405020304" pitchFamily="18" charset="0"/>
              </a:rPr>
              <a:t>(измерим с помощью весов чайник с водой. </a:t>
            </a:r>
            <a:r>
              <a:rPr lang="en-US" sz="2000" dirty="0" smtClean="0">
                <a:solidFill>
                  <a:schemeClr val="tx1"/>
                </a:solidFill>
                <a:latin typeface="Times New Roman" panose="02020603050405020304" pitchFamily="18" charset="0"/>
                <a:cs typeface="Times New Roman" panose="02020603050405020304" pitchFamily="18" charset="0"/>
              </a:rPr>
              <a:t>m=2,084</a:t>
            </a:r>
            <a:r>
              <a:rPr lang="ru-RU" sz="2000" dirty="0" smtClean="0">
                <a:solidFill>
                  <a:schemeClr val="tx1"/>
                </a:solidFill>
                <a:latin typeface="Times New Roman" panose="02020603050405020304" pitchFamily="18" charset="0"/>
                <a:cs typeface="Times New Roman" panose="02020603050405020304" pitchFamily="18" charset="0"/>
              </a:rPr>
              <a:t>кг</a:t>
            </a:r>
            <a:r>
              <a:rPr lang="ru-RU" sz="2000" dirty="0">
                <a:solidFill>
                  <a:schemeClr val="tx1"/>
                </a:solidFill>
                <a:latin typeface="Times New Roman" panose="02020603050405020304" pitchFamily="18" charset="0"/>
                <a:cs typeface="Times New Roman" panose="02020603050405020304" pitchFamily="18" charset="0"/>
              </a:rPr>
              <a:t>): </a:t>
            </a:r>
            <a:endParaRPr lang="en-US" sz="2000" dirty="0">
              <a:solidFill>
                <a:schemeClr val="tx1"/>
              </a:solidFill>
              <a:latin typeface="Times New Roman" panose="02020603050405020304" pitchFamily="18" charset="0"/>
              <a:cs typeface="Times New Roman" panose="02020603050405020304" pitchFamily="18" charset="0"/>
            </a:endParaRPr>
          </a:p>
          <a:p>
            <a:pPr marL="0" indent="0">
              <a:spcBef>
                <a:spcPts val="100"/>
              </a:spcBef>
              <a:buNone/>
            </a:pPr>
            <a:r>
              <a:rPr lang="en-US" sz="2000" dirty="0">
                <a:solidFill>
                  <a:schemeClr val="tx1"/>
                </a:solidFill>
                <a:latin typeface="Times New Roman" panose="02020603050405020304" pitchFamily="18" charset="0"/>
                <a:cs typeface="Times New Roman" panose="02020603050405020304" pitchFamily="18" charset="0"/>
              </a:rPr>
              <a:t>E</a:t>
            </a:r>
            <a:r>
              <a:rPr lang="ru-RU" sz="2000" dirty="0" err="1">
                <a:solidFill>
                  <a:schemeClr val="tx1"/>
                </a:solidFill>
                <a:latin typeface="Times New Roman" panose="02020603050405020304" pitchFamily="18" charset="0"/>
                <a:cs typeface="Times New Roman" panose="02020603050405020304" pitchFamily="18" charset="0"/>
              </a:rPr>
              <a:t>п</a:t>
            </a:r>
            <a:r>
              <a:rPr lang="en-US" sz="2000" dirty="0" smtClean="0">
                <a:solidFill>
                  <a:schemeClr val="tx1"/>
                </a:solidFill>
                <a:latin typeface="Times New Roman" panose="02020603050405020304" pitchFamily="18" charset="0"/>
                <a:cs typeface="Times New Roman" panose="02020603050405020304" pitchFamily="18" charset="0"/>
              </a:rPr>
              <a:t>=2,084</a:t>
            </a:r>
            <a:r>
              <a:rPr lang="ru-RU" sz="2000" dirty="0" smtClean="0">
                <a:solidFill>
                  <a:schemeClr val="tx1"/>
                </a:solidFill>
                <a:latin typeface="Times New Roman" panose="02020603050405020304" pitchFamily="18" charset="0"/>
                <a:cs typeface="Times New Roman" panose="02020603050405020304" pitchFamily="18" charset="0"/>
              </a:rPr>
              <a:t>*10м\с  </a:t>
            </a:r>
            <a:r>
              <a:rPr lang="ru-RU" sz="2000" dirty="0">
                <a:solidFill>
                  <a:schemeClr val="tx1"/>
                </a:solidFill>
                <a:latin typeface="Times New Roman" panose="02020603050405020304" pitchFamily="18" charset="0"/>
                <a:cs typeface="Times New Roman" panose="02020603050405020304" pitchFamily="18" charset="0"/>
              </a:rPr>
              <a:t>*</a:t>
            </a:r>
            <a:r>
              <a:rPr lang="ru-RU" sz="2000" dirty="0" smtClean="0">
                <a:solidFill>
                  <a:schemeClr val="tx1"/>
                </a:solidFill>
                <a:latin typeface="Times New Roman" panose="02020603050405020304" pitchFamily="18" charset="0"/>
                <a:cs typeface="Times New Roman" panose="02020603050405020304" pitchFamily="18" charset="0"/>
              </a:rPr>
              <a:t>0,2м=</a:t>
            </a:r>
            <a:r>
              <a:rPr lang="en-US" sz="2000" b="1" dirty="0" smtClean="0">
                <a:solidFill>
                  <a:schemeClr val="tx1"/>
                </a:solidFill>
                <a:latin typeface="Times New Roman" panose="02020603050405020304" pitchFamily="18" charset="0"/>
                <a:cs typeface="Times New Roman" panose="02020603050405020304" pitchFamily="18" charset="0"/>
              </a:rPr>
              <a:t>4,168</a:t>
            </a:r>
            <a:r>
              <a:rPr lang="ru-RU" sz="2000" b="1" dirty="0" smtClean="0">
                <a:solidFill>
                  <a:schemeClr val="tx1"/>
                </a:solidFill>
                <a:latin typeface="Times New Roman" panose="02020603050405020304" pitchFamily="18" charset="0"/>
                <a:cs typeface="Times New Roman" panose="02020603050405020304" pitchFamily="18" charset="0"/>
              </a:rPr>
              <a:t>Дж</a:t>
            </a:r>
            <a:endParaRPr lang="ru-RU" sz="2000" b="1" dirty="0">
              <a:solidFill>
                <a:schemeClr val="tx1"/>
              </a:solidFill>
              <a:latin typeface="Times New Roman" panose="02020603050405020304" pitchFamily="18" charset="0"/>
              <a:cs typeface="Times New Roman" panose="02020603050405020304" pitchFamily="18" charset="0"/>
            </a:endParaRPr>
          </a:p>
          <a:p>
            <a:pPr marL="0" indent="0">
              <a:spcBef>
                <a:spcPts val="100"/>
              </a:spcBef>
              <a:buNone/>
            </a:pPr>
            <a:r>
              <a:rPr lang="ru-RU" sz="2000" dirty="0">
                <a:solidFill>
                  <a:schemeClr val="tx1"/>
                </a:solidFill>
                <a:latin typeface="Times New Roman" panose="02020603050405020304" pitchFamily="18" charset="0"/>
                <a:cs typeface="Times New Roman" panose="02020603050405020304" pitchFamily="18" charset="0"/>
              </a:rPr>
              <a:t>Мы вычислили, что поднимая чайник, мы тратим </a:t>
            </a:r>
            <a:r>
              <a:rPr lang="en-US" sz="2000" dirty="0" smtClean="0">
                <a:solidFill>
                  <a:schemeClr val="tx1"/>
                </a:solidFill>
                <a:latin typeface="Times New Roman" panose="02020603050405020304" pitchFamily="18" charset="0"/>
                <a:cs typeface="Times New Roman" panose="02020603050405020304" pitchFamily="18" charset="0"/>
              </a:rPr>
              <a:t>4,168</a:t>
            </a:r>
            <a:r>
              <a:rPr lang="ru-RU" sz="2000" dirty="0" smtClean="0">
                <a:solidFill>
                  <a:schemeClr val="tx1"/>
                </a:solidFill>
                <a:latin typeface="Times New Roman" panose="02020603050405020304" pitchFamily="18" charset="0"/>
                <a:cs typeface="Times New Roman" panose="02020603050405020304" pitchFamily="18" charset="0"/>
              </a:rPr>
              <a:t>Дж</a:t>
            </a:r>
            <a:r>
              <a:rPr lang="ru-RU" sz="2000" dirty="0">
                <a:solidFill>
                  <a:schemeClr val="tx1"/>
                </a:solidFill>
                <a:latin typeface="Times New Roman" panose="02020603050405020304" pitchFamily="18" charset="0"/>
                <a:cs typeface="Times New Roman" panose="02020603050405020304" pitchFamily="18" charset="0"/>
              </a:rPr>
              <a:t>.</a:t>
            </a:r>
          </a:p>
          <a:p>
            <a:pPr marL="0" indent="0">
              <a:spcBef>
                <a:spcPts val="100"/>
              </a:spcBef>
              <a:buNone/>
            </a:pP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0">
              <a:spcBef>
                <a:spcPts val="100"/>
              </a:spcBef>
              <a:buNone/>
            </a:pP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0">
              <a:spcBef>
                <a:spcPts val="100"/>
              </a:spcBef>
              <a:buNone/>
            </a:pPr>
            <a:endParaRPr lang="ru-RU" sz="2000" b="1" dirty="0" smtClean="0">
              <a:solidFill>
                <a:schemeClr val="tx1"/>
              </a:solidFill>
              <a:latin typeface="Times New Roman" panose="02020603050405020304" pitchFamily="18" charset="0"/>
              <a:cs typeface="Times New Roman" panose="02020603050405020304" pitchFamily="18" charset="0"/>
            </a:endParaRPr>
          </a:p>
          <a:p>
            <a:pPr marL="0" indent="0">
              <a:spcBef>
                <a:spcPts val="100"/>
              </a:spcBef>
              <a:buNone/>
            </a:pPr>
            <a:endParaRPr lang="ru-RU" sz="2000" dirty="0">
              <a:solidFill>
                <a:schemeClr val="tx1"/>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1803570" y="4060027"/>
            <a:ext cx="177839" cy="177844"/>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473170" y="395359"/>
            <a:ext cx="2112489" cy="4770136"/>
          </a:xfrm>
          <a:prstGeom prst="rect">
            <a:avLst/>
          </a:prstGeom>
        </p:spPr>
      </p:pic>
      <p:pic>
        <p:nvPicPr>
          <p:cNvPr id="7" name="Рисунок 6"/>
          <p:cNvPicPr>
            <a:picLocks noChangeAspect="1"/>
          </p:cNvPicPr>
          <p:nvPr/>
        </p:nvPicPr>
        <p:blipFill>
          <a:blip r:embed="rId4"/>
          <a:stretch>
            <a:fillRect/>
          </a:stretch>
        </p:blipFill>
        <p:spPr>
          <a:xfrm>
            <a:off x="2000251" y="5385152"/>
            <a:ext cx="209549" cy="209549"/>
          </a:xfrm>
          <a:prstGeom prst="rect">
            <a:avLst/>
          </a:prstGeom>
        </p:spPr>
      </p:pic>
    </p:spTree>
    <p:extLst>
      <p:ext uri="{BB962C8B-B14F-4D97-AF65-F5344CB8AC3E}">
        <p14:creationId xmlns:p14="http://schemas.microsoft.com/office/powerpoint/2010/main" val="30969790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5"/>
          <p:cNvSpPr>
            <a:spLocks noGrp="1"/>
          </p:cNvSpPr>
          <p:nvPr>
            <p:ph type="body" idx="1"/>
          </p:nvPr>
        </p:nvSpPr>
        <p:spPr>
          <a:xfrm>
            <a:off x="457200" y="342900"/>
            <a:ext cx="8816975" cy="5848350"/>
          </a:xfrm>
        </p:spPr>
        <p:txBody>
          <a:bodyPr/>
          <a:lstStyle/>
          <a:p>
            <a:pPr lvl="1"/>
            <a:r>
              <a:rPr lang="ru-RU" sz="2800" b="1"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rPr>
              <a:t>Расчёт силы, приложенной к чайнику с водой (используя приспособление).</a:t>
            </a:r>
          </a:p>
          <a:p>
            <a:r>
              <a:rPr lang="ru-RU" sz="2400" dirty="0" smtClean="0">
                <a:solidFill>
                  <a:schemeClr val="tx1"/>
                </a:solidFill>
                <a:latin typeface="Times New Roman" pitchFamily="18" charset="0"/>
                <a:cs typeface="Times New Roman" pitchFamily="18" charset="0"/>
              </a:rPr>
              <a:t>Мы получили данные</a:t>
            </a:r>
            <a:r>
              <a:rPr lang="en-US" sz="2400" dirty="0" smtClean="0">
                <a:solidFill>
                  <a:schemeClr val="tx1"/>
                </a:solidFill>
                <a:latin typeface="Times New Roman" pitchFamily="18" charset="0"/>
                <a:cs typeface="Times New Roman" pitchFamily="18" charset="0"/>
              </a:rPr>
              <a:t>,</a:t>
            </a:r>
            <a:r>
              <a:rPr lang="ru-RU" sz="2400" dirty="0" smtClean="0">
                <a:solidFill>
                  <a:schemeClr val="tx1"/>
                </a:solidFill>
                <a:latin typeface="Times New Roman" pitchFamily="18" charset="0"/>
                <a:cs typeface="Times New Roman" pitchFamily="18" charset="0"/>
              </a:rPr>
              <a:t> равные:</a:t>
            </a:r>
          </a:p>
          <a:p>
            <a:r>
              <a:rPr lang="ru-RU" sz="2400" b="1" dirty="0" smtClean="0">
                <a:solidFill>
                  <a:schemeClr val="tx1"/>
                </a:solidFill>
                <a:latin typeface="Times New Roman" pitchFamily="18" charset="0"/>
                <a:cs typeface="Times New Roman" pitchFamily="18" charset="0"/>
              </a:rPr>
              <a:t>         </a:t>
            </a:r>
            <a:r>
              <a:rPr lang="en-US" sz="2400" b="1" dirty="0" smtClean="0">
                <a:solidFill>
                  <a:schemeClr val="tx1"/>
                </a:solidFill>
                <a:latin typeface="Times New Roman" pitchFamily="18" charset="0"/>
                <a:cs typeface="Times New Roman" pitchFamily="18" charset="0"/>
              </a:rPr>
              <a:t>m</a:t>
            </a:r>
            <a:r>
              <a:rPr lang="ru-RU" sz="2400" b="1" dirty="0" smtClean="0">
                <a:solidFill>
                  <a:schemeClr val="tx1"/>
                </a:solidFill>
                <a:latin typeface="Times New Roman" pitchFamily="18" charset="0"/>
                <a:cs typeface="Times New Roman" pitchFamily="18" charset="0"/>
              </a:rPr>
              <a:t>=2,084кг</a:t>
            </a:r>
            <a:endParaRPr lang="ru-RU" sz="2400" dirty="0" smtClean="0">
              <a:solidFill>
                <a:schemeClr val="tx1"/>
              </a:solidFill>
              <a:latin typeface="Times New Roman" pitchFamily="18" charset="0"/>
              <a:cs typeface="Times New Roman" pitchFamily="18" charset="0"/>
            </a:endParaRPr>
          </a:p>
          <a:p>
            <a:r>
              <a:rPr lang="ru-RU" sz="2400" b="1" dirty="0" smtClean="0">
                <a:solidFill>
                  <a:schemeClr val="tx1"/>
                </a:solidFill>
                <a:latin typeface="Times New Roman" pitchFamily="18" charset="0"/>
                <a:cs typeface="Times New Roman" pitchFamily="18" charset="0"/>
              </a:rPr>
              <a:t>         </a:t>
            </a:r>
            <a:r>
              <a:rPr lang="en-US" sz="2400" b="1" dirty="0" smtClean="0">
                <a:solidFill>
                  <a:schemeClr val="tx1"/>
                </a:solidFill>
                <a:latin typeface="Times New Roman" pitchFamily="18" charset="0"/>
                <a:cs typeface="Times New Roman" pitchFamily="18" charset="0"/>
              </a:rPr>
              <a:t>l</a:t>
            </a:r>
            <a:r>
              <a:rPr lang="en-US" sz="2400" b="1" baseline="-25000" dirty="0" smtClean="0">
                <a:solidFill>
                  <a:schemeClr val="tx1"/>
                </a:solidFill>
                <a:latin typeface="Times New Roman" pitchFamily="18" charset="0"/>
                <a:cs typeface="Times New Roman" pitchFamily="18" charset="0"/>
              </a:rPr>
              <a:t>1</a:t>
            </a:r>
            <a:r>
              <a:rPr lang="en-US" sz="2400" b="1" dirty="0" smtClean="0">
                <a:solidFill>
                  <a:schemeClr val="tx1"/>
                </a:solidFill>
                <a:latin typeface="Times New Roman" pitchFamily="18" charset="0"/>
                <a:cs typeface="Times New Roman" pitchFamily="18" charset="0"/>
              </a:rPr>
              <a:t>=14</a:t>
            </a:r>
            <a:r>
              <a:rPr lang="ru-RU" sz="2400" b="1" dirty="0" smtClean="0">
                <a:solidFill>
                  <a:schemeClr val="tx1"/>
                </a:solidFill>
                <a:latin typeface="Times New Roman" pitchFamily="18" charset="0"/>
                <a:cs typeface="Times New Roman" pitchFamily="18" charset="0"/>
              </a:rPr>
              <a:t>см</a:t>
            </a:r>
            <a:endParaRPr lang="ru-RU" sz="2400" dirty="0" smtClean="0">
              <a:solidFill>
                <a:schemeClr val="tx1"/>
              </a:solidFill>
              <a:latin typeface="Times New Roman" pitchFamily="18" charset="0"/>
              <a:cs typeface="Times New Roman" pitchFamily="18" charset="0"/>
            </a:endParaRPr>
          </a:p>
          <a:p>
            <a:r>
              <a:rPr lang="en-US" sz="2400" b="1" dirty="0" smtClean="0">
                <a:solidFill>
                  <a:schemeClr val="tx1"/>
                </a:solidFill>
                <a:latin typeface="Times New Roman" pitchFamily="18" charset="0"/>
                <a:cs typeface="Times New Roman" pitchFamily="18" charset="0"/>
              </a:rPr>
              <a:t>         l</a:t>
            </a:r>
            <a:r>
              <a:rPr lang="en-US" sz="2400" b="1" baseline="-25000" dirty="0" smtClean="0">
                <a:solidFill>
                  <a:schemeClr val="tx1"/>
                </a:solidFill>
                <a:latin typeface="Times New Roman" pitchFamily="18" charset="0"/>
                <a:cs typeface="Times New Roman" pitchFamily="18" charset="0"/>
              </a:rPr>
              <a:t>2</a:t>
            </a:r>
            <a:r>
              <a:rPr lang="en-US" sz="2400" b="1" dirty="0" smtClean="0">
                <a:solidFill>
                  <a:schemeClr val="tx1"/>
                </a:solidFill>
                <a:latin typeface="Times New Roman" pitchFamily="18" charset="0"/>
                <a:cs typeface="Times New Roman" pitchFamily="18" charset="0"/>
              </a:rPr>
              <a:t>=7,5</a:t>
            </a:r>
            <a:r>
              <a:rPr lang="ru-RU" sz="2400" b="1" dirty="0" smtClean="0">
                <a:solidFill>
                  <a:schemeClr val="tx1"/>
                </a:solidFill>
                <a:latin typeface="Times New Roman" pitchFamily="18" charset="0"/>
                <a:cs typeface="Times New Roman" pitchFamily="18" charset="0"/>
              </a:rPr>
              <a:t>см</a:t>
            </a:r>
            <a:endParaRPr lang="ru-RU" sz="2400" dirty="0" smtClean="0">
              <a:solidFill>
                <a:schemeClr val="tx1"/>
              </a:solidFill>
              <a:latin typeface="Times New Roman" pitchFamily="18" charset="0"/>
              <a:cs typeface="Times New Roman" pitchFamily="18" charset="0"/>
            </a:endParaRPr>
          </a:p>
          <a:p>
            <a:pPr lvl="0"/>
            <a:r>
              <a:rPr lang="ru-RU" sz="2400" dirty="0" smtClean="0">
                <a:solidFill>
                  <a:schemeClr val="tx1"/>
                </a:solidFill>
                <a:latin typeface="Times New Roman" pitchFamily="18" charset="0"/>
                <a:cs typeface="Times New Roman" pitchFamily="18" charset="0"/>
              </a:rPr>
              <a:t>Вес чайника с водой: </a:t>
            </a:r>
            <a:r>
              <a:rPr lang="ru-RU" sz="2400" b="1" dirty="0" smtClean="0">
                <a:solidFill>
                  <a:schemeClr val="tx1"/>
                </a:solidFill>
                <a:latin typeface="Times New Roman" pitchFamily="18" charset="0"/>
                <a:cs typeface="Times New Roman" pitchFamily="18" charset="0"/>
              </a:rPr>
              <a:t>Р=</a:t>
            </a:r>
            <a:r>
              <a:rPr lang="en-US" sz="2400" b="1" dirty="0" smtClean="0">
                <a:solidFill>
                  <a:schemeClr val="tx1"/>
                </a:solidFill>
                <a:latin typeface="Times New Roman" pitchFamily="18" charset="0"/>
                <a:cs typeface="Times New Roman" pitchFamily="18" charset="0"/>
              </a:rPr>
              <a:t>mg</a:t>
            </a:r>
            <a:r>
              <a:rPr lang="ru-RU" sz="2400" b="1" dirty="0" smtClean="0">
                <a:solidFill>
                  <a:schemeClr val="tx1"/>
                </a:solidFill>
                <a:latin typeface="Times New Roman" pitchFamily="18" charset="0"/>
                <a:cs typeface="Times New Roman" pitchFamily="18" charset="0"/>
              </a:rPr>
              <a:t>=2,084кг*10</a:t>
            </a:r>
            <a:r>
              <a:rPr lang="sah-RU" sz="2400" b="1" dirty="0" smtClean="0">
                <a:solidFill>
                  <a:schemeClr val="tx1"/>
                </a:solidFill>
                <a:latin typeface="Times New Roman" pitchFamily="18" charset="0"/>
                <a:cs typeface="Times New Roman" pitchFamily="18" charset="0"/>
              </a:rPr>
              <a:t>м\с</a:t>
            </a:r>
            <a:r>
              <a:rPr lang="ru-RU" sz="2400" b="1" baseline="30000" dirty="0" smtClean="0">
                <a:solidFill>
                  <a:schemeClr val="tx1"/>
                </a:solidFill>
                <a:latin typeface="Times New Roman" pitchFamily="18" charset="0"/>
                <a:cs typeface="Times New Roman" pitchFamily="18" charset="0"/>
              </a:rPr>
              <a:t>2</a:t>
            </a:r>
            <a:r>
              <a:rPr lang="ru-RU" sz="2400" b="1" dirty="0" smtClean="0">
                <a:solidFill>
                  <a:schemeClr val="tx1"/>
                </a:solidFill>
                <a:latin typeface="Times New Roman" pitchFamily="18" charset="0"/>
                <a:cs typeface="Times New Roman" pitchFamily="18" charset="0"/>
              </a:rPr>
              <a:t>=20,84</a:t>
            </a:r>
            <a:r>
              <a:rPr lang="en-US" sz="2400" b="1" dirty="0" smtClean="0">
                <a:solidFill>
                  <a:schemeClr val="tx1"/>
                </a:solidFill>
                <a:latin typeface="Times New Roman" pitchFamily="18" charset="0"/>
                <a:cs typeface="Times New Roman" pitchFamily="18" charset="0"/>
              </a:rPr>
              <a:t>H</a:t>
            </a:r>
            <a:endParaRPr lang="ru-RU" sz="2400" dirty="0" smtClean="0">
              <a:solidFill>
                <a:schemeClr val="tx1"/>
              </a:solidFill>
              <a:latin typeface="Times New Roman" pitchFamily="18" charset="0"/>
              <a:cs typeface="Times New Roman" pitchFamily="18" charset="0"/>
            </a:endParaRPr>
          </a:p>
          <a:p>
            <a:pPr lvl="0"/>
            <a:r>
              <a:rPr lang="ru-RU" sz="2400" dirty="0" smtClean="0">
                <a:solidFill>
                  <a:schemeClr val="tx1"/>
                </a:solidFill>
                <a:latin typeface="Times New Roman" pitchFamily="18" charset="0"/>
                <a:cs typeface="Times New Roman" pitchFamily="18" charset="0"/>
              </a:rPr>
              <a:t>Из правила моментов: </a:t>
            </a:r>
            <a:r>
              <a:rPr lang="en-US" sz="2400" b="1" dirty="0" smtClean="0">
                <a:solidFill>
                  <a:schemeClr val="tx1"/>
                </a:solidFill>
                <a:latin typeface="Times New Roman" pitchFamily="18" charset="0"/>
                <a:cs typeface="Times New Roman" pitchFamily="18" charset="0"/>
              </a:rPr>
              <a:t>M</a:t>
            </a:r>
            <a:r>
              <a:rPr lang="ru-RU" sz="2400" b="1" baseline="-25000" dirty="0" smtClean="0">
                <a:solidFill>
                  <a:schemeClr val="tx1"/>
                </a:solidFill>
                <a:latin typeface="Times New Roman" pitchFamily="18" charset="0"/>
                <a:cs typeface="Times New Roman" pitchFamily="18" charset="0"/>
              </a:rPr>
              <a:t>1</a:t>
            </a:r>
            <a:r>
              <a:rPr lang="ru-RU" sz="2400" b="1" dirty="0" smtClean="0">
                <a:solidFill>
                  <a:schemeClr val="tx1"/>
                </a:solidFill>
                <a:latin typeface="Times New Roman" pitchFamily="18" charset="0"/>
                <a:cs typeface="Times New Roman" pitchFamily="18" charset="0"/>
              </a:rPr>
              <a:t>=</a:t>
            </a:r>
            <a:r>
              <a:rPr lang="en-US" sz="2400" b="1" dirty="0" smtClean="0">
                <a:solidFill>
                  <a:schemeClr val="tx1"/>
                </a:solidFill>
                <a:latin typeface="Times New Roman" pitchFamily="18" charset="0"/>
                <a:cs typeface="Times New Roman" pitchFamily="18" charset="0"/>
              </a:rPr>
              <a:t>M</a:t>
            </a:r>
            <a:r>
              <a:rPr lang="ru-RU" sz="2400" b="1" baseline="-25000" dirty="0" smtClean="0">
                <a:solidFill>
                  <a:schemeClr val="tx1"/>
                </a:solidFill>
                <a:latin typeface="Times New Roman" pitchFamily="18" charset="0"/>
                <a:cs typeface="Times New Roman" pitchFamily="18" charset="0"/>
              </a:rPr>
              <a:t>2      </a:t>
            </a:r>
            <a:r>
              <a:rPr lang="en-US" sz="2400" b="1" dirty="0" smtClean="0">
                <a:solidFill>
                  <a:schemeClr val="tx1"/>
                </a:solidFill>
                <a:latin typeface="Times New Roman" pitchFamily="18" charset="0"/>
                <a:cs typeface="Times New Roman" pitchFamily="18" charset="0"/>
              </a:rPr>
              <a:t>Fl</a:t>
            </a:r>
            <a:r>
              <a:rPr lang="ru-RU" sz="2400" b="1" baseline="-25000" dirty="0" smtClean="0">
                <a:solidFill>
                  <a:schemeClr val="tx1"/>
                </a:solidFill>
                <a:latin typeface="Times New Roman" pitchFamily="18" charset="0"/>
                <a:cs typeface="Times New Roman" pitchFamily="18" charset="0"/>
              </a:rPr>
              <a:t>1</a:t>
            </a:r>
            <a:r>
              <a:rPr lang="ru-RU" sz="2400" b="1" dirty="0" smtClean="0">
                <a:solidFill>
                  <a:schemeClr val="tx1"/>
                </a:solidFill>
                <a:latin typeface="Times New Roman" pitchFamily="18" charset="0"/>
                <a:cs typeface="Times New Roman" pitchFamily="18" charset="0"/>
              </a:rPr>
              <a:t>=</a:t>
            </a:r>
            <a:r>
              <a:rPr lang="en-US" sz="2400" b="1" dirty="0" err="1" smtClean="0">
                <a:solidFill>
                  <a:schemeClr val="tx1"/>
                </a:solidFill>
                <a:latin typeface="Times New Roman" pitchFamily="18" charset="0"/>
                <a:cs typeface="Times New Roman" pitchFamily="18" charset="0"/>
              </a:rPr>
              <a:t>mgl</a:t>
            </a:r>
            <a:r>
              <a:rPr lang="ru-RU" sz="2400" b="1" baseline="-25000" dirty="0" smtClean="0">
                <a:solidFill>
                  <a:schemeClr val="tx1"/>
                </a:solidFill>
                <a:latin typeface="Times New Roman" pitchFamily="18" charset="0"/>
                <a:cs typeface="Times New Roman" pitchFamily="18" charset="0"/>
              </a:rPr>
              <a:t>2   </a:t>
            </a:r>
            <a:r>
              <a:rPr lang="ru-RU" sz="2400" b="1" dirty="0" smtClean="0">
                <a:solidFill>
                  <a:schemeClr val="tx1"/>
                </a:solidFill>
                <a:latin typeface="Times New Roman" pitchFamily="18" charset="0"/>
                <a:cs typeface="Times New Roman" pitchFamily="18" charset="0"/>
              </a:rPr>
              <a:t> </a:t>
            </a:r>
            <a:r>
              <a:rPr lang="en-US" sz="2400" b="1" dirty="0" smtClean="0">
                <a:solidFill>
                  <a:schemeClr val="tx1"/>
                </a:solidFill>
                <a:latin typeface="Times New Roman" pitchFamily="18" charset="0"/>
                <a:cs typeface="Times New Roman" pitchFamily="18" charset="0"/>
              </a:rPr>
              <a:t>F</a:t>
            </a:r>
            <a:r>
              <a:rPr lang="ru-RU" sz="2400" b="1" dirty="0" smtClean="0">
                <a:solidFill>
                  <a:schemeClr val="tx1"/>
                </a:solidFill>
                <a:latin typeface="Times New Roman" pitchFamily="18" charset="0"/>
                <a:cs typeface="Times New Roman" pitchFamily="18" charset="0"/>
              </a:rPr>
              <a:t>=</a:t>
            </a:r>
            <a:r>
              <a:rPr lang="en-US" sz="2400" b="1" dirty="0" err="1" smtClean="0">
                <a:solidFill>
                  <a:schemeClr val="tx1"/>
                </a:solidFill>
                <a:latin typeface="Times New Roman" pitchFamily="18" charset="0"/>
                <a:cs typeface="Times New Roman" pitchFamily="18" charset="0"/>
              </a:rPr>
              <a:t>mgl</a:t>
            </a:r>
            <a:r>
              <a:rPr lang="ru-RU" sz="2400" b="1" baseline="-25000" dirty="0" smtClean="0">
                <a:solidFill>
                  <a:schemeClr val="tx1"/>
                </a:solidFill>
                <a:latin typeface="Times New Roman" pitchFamily="18" charset="0"/>
                <a:cs typeface="Times New Roman" pitchFamily="18" charset="0"/>
              </a:rPr>
              <a:t>2</a:t>
            </a:r>
            <a:r>
              <a:rPr lang="ru-RU" sz="2400" b="1" dirty="0" smtClean="0">
                <a:solidFill>
                  <a:schemeClr val="tx1"/>
                </a:solidFill>
                <a:latin typeface="Times New Roman" pitchFamily="18" charset="0"/>
                <a:cs typeface="Times New Roman" pitchFamily="18" charset="0"/>
              </a:rPr>
              <a:t>\</a:t>
            </a:r>
            <a:r>
              <a:rPr lang="en-US" sz="2400" b="1" dirty="0" smtClean="0">
                <a:solidFill>
                  <a:schemeClr val="tx1"/>
                </a:solidFill>
                <a:latin typeface="Times New Roman" pitchFamily="18" charset="0"/>
                <a:cs typeface="Times New Roman" pitchFamily="18" charset="0"/>
              </a:rPr>
              <a:t>l</a:t>
            </a:r>
            <a:r>
              <a:rPr lang="ru-RU" sz="2400" b="1" baseline="-25000" dirty="0" smtClean="0">
                <a:solidFill>
                  <a:schemeClr val="tx1"/>
                </a:solidFill>
                <a:latin typeface="Times New Roman" pitchFamily="18" charset="0"/>
                <a:cs typeface="Times New Roman" pitchFamily="18" charset="0"/>
              </a:rPr>
              <a:t>1</a:t>
            </a:r>
            <a:r>
              <a:rPr lang="ru-RU" sz="2400" b="1" dirty="0" smtClean="0">
                <a:solidFill>
                  <a:schemeClr val="tx1"/>
                </a:solidFill>
                <a:latin typeface="Times New Roman" pitchFamily="18" charset="0"/>
                <a:cs typeface="Times New Roman" pitchFamily="18" charset="0"/>
              </a:rPr>
              <a:t>=(20,84*7,5)\14=11,16Н</a:t>
            </a:r>
            <a:endParaRPr lang="ru-RU" sz="2400" dirty="0" smtClean="0">
              <a:solidFill>
                <a:schemeClr val="tx1"/>
              </a:solidFill>
              <a:latin typeface="Times New Roman" pitchFamily="18" charset="0"/>
              <a:cs typeface="Times New Roman" pitchFamily="18" charset="0"/>
            </a:endParaRPr>
          </a:p>
          <a:p>
            <a:pPr lvl="0"/>
            <a:r>
              <a:rPr lang="ru-RU" sz="2400" dirty="0" smtClean="0">
                <a:solidFill>
                  <a:schemeClr val="tx1"/>
                </a:solidFill>
                <a:latin typeface="Times New Roman" pitchFamily="18" charset="0"/>
                <a:cs typeface="Times New Roman" pitchFamily="18" charset="0"/>
              </a:rPr>
              <a:t>Из расчёта видно, что при поднятии чайника с водой, необходимо почти в 2 раза большее усилие, чем при наклоне чайника. </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28" y="2843347"/>
            <a:ext cx="9799078" cy="1219202"/>
          </a:xfrm>
        </p:spPr>
        <p:txBody>
          <a:bodyPr/>
          <a:lstStyle/>
          <a:p>
            <a:pPr algn="ctr"/>
            <a:r>
              <a:rPr lang="ru-RU" dirty="0" smtClean="0">
                <a:solidFill>
                  <a:srgbClr val="00B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СПАСИБО ЗА ВНИМАНИЕ!</a:t>
            </a:r>
            <a:endParaRPr lang="ru-RU" dirty="0">
              <a:solidFill>
                <a:srgbClr val="00B05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58734852"/>
      </p:ext>
    </p:extLst>
  </p:cSld>
  <p:clrMapOvr>
    <a:masterClrMapping/>
  </p:clrMapOvr>
  <p:timing>
    <p:tnLst>
      <p:par>
        <p:cTn id="1" dur="indefinite" restart="never" nodeType="tmRoot"/>
      </p:par>
    </p:tnLst>
  </p:timing>
</p:sld>
</file>

<file path=ppt/theme/theme1.xml><?xml version="1.0" encoding="utf-8"?>
<a:theme xmlns:a="http://schemas.openxmlformats.org/drawingml/2006/main" name="Аспект">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351</TotalTime>
  <Words>476</Words>
  <Application>Microsoft Office PowerPoint</Application>
  <PresentationFormat>Широкоэкранный</PresentationFormat>
  <Paragraphs>55</Paragraphs>
  <Slides>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9</vt:i4>
      </vt:variant>
    </vt:vector>
  </HeadingPairs>
  <TitlesOfParts>
    <vt:vector size="14" baseType="lpstr">
      <vt:lpstr>Arial</vt:lpstr>
      <vt:lpstr>Times New Roman</vt:lpstr>
      <vt:lpstr>Trebuchet MS</vt:lpstr>
      <vt:lpstr>Wingdings 3</vt:lpstr>
      <vt:lpstr>Аспект</vt:lpstr>
      <vt:lpstr>Приспособление для людей со слабым опорно-двигательным аппаратом (подставка для чайника)</vt:lpstr>
      <vt:lpstr>Актуальность:</vt:lpstr>
      <vt:lpstr>Презентация PowerPoint</vt:lpstr>
      <vt:lpstr> Разработка подставки для чайника. Конструирование. Ход работы:  </vt:lpstr>
      <vt:lpstr>Презентация PowerPoint</vt:lpstr>
      <vt:lpstr>Как пользоваться подставкой: 1. Ставим чайник в специальное углубление 2. Ставим чашку рядом с чайником 3. Берем чайник за ручку 4. Наклоняем на тот градус, через который вода начинает литься в чашку 5. Тянем ручку обратно (в исходное положение), когда уровень воды в чашке становится   достаточным</vt:lpstr>
      <vt:lpstr>Презентация PowerPoint</vt:lpstr>
      <vt:lpstr>Презентация PowerPoint</vt:lpstr>
      <vt:lpstr>СПАСИБО ЗА ВНИМАНИЕ!</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Приспособление для людей со слабым опорно-двигательным аппаратом (подставка для чайника)</dc:title>
  <dc:creator>user</dc:creator>
  <cp:lastModifiedBy>Администратор</cp:lastModifiedBy>
  <cp:revision>10</cp:revision>
  <dcterms:created xsi:type="dcterms:W3CDTF">2018-11-14T22:59:25Z</dcterms:created>
  <dcterms:modified xsi:type="dcterms:W3CDTF">2019-04-17T14:32:57Z</dcterms:modified>
</cp:coreProperties>
</file>