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9" r:id="rId21"/>
    <p:sldId id="275" r:id="rId22"/>
    <p:sldId id="280" r:id="rId23"/>
    <p:sldId id="278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79" autoAdjust="0"/>
    <p:restoredTop sz="94671" autoAdjust="0"/>
  </p:normalViewPr>
  <p:slideViewPr>
    <p:cSldViewPr>
      <p:cViewPr>
        <p:scale>
          <a:sx n="76" d="100"/>
          <a:sy n="76" d="100"/>
        </p:scale>
        <p:origin x="-123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4.jpeg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71480"/>
            <a:ext cx="7786742" cy="2328866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«Исследование качества питьевой воды»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71538" y="5000636"/>
            <a:ext cx="7854696" cy="1752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Автор работы: </a:t>
            </a:r>
            <a:r>
              <a:rPr lang="ru-RU" sz="2400" dirty="0" err="1" smtClean="0"/>
              <a:t>Филипченкова</a:t>
            </a:r>
            <a:r>
              <a:rPr lang="ru-RU" sz="2400" dirty="0" smtClean="0"/>
              <a:t> Мария</a:t>
            </a:r>
          </a:p>
          <a:p>
            <a:r>
              <a:rPr lang="ru-RU" sz="1800" dirty="0" smtClean="0"/>
              <a:t>ГБОУ СОШ с. Нижнее Санчелеево</a:t>
            </a:r>
            <a:endParaRPr lang="ru-RU" sz="1800" dirty="0"/>
          </a:p>
        </p:txBody>
      </p:sp>
      <p:pic>
        <p:nvPicPr>
          <p:cNvPr id="1027" name="Picture 3" descr="D:\МАНЯША\Проекты\Проект по воде для ТГУ\news_0212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000372"/>
            <a:ext cx="2376000" cy="356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ru-RU" dirty="0" smtClean="0"/>
              <a:t>1.4. Определение запаха.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dirty="0" smtClean="0"/>
              <a:t>Запах воды обусловлен наличием в ней пахнущих веществ, которые попадают в неё</a:t>
            </a:r>
          </a:p>
          <a:p>
            <a:pPr>
              <a:buNone/>
            </a:pPr>
            <a:r>
              <a:rPr lang="ru-RU" sz="1600" dirty="0" smtClean="0"/>
              <a:t>естественным путем и со сточными водами. Запах воды хозяйственно-питьевого</a:t>
            </a:r>
          </a:p>
          <a:p>
            <a:pPr>
              <a:buNone/>
            </a:pPr>
            <a:r>
              <a:rPr lang="ru-RU" sz="1600" dirty="0" smtClean="0"/>
              <a:t>назначения не должен превышать 2 баллов. </a:t>
            </a:r>
          </a:p>
          <a:p>
            <a:pPr>
              <a:buNone/>
            </a:pPr>
            <a:r>
              <a:rPr lang="ru-RU" sz="1600" dirty="0" smtClean="0"/>
              <a:t>Запах воды во всех пробах соответствует санитарным нормам.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3357562"/>
          <a:ext cx="4714908" cy="2024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1643074"/>
                <a:gridCol w="1571636"/>
              </a:tblGrid>
              <a:tr h="5870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Пробы воды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Характер запаха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Интенсивность запаха</a:t>
                      </a:r>
                      <a:r>
                        <a:rPr lang="ru-RU" sz="1400" baseline="0" dirty="0" smtClean="0"/>
                        <a:t> в баллах</a:t>
                      </a:r>
                      <a:endParaRPr lang="ru-RU" sz="1400" dirty="0"/>
                    </a:p>
                  </a:txBody>
                  <a:tcPr/>
                </a:tc>
              </a:tr>
              <a:tr h="4314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№1 Детский сад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Древесный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2(слабый)</a:t>
                      </a:r>
                      <a:endParaRPr lang="ru-RU" sz="1400" dirty="0"/>
                    </a:p>
                  </a:txBody>
                  <a:tcPr/>
                </a:tc>
              </a:tr>
              <a:tr h="33544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№2Колонка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Древесный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2(слабый)</a:t>
                      </a:r>
                      <a:endParaRPr lang="ru-RU" sz="1400" dirty="0"/>
                    </a:p>
                  </a:txBody>
                  <a:tcPr/>
                </a:tc>
              </a:tr>
              <a:tr h="33544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№3 Школа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Неопределённый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1(очень слабый)</a:t>
                      </a:r>
                      <a:endParaRPr lang="ru-RU" sz="1400" dirty="0"/>
                    </a:p>
                  </a:txBody>
                  <a:tcPr/>
                </a:tc>
              </a:tr>
              <a:tr h="33544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№4 Колодец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Неопределённый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0(отсутствует) 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9" name="Picture 3" descr="D:\МАНЯША\Проекты\Проект по воде для ТГУ\фото\DSC02091.jpg"/>
          <p:cNvPicPr>
            <a:picLocks noChangeAspect="1" noChangeArrowheads="1"/>
          </p:cNvPicPr>
          <p:nvPr/>
        </p:nvPicPr>
        <p:blipFill>
          <a:blip r:embed="rId2"/>
          <a:srcRect l="6933" b="26562"/>
          <a:stretch>
            <a:fillRect/>
          </a:stretch>
        </p:blipFill>
        <p:spPr bwMode="auto">
          <a:xfrm>
            <a:off x="5000628" y="3286124"/>
            <a:ext cx="3996000" cy="23649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2.1. Водородный показатель(</a:t>
            </a:r>
            <a:r>
              <a:rPr lang="ru-RU" dirty="0" err="1" smtClean="0"/>
              <a:t>рН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dirty="0" smtClean="0"/>
              <a:t>Питьевая вода должна иметь нейтральную реакцию (</a:t>
            </a:r>
            <a:r>
              <a:rPr lang="ru-RU" sz="1600" dirty="0" err="1" smtClean="0"/>
              <a:t>рН</a:t>
            </a:r>
            <a:r>
              <a:rPr lang="ru-RU" sz="1600" dirty="0" smtClean="0"/>
              <a:t> около 7). Значение </a:t>
            </a:r>
            <a:r>
              <a:rPr lang="ru-RU" sz="1600" dirty="0" err="1" smtClean="0"/>
              <a:t>рН</a:t>
            </a:r>
            <a:r>
              <a:rPr lang="ru-RU" sz="1600" dirty="0" smtClean="0"/>
              <a:t> воды</a:t>
            </a:r>
          </a:p>
          <a:p>
            <a:pPr>
              <a:buNone/>
            </a:pPr>
            <a:r>
              <a:rPr lang="ru-RU" sz="1600" dirty="0" smtClean="0"/>
              <a:t>водоемов хозяйственного, культурно-бытового назначения регламентируется в</a:t>
            </a:r>
          </a:p>
          <a:p>
            <a:pPr>
              <a:buNone/>
            </a:pPr>
            <a:r>
              <a:rPr lang="ru-RU" sz="1600" dirty="0" smtClean="0"/>
              <a:t>пределах 6,5-8,5. </a:t>
            </a:r>
          </a:p>
          <a:p>
            <a:pPr>
              <a:buNone/>
            </a:pPr>
            <a:r>
              <a:rPr lang="ru-RU" sz="1600" dirty="0" smtClean="0"/>
              <a:t>Во всех пробах воды водородный показатель соответствует принятому регламенту,</a:t>
            </a:r>
          </a:p>
          <a:p>
            <a:pPr>
              <a:buNone/>
            </a:pPr>
            <a:r>
              <a:rPr lang="ru-RU" sz="1600" dirty="0" smtClean="0"/>
              <a:t>среда нейтральная.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7435" y="3745612"/>
          <a:ext cx="364162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8483"/>
                <a:gridCol w="214314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Пробы воды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рН</a:t>
                      </a:r>
                      <a:r>
                        <a:rPr lang="ru-RU" sz="1400" dirty="0" smtClean="0"/>
                        <a:t> среды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№1 Детский</a:t>
                      </a:r>
                      <a:r>
                        <a:rPr lang="ru-RU" sz="1400" baseline="0" dirty="0" smtClean="0"/>
                        <a:t> сад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7,5 среда нейтральная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№2 Колонка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6,8 среда нейтральная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№3 Школа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    среда нейтральная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№4  Колодец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6,5среда нейтральная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357562"/>
            <a:ext cx="2196000" cy="1650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DSC020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143380"/>
            <a:ext cx="21812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DSC020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4419" y="4167024"/>
            <a:ext cx="21812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2.2. Определение жесткости воды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По результатам исследований видно, что </a:t>
            </a:r>
            <a:r>
              <a:rPr lang="ru-RU" sz="1600" dirty="0" err="1" smtClean="0"/>
              <a:t>розовая</a:t>
            </a:r>
            <a:r>
              <a:rPr lang="ru-RU" sz="1600" dirty="0" smtClean="0"/>
              <a:t> окраска не обнаружена,  это</a:t>
            </a:r>
          </a:p>
          <a:p>
            <a:pPr>
              <a:buNone/>
            </a:pPr>
            <a:r>
              <a:rPr lang="ru-RU" sz="1600" dirty="0" smtClean="0"/>
              <a:t>свидетельствует об отсутствии </a:t>
            </a:r>
            <a:r>
              <a:rPr lang="ru-RU" sz="1600" dirty="0" err="1" smtClean="0"/>
              <a:t>карбонат-ионов</a:t>
            </a:r>
            <a:r>
              <a:rPr lang="ru-RU" sz="1600" dirty="0" smtClean="0"/>
              <a:t> в пробах.</a:t>
            </a: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1434" y="2972948"/>
          <a:ext cx="4799915" cy="1708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7426"/>
                <a:gridCol w="2642489"/>
              </a:tblGrid>
              <a:tr h="3417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Пробы воды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Наличие окраски</a:t>
                      </a:r>
                      <a:endParaRPr lang="ru-RU" sz="1400" dirty="0"/>
                    </a:p>
                  </a:txBody>
                  <a:tcPr/>
                </a:tc>
              </a:tr>
              <a:tr h="3417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№1 Детский</a:t>
                      </a:r>
                      <a:r>
                        <a:rPr lang="ru-RU" sz="1400" baseline="0" dirty="0" smtClean="0"/>
                        <a:t> сад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Розовая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окраска отсутствует</a:t>
                      </a:r>
                    </a:p>
                  </a:txBody>
                  <a:tcPr marL="68580" marR="68580" marT="0" marB="0"/>
                </a:tc>
              </a:tr>
              <a:tr h="3417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№2 Колонка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Розовая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окраска отсутствует</a:t>
                      </a:r>
                    </a:p>
                  </a:txBody>
                  <a:tcPr marL="68580" marR="68580" marT="0" marB="0"/>
                </a:tc>
              </a:tr>
              <a:tr h="3417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№3 Школа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Розовая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окраска отсутствует</a:t>
                      </a:r>
                    </a:p>
                  </a:txBody>
                  <a:tcPr marL="68580" marR="68580" marT="0" marB="0"/>
                </a:tc>
              </a:tr>
              <a:tr h="34175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№4  Колодец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Розовая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окраска отсутствует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146" name="Picture 2" descr="D:\МАНЯША\Проекты\Проект по воде для ТГУ\фото\DSC020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428868"/>
            <a:ext cx="2844000" cy="2133000"/>
          </a:xfrm>
          <a:prstGeom prst="rect">
            <a:avLst/>
          </a:prstGeom>
          <a:noFill/>
        </p:spPr>
      </p:pic>
      <p:pic>
        <p:nvPicPr>
          <p:cNvPr id="6147" name="Picture 3" descr="D:\МАНЯША\Проекты\Проект по воде для ТГУ\фото\DSC020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4786322"/>
            <a:ext cx="2520000" cy="189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04088"/>
            <a:ext cx="8543956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2.3. Определение нитратов и нитритов.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dirty="0" smtClean="0"/>
              <a:t>Предельно допустимая концентрация  (ПДК) нитритов (</a:t>
            </a:r>
            <a:r>
              <a:rPr lang="en-US" sz="1600" dirty="0" smtClean="0"/>
              <a:t>NO</a:t>
            </a:r>
            <a:r>
              <a:rPr lang="ru-RU" sz="1600" dirty="0" smtClean="0"/>
              <a:t>2 ¯) в питьевой воде</a:t>
            </a:r>
          </a:p>
          <a:p>
            <a:pPr>
              <a:buNone/>
            </a:pPr>
            <a:r>
              <a:rPr lang="ru-RU" sz="1600" dirty="0" smtClean="0"/>
              <a:t>составляет 3,3 мг/л, нитратов (</a:t>
            </a:r>
            <a:r>
              <a:rPr lang="en-US" sz="1600" dirty="0" smtClean="0"/>
              <a:t>NO</a:t>
            </a:r>
            <a:r>
              <a:rPr lang="ru-RU" sz="1600" dirty="0" smtClean="0"/>
              <a:t>3 ¯) - 45 мг/л.</a:t>
            </a:r>
          </a:p>
          <a:p>
            <a:pPr>
              <a:buNone/>
            </a:pPr>
            <a:r>
              <a:rPr lang="ru-RU" sz="1600" dirty="0" smtClean="0"/>
              <a:t> По результатам исследований видно, что синяя окраска не обнаружена,  это</a:t>
            </a:r>
          </a:p>
          <a:p>
            <a:pPr>
              <a:buNone/>
            </a:pPr>
            <a:r>
              <a:rPr lang="ru-RU" sz="1600" dirty="0" smtClean="0"/>
              <a:t>свидетельствует об отсутствии нитрат и нитрит –ионов в пробах. 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429000"/>
          <a:ext cx="4799915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7426"/>
                <a:gridCol w="2642489"/>
              </a:tblGrid>
              <a:tr h="341756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Пробы воды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Наличие окраски</a:t>
                      </a:r>
                      <a:endParaRPr lang="ru-RU" dirty="0"/>
                    </a:p>
                  </a:txBody>
                  <a:tcPr/>
                </a:tc>
              </a:tr>
              <a:tr h="341756">
                <a:tc>
                  <a:txBody>
                    <a:bodyPr/>
                    <a:lstStyle/>
                    <a:p>
                      <a:r>
                        <a:rPr lang="ru-RU" dirty="0" smtClean="0"/>
                        <a:t>№1 Детский</a:t>
                      </a:r>
                      <a:r>
                        <a:rPr lang="ru-RU" baseline="0" dirty="0" smtClean="0"/>
                        <a:t> сад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Синяя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окраска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отсутствует</a:t>
                      </a:r>
                    </a:p>
                  </a:txBody>
                  <a:tcPr marL="68580" marR="68580" marT="0" marB="0"/>
                </a:tc>
              </a:tr>
              <a:tr h="341756">
                <a:tc>
                  <a:txBody>
                    <a:bodyPr/>
                    <a:lstStyle/>
                    <a:p>
                      <a:r>
                        <a:rPr lang="ru-RU" dirty="0" smtClean="0"/>
                        <a:t>№2 Колонка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Синяя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окраска отсутствует</a:t>
                      </a:r>
                    </a:p>
                  </a:txBody>
                  <a:tcPr marL="68580" marR="68580" marT="0" marB="0"/>
                </a:tc>
              </a:tr>
              <a:tr h="341756">
                <a:tc>
                  <a:txBody>
                    <a:bodyPr/>
                    <a:lstStyle/>
                    <a:p>
                      <a:r>
                        <a:rPr lang="ru-RU" dirty="0" smtClean="0"/>
                        <a:t>№3 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Синяя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окраска отсутствует</a:t>
                      </a:r>
                    </a:p>
                  </a:txBody>
                  <a:tcPr marL="68580" marR="68580" marT="0" marB="0"/>
                </a:tc>
              </a:tr>
              <a:tr h="341756">
                <a:tc>
                  <a:txBody>
                    <a:bodyPr/>
                    <a:lstStyle/>
                    <a:p>
                      <a:r>
                        <a:rPr lang="ru-RU" dirty="0" smtClean="0"/>
                        <a:t>№4  Колодец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Синяя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окраска отсутствует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4" name="Picture 2" descr="13"/>
          <p:cNvPicPr>
            <a:picLocks noChangeAspect="1" noChangeArrowheads="1"/>
          </p:cNvPicPr>
          <p:nvPr/>
        </p:nvPicPr>
        <p:blipFill>
          <a:blip r:embed="rId2"/>
          <a:srcRect l="17361" t="36097" r="9722" b="11764"/>
          <a:stretch>
            <a:fillRect/>
          </a:stretch>
        </p:blipFill>
        <p:spPr bwMode="auto">
          <a:xfrm>
            <a:off x="4929190" y="5072074"/>
            <a:ext cx="1928826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214686"/>
            <a:ext cx="23812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2.4. Качественное определение </a:t>
            </a:r>
            <a:r>
              <a:rPr lang="ru-RU" sz="3200" dirty="0" err="1" smtClean="0"/>
              <a:t>хлорид-ионов</a:t>
            </a:r>
            <a:r>
              <a:rPr lang="ru-RU" sz="3200" dirty="0" smtClean="0"/>
              <a:t> с приближённой количественной оценкой.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Концентрация хлоридов в источниках водоснабжения допускается до 350 мг/л.</a:t>
            </a:r>
          </a:p>
          <a:p>
            <a:pPr>
              <a:buNone/>
            </a:pPr>
            <a:r>
              <a:rPr lang="ru-RU" sz="1600" dirty="0" smtClean="0"/>
              <a:t>По результатам исследований видно, что концентрация хлоридов больше всего в</a:t>
            </a:r>
          </a:p>
          <a:p>
            <a:pPr>
              <a:buNone/>
            </a:pPr>
            <a:r>
              <a:rPr lang="ru-RU" sz="1600" dirty="0" smtClean="0"/>
              <a:t>пробе воды из детского сада (образуются хлопья), в пробе воды из школы</a:t>
            </a:r>
          </a:p>
          <a:p>
            <a:pPr>
              <a:buNone/>
            </a:pPr>
            <a:r>
              <a:rPr lang="ru-RU" sz="1600" dirty="0" smtClean="0"/>
              <a:t>образовалась сильная муть (концентрация хлорид- ионов меньше), а меньше всего</a:t>
            </a:r>
          </a:p>
          <a:p>
            <a:pPr>
              <a:buNone/>
            </a:pPr>
            <a:r>
              <a:rPr lang="ru-RU" sz="1600" dirty="0" err="1" smtClean="0"/>
              <a:t>хлорид-ионов</a:t>
            </a:r>
            <a:r>
              <a:rPr lang="ru-RU" sz="1600" dirty="0" smtClean="0"/>
              <a:t> в воде из колонки и колодца (слабая муть). </a:t>
            </a:r>
          </a:p>
          <a:p>
            <a:pPr>
              <a:buNone/>
            </a:pPr>
            <a:r>
              <a:rPr lang="ru-RU" sz="1600" dirty="0" smtClean="0"/>
              <a:t>Во всех пробах концентрация хлоридов в норме, меньше допустимой нормы.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pic>
        <p:nvPicPr>
          <p:cNvPr id="4" name="Рисунок 3" descr="1.bmp"/>
          <p:cNvPicPr>
            <a:picLocks noChangeAspect="1"/>
          </p:cNvPicPr>
          <p:nvPr/>
        </p:nvPicPr>
        <p:blipFill>
          <a:blip r:embed="rId2"/>
          <a:srcRect r="54688" b="54395"/>
          <a:stretch>
            <a:fillRect/>
          </a:stretch>
        </p:blipFill>
        <p:spPr>
          <a:xfrm>
            <a:off x="142844" y="4000504"/>
            <a:ext cx="3857652" cy="2000264"/>
          </a:xfrm>
          <a:prstGeom prst="rect">
            <a:avLst/>
          </a:prstGeom>
        </p:spPr>
      </p:pic>
      <p:pic>
        <p:nvPicPr>
          <p:cNvPr id="4098" name="Picture 2" descr="16"/>
          <p:cNvPicPr>
            <a:picLocks noChangeAspect="1" noChangeArrowheads="1"/>
          </p:cNvPicPr>
          <p:nvPr/>
        </p:nvPicPr>
        <p:blipFill>
          <a:blip r:embed="rId3"/>
          <a:srcRect t="32433"/>
          <a:stretch>
            <a:fillRect/>
          </a:stretch>
        </p:blipFill>
        <p:spPr bwMode="auto">
          <a:xfrm>
            <a:off x="4071934" y="3714752"/>
            <a:ext cx="2736000" cy="15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4929198"/>
            <a:ext cx="23526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2.5. Качественной определение сульфатов с приближённой количественной оценкой.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Во всех анализируемых пробах присутствуют сульфат – ионы, меньшее их количество</a:t>
            </a:r>
          </a:p>
          <a:p>
            <a:pPr>
              <a:buNone/>
            </a:pPr>
            <a:r>
              <a:rPr lang="ru-RU" sz="1600" dirty="0" smtClean="0"/>
              <a:t>в воде из детского сада, в трех других пробах - равное количество от 10 -100 мг/л .</a:t>
            </a:r>
          </a:p>
          <a:p>
            <a:pPr>
              <a:buNone/>
            </a:pP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2928934"/>
          <a:ext cx="4429156" cy="323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507"/>
                <a:gridCol w="2851649"/>
              </a:tblGrid>
              <a:tr h="669944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Пробы воды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Концентрация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сульфат-ионов</a:t>
                      </a:r>
                      <a:r>
                        <a:rPr lang="ru-RU" baseline="0" dirty="0" smtClean="0"/>
                        <a:t>, мг/л</a:t>
                      </a:r>
                      <a:endParaRPr lang="ru-RU" dirty="0"/>
                    </a:p>
                  </a:txBody>
                  <a:tcPr/>
                </a:tc>
              </a:tr>
              <a:tr h="457596">
                <a:tc>
                  <a:txBody>
                    <a:bodyPr/>
                    <a:lstStyle/>
                    <a:p>
                      <a:r>
                        <a:rPr lang="ru-RU" dirty="0" smtClean="0"/>
                        <a:t>№1 Детский</a:t>
                      </a:r>
                      <a:r>
                        <a:rPr lang="ru-RU" baseline="0" dirty="0" smtClean="0"/>
                        <a:t> сад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5-10 мг/л, слабая муть появляется не сразу, а через несколько минут.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7596">
                <a:tc>
                  <a:txBody>
                    <a:bodyPr/>
                    <a:lstStyle/>
                    <a:p>
                      <a:r>
                        <a:rPr lang="ru-RU" dirty="0" smtClean="0"/>
                        <a:t>№2 Колонка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10-100 мг/л, слабая муть появляется сразу после добавления хлорида-бария.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7596">
                <a:tc>
                  <a:txBody>
                    <a:bodyPr/>
                    <a:lstStyle/>
                    <a:p>
                      <a:r>
                        <a:rPr lang="ru-RU" dirty="0" smtClean="0"/>
                        <a:t>№3 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10-100 мг/л, слабая муть появляется сразу после добавления хлорида-бария.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7596">
                <a:tc>
                  <a:txBody>
                    <a:bodyPr/>
                    <a:lstStyle/>
                    <a:p>
                      <a:r>
                        <a:rPr lang="ru-RU" dirty="0" smtClean="0"/>
                        <a:t>№4  Колодец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10-100 мг/л, слабая муть появляется сразу после добавления хлорида-бария.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050" name="Picture 2" descr="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643314"/>
            <a:ext cx="4267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2.6. Обнаружение железа.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dirty="0" smtClean="0"/>
              <a:t>По итогам исследования высокое содержание -  ионов железа обнаружено в пробе</a:t>
            </a:r>
          </a:p>
          <a:p>
            <a:pPr>
              <a:buNone/>
            </a:pPr>
            <a:r>
              <a:rPr lang="ru-RU" sz="1600" dirty="0" smtClean="0"/>
              <a:t>воды из школы, цвет пробы красный, что приближает значение лимитирующего</a:t>
            </a:r>
          </a:p>
          <a:p>
            <a:pPr>
              <a:buNone/>
            </a:pPr>
            <a:r>
              <a:rPr lang="ru-RU" sz="1600" dirty="0" smtClean="0"/>
              <a:t>показателя вредности. Меньшее содержание ионов железа наблюдается в детском</a:t>
            </a:r>
          </a:p>
          <a:p>
            <a:pPr>
              <a:buNone/>
            </a:pPr>
            <a:r>
              <a:rPr lang="ru-RU" sz="1600" dirty="0" smtClean="0"/>
              <a:t>саду. Отсутствуют ионы железа в пробах воды из колонки и колодца.</a:t>
            </a:r>
          </a:p>
        </p:txBody>
      </p:sp>
      <p:pic>
        <p:nvPicPr>
          <p:cNvPr id="4" name="Рисунок 3" descr="0.bmp"/>
          <p:cNvPicPr>
            <a:picLocks noChangeAspect="1"/>
          </p:cNvPicPr>
          <p:nvPr/>
        </p:nvPicPr>
        <p:blipFill>
          <a:blip r:embed="rId2"/>
          <a:srcRect r="54688" b="51465"/>
          <a:stretch>
            <a:fillRect/>
          </a:stretch>
        </p:blipFill>
        <p:spPr>
          <a:xfrm>
            <a:off x="357158" y="3500438"/>
            <a:ext cx="4143372" cy="2366962"/>
          </a:xfrm>
          <a:prstGeom prst="rect">
            <a:avLst/>
          </a:prstGeom>
        </p:spPr>
      </p:pic>
      <p:pic>
        <p:nvPicPr>
          <p:cNvPr id="5122" name="Picture 2" descr="19"/>
          <p:cNvPicPr>
            <a:picLocks noChangeAspect="1" noChangeArrowheads="1"/>
          </p:cNvPicPr>
          <p:nvPr/>
        </p:nvPicPr>
        <p:blipFill>
          <a:blip r:embed="rId3"/>
          <a:srcRect t="15000"/>
          <a:stretch>
            <a:fillRect/>
          </a:stretch>
        </p:blipFill>
        <p:spPr bwMode="auto">
          <a:xfrm>
            <a:off x="5143504" y="3571876"/>
            <a:ext cx="2962275" cy="2024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00306"/>
            <a:ext cx="7772400" cy="1362456"/>
          </a:xfrm>
        </p:spPr>
        <p:txBody>
          <a:bodyPr/>
          <a:lstStyle/>
          <a:p>
            <a:r>
              <a:rPr lang="ru-RU" sz="9600" dirty="0" smtClean="0"/>
              <a:t>Вывод.</a:t>
            </a:r>
            <a:endParaRPr lang="ru-RU" sz="9600" dirty="0"/>
          </a:p>
        </p:txBody>
      </p:sp>
      <p:pic>
        <p:nvPicPr>
          <p:cNvPr id="8194" name="Picture 2" descr="D:\МАНЯША\Проекты\Проект по воде для ТГУ\191579600085ebccac64074c0f439f73b9803c84cd.jpg"/>
          <p:cNvPicPr>
            <a:picLocks noChangeAspect="1" noChangeArrowheads="1"/>
          </p:cNvPicPr>
          <p:nvPr/>
        </p:nvPicPr>
        <p:blipFill>
          <a:blip r:embed="rId2"/>
          <a:srcRect b="11538"/>
          <a:stretch>
            <a:fillRect/>
          </a:stretch>
        </p:blipFill>
        <p:spPr bwMode="auto">
          <a:xfrm>
            <a:off x="4429124" y="3500438"/>
            <a:ext cx="4464000" cy="30801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305800" cy="3096344"/>
          </a:xfrm>
        </p:spPr>
        <p:txBody>
          <a:bodyPr>
            <a:noAutofit/>
          </a:bodyPr>
          <a:lstStyle/>
          <a:p>
            <a:r>
              <a:rPr lang="ru-RU" sz="2000" dirty="0" smtClean="0"/>
              <a:t>Во время работы над проектом мной были проанализированы пробы воды, взятые из разных мест с. Нижнее Санчелеево: детского сада, школы, колонки, колодца.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 данным, полученным в ходе исследования, следует, что вода из колодца самая чистая, а в пробе воды из школы количество взвешенных частиц самое наибольшее, и содержание железа в ней приближается к лимитирующему показателю вредности. Причиной этого является изношенные водопроводные трубы. Поэтому</a:t>
            </a:r>
            <a:br>
              <a:rPr lang="ru-RU" sz="2000" dirty="0" smtClean="0"/>
            </a:br>
            <a:r>
              <a:rPr lang="ru-RU" sz="2000" dirty="0" smtClean="0"/>
              <a:t>вода требует предварительной очистки для ее дальнейшего использования.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443914" cy="936104"/>
          </a:xfrm>
        </p:spPr>
        <p:txBody>
          <a:bodyPr>
            <a:noAutofit/>
          </a:bodyPr>
          <a:lstStyle/>
          <a:p>
            <a:r>
              <a:rPr lang="ru-RU" dirty="0" smtClean="0"/>
              <a:t>                 Прогноз.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8543956" cy="4519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/>
              <a:t>           </a:t>
            </a:r>
            <a:r>
              <a:rPr lang="ru-RU" sz="2000" dirty="0" smtClean="0"/>
              <a:t>Из вышеизложенного можно прогнозировать, что если не поменять ситуацию, не произвести замену водопроводных труб, не установить фильтры очистки воды, то вода станет не пригодной к употреблению, а это создаст проблемную ситуацию в организации горячего питания школьников.</a:t>
            </a:r>
          </a:p>
          <a:p>
            <a:pPr>
              <a:buNone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buNone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Проблема проекта.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7794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  В моей местности вода всегда подавалась по водопроводным трубам не столь чистая, чтобы ее можно было без всякой предварительной обработки использовать для приготовления пищи или питья. В последнее время эта проблема стала особо остро. К сожалению, многие односельчане не знают, как очистить воду в домашних условиях. А для того чтобы подобрать подходящие методы очистки воды, необходимо узнать, от чего именно мы должны очищать воду.</a:t>
            </a:r>
            <a:endParaRPr lang="ru-RU" sz="2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Программа действий.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Clr>
                <a:srgbClr val="05294A"/>
              </a:buClr>
              <a:buNone/>
            </a:pPr>
            <a:r>
              <a:rPr lang="ru-RU" sz="1600" dirty="0" smtClean="0">
                <a:solidFill>
                  <a:prstClr val="black"/>
                </a:solidFill>
              </a:rPr>
              <a:t>            </a:t>
            </a:r>
            <a:r>
              <a:rPr lang="ru-RU" sz="2000" dirty="0">
                <a:solidFill>
                  <a:prstClr val="black"/>
                </a:solidFill>
              </a:rPr>
              <a:t>Для решения данной проблемы, я предложила программу действий. В соответствии </a:t>
            </a:r>
            <a:r>
              <a:rPr lang="ru-RU" sz="2000" dirty="0" smtClean="0">
                <a:solidFill>
                  <a:prstClr val="black"/>
                </a:solidFill>
              </a:rPr>
              <a:t>с ней</a:t>
            </a:r>
            <a:r>
              <a:rPr lang="ru-RU" sz="2000" dirty="0">
                <a:solidFill>
                  <a:prstClr val="black"/>
                </a:solidFill>
              </a:rPr>
              <a:t>, мной было выполнено следующее: </a:t>
            </a:r>
          </a:p>
          <a:p>
            <a:pPr lvl="0">
              <a:buClr>
                <a:srgbClr val="05294A"/>
              </a:buClr>
            </a:pPr>
            <a:r>
              <a:rPr lang="ru-RU" sz="2000" dirty="0">
                <a:solidFill>
                  <a:prstClr val="black"/>
                </a:solidFill>
              </a:rPr>
              <a:t>Познакомила  администрацию школы с результатами моего проекта;</a:t>
            </a:r>
          </a:p>
          <a:p>
            <a:pPr lvl="0">
              <a:buClr>
                <a:srgbClr val="05294A"/>
              </a:buClr>
            </a:pPr>
            <a:r>
              <a:rPr lang="ru-RU" sz="2000" dirty="0">
                <a:solidFill>
                  <a:prstClr val="black"/>
                </a:solidFill>
              </a:rPr>
              <a:t>рекомендовала директору школы, Мазурову М.Т., включить в смету ремонта на следующий год замену водопроводных труб в школе и установить фильтры очистки питьевой воды;</a:t>
            </a:r>
          </a:p>
          <a:p>
            <a:pPr lvl="0">
              <a:buClr>
                <a:srgbClr val="05294A"/>
              </a:buClr>
            </a:pPr>
            <a:r>
              <a:rPr lang="ru-RU" sz="2000" dirty="0">
                <a:solidFill>
                  <a:prstClr val="black"/>
                </a:solidFill>
              </a:rPr>
              <a:t>рекомендовала школьным поварам применять методы очистки питьевой воды перед приготовлением пищи;</a:t>
            </a:r>
          </a:p>
          <a:p>
            <a:pPr lvl="0">
              <a:buClr>
                <a:srgbClr val="05294A"/>
              </a:buClr>
            </a:pPr>
            <a:r>
              <a:rPr lang="ru-RU" sz="2000" dirty="0">
                <a:solidFill>
                  <a:prstClr val="black"/>
                </a:solidFill>
              </a:rPr>
              <a:t>познакомила все население села Нижнее – Санчелеево с методами очистки питьевой воды в домашних условиях через информационную листовку «Здоровья себя не лишай – воду из под крана очищай!»</a:t>
            </a:r>
          </a:p>
          <a:p>
            <a:pPr lvl="0">
              <a:buClr>
                <a:srgbClr val="05294A"/>
              </a:buClr>
            </a:pPr>
            <a:r>
              <a:rPr lang="ru-RU" sz="2000" dirty="0">
                <a:solidFill>
                  <a:prstClr val="black"/>
                </a:solidFill>
              </a:rPr>
              <a:t>Привлекла волонтёров для агитационной работы.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39930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674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Листовка «Здоровья себя не лишай – воду из под крана очищай!»</a:t>
            </a:r>
            <a:endParaRPr lang="ru-RU" sz="2000" dirty="0"/>
          </a:p>
        </p:txBody>
      </p:sp>
      <p:pic>
        <p:nvPicPr>
          <p:cNvPr id="3" name="Рисунок 2" descr="Безымянный.bmp"/>
          <p:cNvPicPr>
            <a:picLocks noChangeAspect="1"/>
          </p:cNvPicPr>
          <p:nvPr/>
        </p:nvPicPr>
        <p:blipFill>
          <a:blip r:embed="rId2"/>
          <a:srcRect l="7960" t="15625" r="6431" b="13929"/>
          <a:stretch>
            <a:fillRect/>
          </a:stretch>
        </p:blipFill>
        <p:spPr>
          <a:xfrm>
            <a:off x="428596" y="1089054"/>
            <a:ext cx="8280000" cy="576894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АНЯША\Проекты\Проект по воде для ТГУ\фото\DSC02089.jpg"/>
          <p:cNvPicPr>
            <a:picLocks noChangeAspect="1" noChangeArrowheads="1"/>
          </p:cNvPicPr>
          <p:nvPr/>
        </p:nvPicPr>
        <p:blipFill>
          <a:blip r:embed="rId2"/>
          <a:srcRect l="8171" t="4933" r="14118" b="8105"/>
          <a:stretch>
            <a:fillRect/>
          </a:stretch>
        </p:blipFill>
        <p:spPr bwMode="auto">
          <a:xfrm>
            <a:off x="4708813" y="3312868"/>
            <a:ext cx="4031438" cy="3323572"/>
          </a:xfrm>
          <a:prstGeom prst="rect">
            <a:avLst/>
          </a:prstGeom>
          <a:noFill/>
        </p:spPr>
      </p:pic>
      <p:pic>
        <p:nvPicPr>
          <p:cNvPr id="5" name="Picture 3" descr="D:\МАНЯША\Проекты\Проект по воде для ТГУ\фото\DSC02091.jpg"/>
          <p:cNvPicPr>
            <a:picLocks noChangeAspect="1" noChangeArrowheads="1"/>
          </p:cNvPicPr>
          <p:nvPr/>
        </p:nvPicPr>
        <p:blipFill>
          <a:blip r:embed="rId3"/>
          <a:srcRect l="6933" b="26562"/>
          <a:stretch>
            <a:fillRect/>
          </a:stretch>
        </p:blipFill>
        <p:spPr bwMode="auto">
          <a:xfrm>
            <a:off x="5281587" y="812296"/>
            <a:ext cx="3458664" cy="2172413"/>
          </a:xfrm>
          <a:prstGeom prst="rect">
            <a:avLst/>
          </a:prstGeom>
          <a:noFill/>
        </p:spPr>
      </p:pic>
      <p:pic>
        <p:nvPicPr>
          <p:cNvPr id="6" name="Picture 4" descr="DSC020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4271" y="1022202"/>
            <a:ext cx="21812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021" y="2780928"/>
            <a:ext cx="23812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17934" y="4974654"/>
            <a:ext cx="23526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093330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54089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0" i="1" dirty="0" smtClean="0">
                <a:solidFill>
                  <a:schemeClr val="bg1"/>
                </a:solidFill>
              </a:rPr>
              <a:t>Воде дана волшебная власть стать соком жизни на Земле.</a:t>
            </a:r>
            <a:endParaRPr lang="ru-RU" sz="3600" b="0" i="1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43570" y="4071942"/>
            <a:ext cx="2857520" cy="571504"/>
          </a:xfrm>
        </p:spPr>
        <p:txBody>
          <a:bodyPr/>
          <a:lstStyle/>
          <a:p>
            <a:r>
              <a:rPr lang="ru-RU" dirty="0" smtClean="0"/>
              <a:t>Леонардо да Винчи. 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7772400" cy="1362456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   Спасибо за внимание!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        Цель и задачи проекта.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78634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b="1" u="sng" dirty="0" smtClean="0"/>
              <a:t>Цель:</a:t>
            </a:r>
            <a:r>
              <a:rPr lang="ru-RU" b="1" dirty="0" smtClean="0"/>
              <a:t>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2400" dirty="0" smtClean="0"/>
              <a:t>Исследовать качество питьевой воды. Рассказать жителям села о простых методах очистки питьевой воды через информационную листовку.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u="sng" dirty="0" smtClean="0"/>
              <a:t>Задачи</a:t>
            </a:r>
            <a:r>
              <a:rPr lang="ru-RU" sz="2300" b="1" u="sng" dirty="0" smtClean="0"/>
              <a:t>: </a:t>
            </a:r>
            <a:r>
              <a:rPr lang="ru-RU" sz="2300" dirty="0" smtClean="0"/>
              <a:t>   1. Собрать информацию об объекте исследования</a:t>
            </a:r>
          </a:p>
          <a:p>
            <a:pPr>
              <a:buNone/>
            </a:pPr>
            <a:r>
              <a:rPr lang="ru-RU" sz="2300" dirty="0" smtClean="0"/>
              <a:t>                         2. Выбрать методы исследования питьевой воды.</a:t>
            </a:r>
          </a:p>
          <a:p>
            <a:pPr>
              <a:buNone/>
            </a:pPr>
            <a:r>
              <a:rPr lang="ru-RU" sz="2300" dirty="0" smtClean="0"/>
              <a:t>                         3. Провести исследования.</a:t>
            </a:r>
          </a:p>
          <a:p>
            <a:pPr>
              <a:buNone/>
            </a:pPr>
            <a:r>
              <a:rPr lang="ru-RU" sz="2300" dirty="0" smtClean="0"/>
              <a:t>                         4. Составить вывод, исходя из результатов  </a:t>
            </a:r>
          </a:p>
          <a:p>
            <a:pPr>
              <a:buNone/>
            </a:pPr>
            <a:r>
              <a:rPr lang="ru-RU" sz="2300" dirty="0" smtClean="0"/>
              <a:t>                              исследования.</a:t>
            </a:r>
          </a:p>
          <a:p>
            <a:pPr>
              <a:buNone/>
            </a:pPr>
            <a:r>
              <a:rPr lang="ru-RU" sz="2300" dirty="0" smtClean="0"/>
              <a:t>                         5. Познакомить администрацию школы с результатом проекта.</a:t>
            </a:r>
          </a:p>
          <a:p>
            <a:pPr>
              <a:buNone/>
            </a:pPr>
            <a:r>
              <a:rPr lang="ru-RU" sz="2300" dirty="0" smtClean="0"/>
              <a:t>                         6. Подобрать подходящие методы очистки воды в домашних  </a:t>
            </a:r>
            <a:br>
              <a:rPr lang="ru-RU" sz="2300" dirty="0" smtClean="0"/>
            </a:br>
            <a:r>
              <a:rPr lang="ru-RU" sz="2300" dirty="0" smtClean="0"/>
              <a:t>                          условиях.</a:t>
            </a:r>
          </a:p>
          <a:p>
            <a:pPr>
              <a:buNone/>
            </a:pPr>
            <a:r>
              <a:rPr lang="ru-RU" sz="2300" dirty="0" smtClean="0"/>
              <a:t>                         7. Создать информационную листовку. </a:t>
            </a:r>
          </a:p>
          <a:p>
            <a:pPr>
              <a:buNone/>
            </a:pPr>
            <a:endParaRPr lang="ru-RU" sz="2300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Объект исследования.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Я исследовала воду, взятую на территории с. Нижнее Санчелеево( 15 км на северо-восток от г.Тольятти. Площадь территории 7729,6 га. Численность населения – 2095 человек)  Протяженность труб, по которым подается артезианская вода, составляет 18 км. Из четырех скважин глубиной 35 м действуют только две, здесь же находятся 2 водонапорные башни: центральная и вспомогательная. На улицах села расположены 32 колонки, в рабочем состоянии только 15.</a:t>
            </a:r>
          </a:p>
          <a:p>
            <a:pPr>
              <a:buNone/>
            </a:pPr>
            <a:r>
              <a:rPr lang="ru-RU" sz="1600" dirty="0" smtClean="0"/>
              <a:t>Мной были взяты четыре пробы воды: </a:t>
            </a:r>
          </a:p>
          <a:p>
            <a:r>
              <a:rPr lang="ru-RU" sz="1600" dirty="0" smtClean="0"/>
              <a:t>из детского сада;</a:t>
            </a:r>
          </a:p>
          <a:p>
            <a:r>
              <a:rPr lang="ru-RU" sz="1600" dirty="0" smtClean="0"/>
              <a:t>из колонки;</a:t>
            </a:r>
          </a:p>
          <a:p>
            <a:r>
              <a:rPr lang="ru-RU" sz="1600" dirty="0" smtClean="0"/>
              <a:t>из школы;</a:t>
            </a:r>
          </a:p>
          <a:p>
            <a:r>
              <a:rPr lang="ru-RU" sz="1600" dirty="0" smtClean="0"/>
              <a:t>из колодца; </a:t>
            </a:r>
            <a:endParaRPr lang="ru-RU" sz="1600" dirty="0"/>
          </a:p>
        </p:txBody>
      </p:sp>
      <p:pic>
        <p:nvPicPr>
          <p:cNvPr id="5" name="Рисунок 4" descr="1.bmp"/>
          <p:cNvPicPr>
            <a:picLocks noChangeAspect="1"/>
          </p:cNvPicPr>
          <p:nvPr/>
        </p:nvPicPr>
        <p:blipFill>
          <a:blip r:embed="rId2"/>
          <a:srcRect l="3511" r="84953" b="67773"/>
          <a:stretch>
            <a:fillRect/>
          </a:stretch>
        </p:blipFill>
        <p:spPr>
          <a:xfrm>
            <a:off x="6429388" y="3357562"/>
            <a:ext cx="1884704" cy="2808000"/>
          </a:xfrm>
          <a:prstGeom prst="rect">
            <a:avLst/>
          </a:prstGeom>
        </p:spPr>
      </p:pic>
      <p:pic>
        <p:nvPicPr>
          <p:cNvPr id="8" name="Picture 3" descr="D:\МАНЯША\Проекты\Проект по воде для ТГУ\фото\DSC020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4572008"/>
            <a:ext cx="2698164" cy="162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Методы исследования: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857250" indent="-857250">
              <a:buNone/>
            </a:pPr>
            <a:r>
              <a:rPr lang="en-US" sz="4200" b="1" dirty="0" smtClean="0"/>
              <a:t>I. </a:t>
            </a:r>
            <a:r>
              <a:rPr lang="ru-RU" sz="4200" b="1" dirty="0" smtClean="0"/>
              <a:t>Органолептические показатели воды </a:t>
            </a:r>
          </a:p>
          <a:p>
            <a:pPr>
              <a:buNone/>
            </a:pPr>
            <a:endParaRPr lang="ru-RU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3400" i="1" dirty="0" smtClean="0"/>
              <a:t>Содержание взвешенных частиц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400" i="1" dirty="0" smtClean="0"/>
              <a:t> окраска воды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400" i="1" dirty="0" smtClean="0"/>
              <a:t>прозрачность воды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400" i="1" dirty="0" smtClean="0"/>
              <a:t>запах воды</a:t>
            </a:r>
          </a:p>
          <a:p>
            <a:pPr marL="457200" indent="-457200">
              <a:buNone/>
            </a:pPr>
            <a:endParaRPr lang="ru-RU" sz="2000" i="1" dirty="0" smtClean="0"/>
          </a:p>
          <a:p>
            <a:pPr>
              <a:buNone/>
            </a:pPr>
            <a:r>
              <a:rPr lang="ru-RU" sz="4200" b="1" dirty="0" smtClean="0"/>
              <a:t> </a:t>
            </a:r>
            <a:r>
              <a:rPr lang="en-US" sz="4200" b="1" dirty="0" smtClean="0"/>
              <a:t>II. </a:t>
            </a:r>
            <a:r>
              <a:rPr lang="ru-RU" sz="4200" b="1" dirty="0" smtClean="0"/>
              <a:t>Определение качества воды методами химического анализа.</a:t>
            </a:r>
          </a:p>
          <a:p>
            <a:pPr>
              <a:buNone/>
            </a:pPr>
            <a:r>
              <a:rPr lang="ru-RU" sz="2000" b="1" dirty="0" smtClean="0"/>
              <a:t> </a:t>
            </a:r>
            <a:r>
              <a:rPr lang="ru-RU" sz="2000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300" i="1" dirty="0" smtClean="0"/>
              <a:t>Водородный показатель;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300" i="1" dirty="0" smtClean="0"/>
              <a:t>определение жесткости воды,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300" i="1" dirty="0" smtClean="0"/>
              <a:t>определение нитратов и нитритов;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300" i="1" dirty="0" smtClean="0"/>
              <a:t>содержание железа;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300" i="1" dirty="0" smtClean="0"/>
              <a:t>качественное определение сульфатов  с приближенной количественной оценкой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300" i="1" dirty="0" smtClean="0"/>
              <a:t>Качественное определение </a:t>
            </a:r>
            <a:r>
              <a:rPr lang="ru-RU" sz="3300" i="1" dirty="0" err="1" smtClean="0"/>
              <a:t>хлорид-ионов</a:t>
            </a:r>
            <a:r>
              <a:rPr lang="ru-RU" sz="3300" i="1" dirty="0" smtClean="0"/>
              <a:t> с приближенной количественной оценкой</a:t>
            </a:r>
          </a:p>
          <a:p>
            <a:pPr>
              <a:buNone/>
            </a:pPr>
            <a:r>
              <a:rPr lang="ru-RU" sz="3300" dirty="0" smtClean="0"/>
              <a:t> </a:t>
            </a:r>
          </a:p>
          <a:p>
            <a:pPr marL="457200" indent="-457200">
              <a:buFont typeface="+mj-lt"/>
              <a:buAutoNum type="arabicPeriod"/>
            </a:pPr>
            <a:endParaRPr lang="ru-RU" sz="2000" i="1" dirty="0" smtClean="0"/>
          </a:p>
          <a:p>
            <a:pPr>
              <a:buNone/>
            </a:pPr>
            <a:r>
              <a:rPr lang="ru-RU" sz="2000" dirty="0" smtClean="0"/>
              <a:t> </a:t>
            </a:r>
            <a:endParaRPr lang="ru-RU" dirty="0" smtClean="0"/>
          </a:p>
          <a:p>
            <a:endParaRPr lang="ru-RU" sz="2000" i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7772400" cy="1362456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1"/>
                </a:solidFill>
              </a:rPr>
              <a:t>Результаты исследования.</a:t>
            </a:r>
            <a:endParaRPr lang="ru-RU" sz="6000" dirty="0">
              <a:solidFill>
                <a:schemeClr val="accent1"/>
              </a:solidFill>
            </a:endParaRPr>
          </a:p>
        </p:txBody>
      </p:sp>
      <p:pic>
        <p:nvPicPr>
          <p:cNvPr id="7170" name="Picture 2" descr="D:\МАНЯША\Проекты\Проект по воде для ТГУ\молекула воды.jpg"/>
          <p:cNvPicPr>
            <a:picLocks noChangeAspect="1" noChangeArrowheads="1"/>
          </p:cNvPicPr>
          <p:nvPr/>
        </p:nvPicPr>
        <p:blipFill>
          <a:blip r:embed="rId2"/>
          <a:srcRect l="2115" b="3615"/>
          <a:stretch>
            <a:fillRect/>
          </a:stretch>
        </p:blipFill>
        <p:spPr bwMode="auto">
          <a:xfrm>
            <a:off x="5214941" y="3857628"/>
            <a:ext cx="3384000" cy="24866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1.1. Содержание взвешенных частиц.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419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Воду профильтровала через бумажные фильтры. На них остался осадок из взвешенных частиц, фильтры высушила. Полученный результат зафиксировала фотосъемкой: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 На фото видно, что больше всего взвешенных частиц на фильтре обнаружено в школьной пробе воды. Менее всего – в колонке и детском саду. Вода не содержит взвешенных частиц в колодце.</a:t>
            </a:r>
            <a:endParaRPr lang="ru-RU" sz="1600" dirty="0"/>
          </a:p>
        </p:txBody>
      </p:sp>
      <p:pic>
        <p:nvPicPr>
          <p:cNvPr id="4" name="Рисунок 3" descr="4.bmp"/>
          <p:cNvPicPr>
            <a:picLocks noChangeAspect="1"/>
          </p:cNvPicPr>
          <p:nvPr/>
        </p:nvPicPr>
        <p:blipFill>
          <a:blip r:embed="rId2"/>
          <a:srcRect r="60156" b="33887"/>
          <a:stretch>
            <a:fillRect/>
          </a:stretch>
        </p:blipFill>
        <p:spPr>
          <a:xfrm>
            <a:off x="3714744" y="2571744"/>
            <a:ext cx="3744000" cy="304691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1.2. Определение цвета воды.</a:t>
            </a:r>
            <a:endParaRPr lang="ru-RU" sz="44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Пробы воды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Цвет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№1  Детский сад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Голубой</a:t>
                      </a:r>
                      <a:r>
                        <a:rPr lang="ru-RU" baseline="0" dirty="0" smtClean="0"/>
                        <a:t> оттенок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№2 Колонка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Коричневый оттенок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№3 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Зеленый оттенок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№4 Колодец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Голубой</a:t>
                      </a:r>
                      <a:r>
                        <a:rPr lang="ru-RU" dirty="0" smtClean="0"/>
                        <a:t> оттенок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3" descr="D:\МАНЯША\Проекты\Проект по воде для ТГУ\фото\DSC020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071942"/>
            <a:ext cx="3429024" cy="22471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    Прозрачность воды зависит от  количества взвешенных частиц или глины; песка,  микроорганизмов, содержания химических соединений. </a:t>
            </a:r>
          </a:p>
          <a:p>
            <a:pPr>
              <a:buNone/>
            </a:pPr>
            <a:r>
              <a:rPr lang="ru-RU" sz="1600" dirty="0" smtClean="0"/>
              <a:t>          При прозрачности менее 3 см водопотребление ограничивается. Из таблицы видно, что степень прозрачности воды составляет 4 см.  </a:t>
            </a:r>
          </a:p>
          <a:p>
            <a:pPr>
              <a:buNone/>
            </a:pPr>
            <a:r>
              <a:rPr lang="ru-RU" sz="1600" dirty="0" smtClean="0"/>
              <a:t>Поэтому водопотребление не ограничено.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1.3. Прозрачность воды.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3429000"/>
          <a:ext cx="4071966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2143140"/>
              </a:tblGrid>
              <a:tr h="31432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Пробы</a:t>
                      </a:r>
                      <a:r>
                        <a:rPr lang="ru-RU" sz="1600" baseline="0" dirty="0" smtClean="0"/>
                        <a:t> воды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Степень прозрачности в см.</a:t>
                      </a:r>
                      <a:endParaRPr lang="ru-RU" sz="1600" dirty="0"/>
                    </a:p>
                  </a:txBody>
                  <a:tcPr/>
                </a:tc>
              </a:tr>
              <a:tr h="314327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№1 Детский сад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4см</a:t>
                      </a:r>
                      <a:endParaRPr lang="ru-RU" dirty="0"/>
                    </a:p>
                  </a:txBody>
                  <a:tcPr/>
                </a:tc>
              </a:tr>
              <a:tr h="314327">
                <a:tc>
                  <a:txBody>
                    <a:bodyPr/>
                    <a:lstStyle/>
                    <a:p>
                      <a:r>
                        <a:rPr lang="ru-RU" dirty="0" smtClean="0"/>
                        <a:t>№2 Колонка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4см</a:t>
                      </a:r>
                      <a:endParaRPr lang="ru-RU" dirty="0"/>
                    </a:p>
                  </a:txBody>
                  <a:tcPr/>
                </a:tc>
              </a:tr>
              <a:tr h="314327">
                <a:tc>
                  <a:txBody>
                    <a:bodyPr/>
                    <a:lstStyle/>
                    <a:p>
                      <a:r>
                        <a:rPr lang="ru-RU" dirty="0" smtClean="0"/>
                        <a:t>№3 Школа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4см</a:t>
                      </a:r>
                      <a:endParaRPr lang="ru-RU" dirty="0"/>
                    </a:p>
                  </a:txBody>
                  <a:tcPr/>
                </a:tc>
              </a:tr>
              <a:tr h="314327">
                <a:tc>
                  <a:txBody>
                    <a:bodyPr/>
                    <a:lstStyle/>
                    <a:p>
                      <a:r>
                        <a:rPr lang="ru-RU" dirty="0" smtClean="0"/>
                        <a:t>№4 Колодец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4см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D:\МАНЯША\Проекты\Проект по воде для ТГУ\фото\DSC02089.jpg"/>
          <p:cNvPicPr>
            <a:picLocks noChangeAspect="1" noChangeArrowheads="1"/>
          </p:cNvPicPr>
          <p:nvPr/>
        </p:nvPicPr>
        <p:blipFill>
          <a:blip r:embed="rId2"/>
          <a:srcRect l="8171" t="4933" r="14118" b="8105"/>
          <a:stretch>
            <a:fillRect/>
          </a:stretch>
        </p:blipFill>
        <p:spPr bwMode="auto">
          <a:xfrm>
            <a:off x="4857752" y="3214686"/>
            <a:ext cx="4031438" cy="33235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8">
      <a:dk1>
        <a:sysClr val="windowText" lastClr="000000"/>
      </a:dk1>
      <a:lt1>
        <a:sysClr val="window" lastClr="FFFFFF"/>
      </a:lt1>
      <a:dk2>
        <a:srgbClr val="0B5394"/>
      </a:dk2>
      <a:lt2>
        <a:srgbClr val="DBF5F9"/>
      </a:lt2>
      <a:accent1>
        <a:srgbClr val="3A9AF0"/>
      </a:accent1>
      <a:accent2>
        <a:srgbClr val="0B5394"/>
      </a:accent2>
      <a:accent3>
        <a:srgbClr val="05294A"/>
      </a:accent3>
      <a:accent4>
        <a:srgbClr val="3A9AF0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1211</TotalTime>
  <Words>1189</Words>
  <Application>Microsoft Office PowerPoint</Application>
  <PresentationFormat>Экран (4:3)</PresentationFormat>
  <Paragraphs>198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«Исследование качества питьевой воды»</vt:lpstr>
      <vt:lpstr>         Проблема проекта. </vt:lpstr>
      <vt:lpstr>           Цель и задачи проекта.</vt:lpstr>
      <vt:lpstr>    Объект исследования. </vt:lpstr>
      <vt:lpstr>Методы исследования:</vt:lpstr>
      <vt:lpstr>Результаты исследования.</vt:lpstr>
      <vt:lpstr>1.1. Содержание взвешенных частиц.</vt:lpstr>
      <vt:lpstr>1.2. Определение цвета воды.</vt:lpstr>
      <vt:lpstr>1.3. Прозрачность воды.</vt:lpstr>
      <vt:lpstr>1.4. Определение запаха.</vt:lpstr>
      <vt:lpstr>2.1. Водородный показатель(рН)</vt:lpstr>
      <vt:lpstr>2.2. Определение жесткости воды </vt:lpstr>
      <vt:lpstr>2.3. Определение нитратов и нитритов.</vt:lpstr>
      <vt:lpstr>2.4. Качественное определение хлорид-ионов с приближённой количественной оценкой.</vt:lpstr>
      <vt:lpstr>2.5. Качественной определение сульфатов с приближённой количественной оценкой. </vt:lpstr>
      <vt:lpstr>2.6. Обнаружение железа. </vt:lpstr>
      <vt:lpstr>Вывод.</vt:lpstr>
      <vt:lpstr>Во время работы над проектом мной были проанализированы пробы воды, взятые из разных мест с. Нижнее Санчелеево: детского сада, школы, колонки, колодца.  По данным, полученным в ходе исследования, следует, что вода из колодца самая чистая, а в пробе воды из школы количество взвешенных частиц самое наибольшее, и содержание железа в ней приближается к лимитирующему показателю вредности. Причиной этого является изношенные водопроводные трубы. Поэтому вода требует предварительной очистки для ее дальнейшего использования. </vt:lpstr>
      <vt:lpstr>                 Прогноз.</vt:lpstr>
      <vt:lpstr>       Программа действий. </vt:lpstr>
      <vt:lpstr>Листовка «Здоровья себя не лишай – воду из под крана очищай!»</vt:lpstr>
      <vt:lpstr>Слайд 22</vt:lpstr>
      <vt:lpstr>    Воде дана волшебная власть стать соком жизни на Земле.</vt:lpstr>
      <vt:lpstr>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«Иследование качества питьевой воды»</dc:title>
  <cp:lastModifiedBy>Учитель</cp:lastModifiedBy>
  <cp:revision>100</cp:revision>
  <dcterms:modified xsi:type="dcterms:W3CDTF">2019-01-10T17:18:47Z</dcterms:modified>
</cp:coreProperties>
</file>