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61" r:id="rId6"/>
    <p:sldId id="264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3C48"/>
    <a:srgbClr val="856E45"/>
    <a:srgbClr val="6F267F"/>
    <a:srgbClr val="FECB00"/>
    <a:srgbClr val="729F11"/>
    <a:srgbClr val="111E31"/>
    <a:srgbClr val="F7E8E1"/>
    <a:srgbClr val="F1FCFE"/>
    <a:srgbClr val="DBF6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44" autoAdjust="0"/>
  </p:normalViewPr>
  <p:slideViewPr>
    <p:cSldViewPr snapToGrid="0">
      <p:cViewPr varScale="1">
        <p:scale>
          <a:sx n="115" d="100"/>
          <a:sy n="115" d="100"/>
        </p:scale>
        <p:origin x="15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12620"/>
            <a:ext cx="6035040" cy="23033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Мастер-класс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Использование технологии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синквейна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в работе с детьми»</a:t>
            </a:r>
            <a:endParaRPr lang="en-US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72517" y="4612459"/>
            <a:ext cx="3269181" cy="64736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Подготовила воспитатель МКДОУ БГО Детского сада №7 комбинированного вида</a:t>
            </a:r>
          </a:p>
          <a:p>
            <a:r>
              <a:rPr lang="ru-RU" sz="1600" b="1" dirty="0" err="1" smtClean="0">
                <a:solidFill>
                  <a:srgbClr val="002060"/>
                </a:solidFill>
              </a:rPr>
              <a:t>Ефременкова</a:t>
            </a:r>
            <a:r>
              <a:rPr lang="ru-RU" sz="1600" b="1" dirty="0" smtClean="0">
                <a:solidFill>
                  <a:srgbClr val="002060"/>
                </a:solidFill>
              </a:rPr>
              <a:t> Надежда Викторовна                                                </a:t>
            </a:r>
            <a:r>
              <a:rPr lang="ru-RU" sz="1600" b="1" dirty="0" smtClean="0">
                <a:solidFill>
                  <a:srgbClr val="002060"/>
                </a:solidFill>
              </a:rPr>
              <a:t>1 </a:t>
            </a:r>
            <a:r>
              <a:rPr lang="ru-RU" sz="1600" b="1" dirty="0" err="1" smtClean="0">
                <a:solidFill>
                  <a:srgbClr val="002060"/>
                </a:solidFill>
              </a:rPr>
              <a:t>кк</a:t>
            </a:r>
            <a:endParaRPr lang="en-US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846145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Синквейн</a:t>
            </a:r>
            <a:r>
              <a:rPr lang="ru-RU" sz="4800" b="1" dirty="0" smtClean="0">
                <a:solidFill>
                  <a:srgbClr val="C00000"/>
                </a:solidFill>
              </a:rPr>
              <a:t> – это нерифмованное пяти строчное стихотворение, которое написано особым способом.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4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b="1" dirty="0" smtClean="0">
                <a:solidFill>
                  <a:srgbClr val="C00000"/>
                </a:solidFill>
              </a:rPr>
              <a:t>Педагогическая ценность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307" y="1971281"/>
            <a:ext cx="78867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50000"/>
              </a:lnSpc>
            </a:pPr>
            <a:r>
              <a:rPr lang="ru-RU" dirty="0" smtClean="0"/>
              <a:t>                                   </a:t>
            </a:r>
            <a:r>
              <a:rPr lang="ru-RU" sz="2000" dirty="0" smtClean="0">
                <a:solidFill>
                  <a:srgbClr val="C00000"/>
                </a:solidFill>
              </a:rPr>
              <a:t>Свободное</a:t>
            </a:r>
          </a:p>
          <a:p>
            <a:pPr>
              <a:lnSpc>
                <a:spcPct val="50000"/>
              </a:lnSpc>
            </a:pP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                                                 творчество</a:t>
            </a:r>
          </a:p>
          <a:p>
            <a:pPr>
              <a:lnSpc>
                <a:spcPct val="50000"/>
              </a:lnSpc>
            </a:pPr>
            <a:endParaRPr lang="ru-RU" sz="2000" dirty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endParaRPr lang="ru-RU" sz="2000" dirty="0" smtClean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endParaRPr lang="ru-RU" sz="2000" dirty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r>
              <a:rPr lang="ru-RU" sz="2000" dirty="0" smtClean="0">
                <a:solidFill>
                  <a:srgbClr val="C00000"/>
                </a:solidFill>
              </a:rPr>
              <a:t>Умение делать                                                                     Способности</a:t>
            </a:r>
          </a:p>
          <a:p>
            <a:pPr>
              <a:lnSpc>
                <a:spcPct val="50000"/>
              </a:lnSpc>
            </a:pP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  выводы                              </a:t>
            </a:r>
            <a:r>
              <a:rPr lang="ru-RU" sz="2400" b="1" dirty="0" err="1" smtClean="0">
                <a:solidFill>
                  <a:srgbClr val="C00000"/>
                </a:solidFill>
              </a:rPr>
              <a:t>Синквейн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</a:t>
            </a:r>
            <a:r>
              <a:rPr lang="ru-RU" sz="2000" dirty="0" smtClean="0">
                <a:solidFill>
                  <a:srgbClr val="C00000"/>
                </a:solidFill>
              </a:rPr>
              <a:t>к анализу</a:t>
            </a:r>
          </a:p>
          <a:p>
            <a:pPr>
              <a:lnSpc>
                <a:spcPct val="50000"/>
              </a:lnSpc>
            </a:pPr>
            <a:endParaRPr lang="ru-RU" sz="2000" dirty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endParaRPr lang="ru-RU" sz="2000" dirty="0" smtClean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endParaRPr lang="ru-RU" sz="2000" dirty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endParaRPr lang="ru-RU" sz="2000" dirty="0" smtClean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endParaRPr lang="ru-RU" sz="2000" dirty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r>
              <a:rPr lang="ru-RU" sz="2000" dirty="0" smtClean="0">
                <a:solidFill>
                  <a:srgbClr val="C00000"/>
                </a:solidFill>
              </a:rPr>
              <a:t>                                                   Умение </a:t>
            </a:r>
            <a:endParaRPr lang="ru-RU" sz="2000" dirty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r>
              <a:rPr lang="ru-RU" sz="2000" dirty="0">
                <a:solidFill>
                  <a:srgbClr val="C00000"/>
                </a:solidFill>
              </a:rPr>
              <a:t>                                                   обобщать</a:t>
            </a:r>
            <a:endParaRPr lang="ru-RU" sz="2000" dirty="0"/>
          </a:p>
          <a:p>
            <a:pPr>
              <a:lnSpc>
                <a:spcPct val="50000"/>
              </a:lnSpc>
            </a:pPr>
            <a:endParaRPr lang="ru-RU" sz="2000" dirty="0" smtClean="0">
              <a:solidFill>
                <a:srgbClr val="C00000"/>
              </a:solidFill>
            </a:endParaRPr>
          </a:p>
          <a:p>
            <a:pPr>
              <a:lnSpc>
                <a:spcPct val="50000"/>
              </a:lnSpc>
            </a:pP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                                                </a:t>
            </a:r>
            <a:endParaRPr lang="ru-RU" sz="2000" dirty="0"/>
          </a:p>
        </p:txBody>
      </p:sp>
      <p:sp>
        <p:nvSpPr>
          <p:cNvPr id="4" name="Кольцо 3"/>
          <p:cNvSpPr/>
          <p:nvPr/>
        </p:nvSpPr>
        <p:spPr>
          <a:xfrm>
            <a:off x="3180170" y="3033708"/>
            <a:ext cx="2783659" cy="1092425"/>
          </a:xfrm>
          <a:prstGeom prst="donut">
            <a:avLst>
              <a:gd name="adj" fmla="val 8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862617" y="3009641"/>
            <a:ext cx="1982548" cy="931180"/>
          </a:xfrm>
          <a:prstGeom prst="donut">
            <a:avLst>
              <a:gd name="adj" fmla="val 46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3540265" y="1823166"/>
            <a:ext cx="1901628" cy="914400"/>
          </a:xfrm>
          <a:prstGeom prst="donut">
            <a:avLst>
              <a:gd name="adj" fmla="val 54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3520035" y="4771222"/>
            <a:ext cx="1942088" cy="906308"/>
          </a:xfrm>
          <a:prstGeom prst="donut">
            <a:avLst>
              <a:gd name="adj" fmla="val 5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6319178" y="3009641"/>
            <a:ext cx="2063469" cy="1011504"/>
          </a:xfrm>
          <a:prstGeom prst="donut">
            <a:avLst>
              <a:gd name="adj" fmla="val 49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456873" y="2410310"/>
            <a:ext cx="1124204" cy="64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415011" y="2335778"/>
            <a:ext cx="1422759" cy="724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853891" y="3940821"/>
            <a:ext cx="1727186" cy="1092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415011" y="3940821"/>
            <a:ext cx="1592692" cy="1092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58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32" y="170592"/>
            <a:ext cx="7552944" cy="896209"/>
          </a:xfrm>
        </p:spPr>
        <p:txBody>
          <a:bodyPr/>
          <a:lstStyle/>
          <a:p>
            <a:r>
              <a:rPr lang="ru-RU" b="1" dirty="0" smtClean="0"/>
              <a:t>           </a:t>
            </a:r>
            <a:r>
              <a:rPr lang="ru-RU" b="1" dirty="0" smtClean="0">
                <a:solidFill>
                  <a:srgbClr val="C00000"/>
                </a:solidFill>
              </a:rPr>
              <a:t>Схема </a:t>
            </a:r>
            <a:r>
              <a:rPr lang="ru-RU" b="1" dirty="0" err="1" smtClean="0">
                <a:solidFill>
                  <a:srgbClr val="C00000"/>
                </a:solidFill>
              </a:rPr>
              <a:t>синквейна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81" name="Group 2"/>
          <p:cNvGrpSpPr>
            <a:grpSpLocks/>
          </p:cNvGrpSpPr>
          <p:nvPr/>
        </p:nvGrpSpPr>
        <p:grpSpPr bwMode="auto">
          <a:xfrm>
            <a:off x="386903" y="4297927"/>
            <a:ext cx="8250244" cy="555625"/>
            <a:chOff x="1248" y="1440"/>
            <a:chExt cx="5197" cy="350"/>
          </a:xfrm>
        </p:grpSpPr>
        <p:sp>
          <p:nvSpPr>
            <p:cNvPr id="82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4" name="Text Box 5"/>
            <p:cNvSpPr txBox="1">
              <a:spLocks noChangeArrowheads="1"/>
            </p:cNvSpPr>
            <p:nvPr/>
          </p:nvSpPr>
          <p:spPr bwMode="gray">
            <a:xfrm>
              <a:off x="1821" y="1479"/>
              <a:ext cx="46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Афоризмы, пословица или предложение из 4 слов 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4</a:t>
              </a:r>
            </a:p>
          </p:txBody>
        </p:sp>
      </p:grpSp>
      <p:grpSp>
        <p:nvGrpSpPr>
          <p:cNvPr id="86" name="Group 7"/>
          <p:cNvGrpSpPr>
            <a:grpSpLocks/>
          </p:cNvGrpSpPr>
          <p:nvPr/>
        </p:nvGrpSpPr>
        <p:grpSpPr bwMode="auto">
          <a:xfrm>
            <a:off x="414549" y="1653165"/>
            <a:ext cx="5105400" cy="603250"/>
            <a:chOff x="1248" y="2000"/>
            <a:chExt cx="3216" cy="380"/>
          </a:xfrm>
        </p:grpSpPr>
        <p:sp>
          <p:nvSpPr>
            <p:cNvPr id="8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9" name="Text Box 10"/>
            <p:cNvSpPr txBox="1">
              <a:spLocks noChangeArrowheads="1"/>
            </p:cNvSpPr>
            <p:nvPr/>
          </p:nvSpPr>
          <p:spPr bwMode="gray">
            <a:xfrm>
              <a:off x="2001" y="2000"/>
              <a:ext cx="165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Главное слово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9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1</a:t>
              </a:r>
            </a:p>
          </p:txBody>
        </p:sp>
      </p:grpSp>
      <p:grpSp>
        <p:nvGrpSpPr>
          <p:cNvPr id="91" name="Group 12"/>
          <p:cNvGrpSpPr>
            <a:grpSpLocks/>
          </p:cNvGrpSpPr>
          <p:nvPr/>
        </p:nvGrpSpPr>
        <p:grpSpPr bwMode="auto">
          <a:xfrm>
            <a:off x="414549" y="2539891"/>
            <a:ext cx="5105400" cy="555625"/>
            <a:chOff x="1248" y="2640"/>
            <a:chExt cx="3216" cy="350"/>
          </a:xfrm>
        </p:grpSpPr>
        <p:sp>
          <p:nvSpPr>
            <p:cNvPr id="9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4" name="Text Box 15"/>
            <p:cNvSpPr txBox="1">
              <a:spLocks noChangeArrowheads="1"/>
            </p:cNvSpPr>
            <p:nvPr/>
          </p:nvSpPr>
          <p:spPr bwMode="gray">
            <a:xfrm>
              <a:off x="1886" y="2682"/>
              <a:ext cx="22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Два слова - признака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9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6" name="Group 17"/>
          <p:cNvGrpSpPr>
            <a:grpSpLocks/>
          </p:cNvGrpSpPr>
          <p:nvPr/>
        </p:nvGrpSpPr>
        <p:grpSpPr bwMode="auto">
          <a:xfrm>
            <a:off x="386907" y="3369062"/>
            <a:ext cx="5105400" cy="555625"/>
            <a:chOff x="1248" y="3230"/>
            <a:chExt cx="3216" cy="350"/>
          </a:xfrm>
        </p:grpSpPr>
        <p:sp>
          <p:nvSpPr>
            <p:cNvPr id="97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9" name="Text Box 20"/>
            <p:cNvSpPr txBox="1">
              <a:spLocks noChangeArrowheads="1"/>
            </p:cNvSpPr>
            <p:nvPr/>
          </p:nvSpPr>
          <p:spPr bwMode="gray">
            <a:xfrm>
              <a:off x="1917" y="3272"/>
              <a:ext cx="219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Три слова - действия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00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3</a:t>
              </a:r>
            </a:p>
          </p:txBody>
        </p:sp>
      </p:grpSp>
      <p:grpSp>
        <p:nvGrpSpPr>
          <p:cNvPr id="101" name="Group 22"/>
          <p:cNvGrpSpPr>
            <a:grpSpLocks/>
          </p:cNvGrpSpPr>
          <p:nvPr/>
        </p:nvGrpSpPr>
        <p:grpSpPr bwMode="auto">
          <a:xfrm>
            <a:off x="368512" y="5115798"/>
            <a:ext cx="6042027" cy="555625"/>
            <a:chOff x="1248" y="3230"/>
            <a:chExt cx="3806" cy="350"/>
          </a:xfrm>
        </p:grpSpPr>
        <p:sp>
          <p:nvSpPr>
            <p:cNvPr id="102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4" name="Text Box 25"/>
            <p:cNvSpPr txBox="1">
              <a:spLocks noChangeArrowheads="1"/>
            </p:cNvSpPr>
            <p:nvPr/>
          </p:nvSpPr>
          <p:spPr bwMode="gray">
            <a:xfrm>
              <a:off x="1894" y="3272"/>
              <a:ext cx="31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Слово синоним или ассоциация</a:t>
              </a:r>
              <a:endParaRPr lang="en-US" sz="2400" dirty="0"/>
            </a:p>
          </p:txBody>
        </p:sp>
        <p:sp>
          <p:nvSpPr>
            <p:cNvPr id="105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03115" y="1655874"/>
            <a:ext cx="5105400" cy="603250"/>
            <a:chOff x="1248" y="2000"/>
            <a:chExt cx="3216" cy="380"/>
          </a:xfrm>
        </p:grpSpPr>
        <p:sp>
          <p:nvSpPr>
            <p:cNvPr id="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" name="Text Box 10"/>
            <p:cNvSpPr txBox="1">
              <a:spLocks noChangeArrowheads="1"/>
            </p:cNvSpPr>
            <p:nvPr/>
          </p:nvSpPr>
          <p:spPr bwMode="gray">
            <a:xfrm>
              <a:off x="2001" y="2000"/>
              <a:ext cx="165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Сердце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564010" y="2482373"/>
            <a:ext cx="5105400" cy="555625"/>
            <a:chOff x="1248" y="2640"/>
            <a:chExt cx="3216" cy="350"/>
          </a:xfrm>
        </p:grpSpPr>
        <p:sp>
          <p:nvSpPr>
            <p:cNvPr id="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gray">
            <a:xfrm>
              <a:off x="1838" y="2677"/>
              <a:ext cx="22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Горячее, доброе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3" name="Group 17"/>
          <p:cNvGrpSpPr>
            <a:grpSpLocks/>
          </p:cNvGrpSpPr>
          <p:nvPr/>
        </p:nvGrpSpPr>
        <p:grpSpPr bwMode="auto">
          <a:xfrm>
            <a:off x="515481" y="3388076"/>
            <a:ext cx="5105400" cy="563563"/>
            <a:chOff x="1248" y="3230"/>
            <a:chExt cx="3216" cy="355"/>
          </a:xfrm>
        </p:grpSpPr>
        <p:sp>
          <p:nvSpPr>
            <p:cNvPr id="1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gray">
            <a:xfrm>
              <a:off x="1794" y="3294"/>
              <a:ext cx="231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 Бьется, стучит, волнуется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3</a:t>
              </a:r>
            </a:p>
          </p:txBody>
        </p:sp>
      </p:grpSp>
      <p:grpSp>
        <p:nvGrpSpPr>
          <p:cNvPr id="18" name="Group 2"/>
          <p:cNvGrpSpPr>
            <a:grpSpLocks/>
          </p:cNvGrpSpPr>
          <p:nvPr/>
        </p:nvGrpSpPr>
        <p:grpSpPr bwMode="auto">
          <a:xfrm>
            <a:off x="377674" y="4253213"/>
            <a:ext cx="8250244" cy="555625"/>
            <a:chOff x="1248" y="1440"/>
            <a:chExt cx="5197" cy="350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gray">
            <a:xfrm>
              <a:off x="1821" y="1479"/>
              <a:ext cx="46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  Своё сердце отдаю детям 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4</a:t>
              </a: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475444" y="5078183"/>
            <a:ext cx="6042027" cy="555625"/>
            <a:chOff x="1248" y="3230"/>
            <a:chExt cx="3806" cy="350"/>
          </a:xfrm>
        </p:grpSpPr>
        <p:sp>
          <p:nvSpPr>
            <p:cNvPr id="24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gray">
            <a:xfrm>
              <a:off x="1894" y="3272"/>
              <a:ext cx="31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>
                  <a:solidFill>
                    <a:srgbClr val="0070C0"/>
                  </a:solidFill>
                </a:rPr>
                <a:t>Жизнь</a:t>
              </a:r>
              <a:endParaRPr lang="en-US" sz="2400" dirty="0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140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556" y="898216"/>
            <a:ext cx="2896948" cy="542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120114"/>
            <a:ext cx="7886700" cy="3969538"/>
          </a:xfrm>
        </p:spPr>
        <p:txBody>
          <a:bodyPr/>
          <a:lstStyle/>
          <a:p>
            <a:r>
              <a:rPr lang="ru-RU" dirty="0" smtClean="0"/>
              <a:t>                       горячее                    доброе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       бьется              стучит           волнуется</a:t>
            </a:r>
          </a:p>
          <a:p>
            <a:endParaRPr lang="ru-RU" dirty="0"/>
          </a:p>
          <a:p>
            <a:r>
              <a:rPr lang="ru-RU" dirty="0" smtClean="0"/>
              <a:t>       Свое           сердце              отдаю             детям.</a:t>
            </a:r>
          </a:p>
          <a:p>
            <a:endParaRPr lang="ru-RU" dirty="0"/>
          </a:p>
          <a:p>
            <a:r>
              <a:rPr lang="ru-RU" dirty="0" smtClean="0"/>
              <a:t>                                        Жизнь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456" y="-1"/>
            <a:ext cx="4086479" cy="212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5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66007" y="0"/>
            <a:ext cx="8603673" cy="600178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горячее                    доброе</a:t>
            </a:r>
          </a:p>
          <a:p>
            <a:r>
              <a:rPr lang="ru-RU" dirty="0"/>
              <a:t>  </a:t>
            </a:r>
          </a:p>
          <a:p>
            <a:r>
              <a:rPr lang="ru-RU" dirty="0"/>
              <a:t>                 бьется              стучит           волнуется</a:t>
            </a:r>
          </a:p>
          <a:p>
            <a:endParaRPr lang="ru-RU" dirty="0"/>
          </a:p>
          <a:p>
            <a:r>
              <a:rPr lang="ru-RU" dirty="0"/>
              <a:t>           Свое           сердце              отдаю             детям.</a:t>
            </a:r>
          </a:p>
          <a:p>
            <a:endParaRPr lang="ru-RU" dirty="0"/>
          </a:p>
          <a:p>
            <a:r>
              <a:rPr lang="ru-RU" dirty="0"/>
              <a:t>                                             Жизнь</a:t>
            </a:r>
          </a:p>
        </p:txBody>
      </p:sp>
      <p:sp>
        <p:nvSpPr>
          <p:cNvPr id="4" name="Сердце 3"/>
          <p:cNvSpPr/>
          <p:nvPr/>
        </p:nvSpPr>
        <p:spPr>
          <a:xfrm>
            <a:off x="3225338" y="648392"/>
            <a:ext cx="2668386" cy="1687483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28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9788"/>
            <a:ext cx="7772400" cy="26850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Спасибо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923606"/>
            <a:ext cx="6858000" cy="1334193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Arial Black" panose="020B0A04020102020204" pitchFamily="34" charset="0"/>
              </a:rPr>
              <a:t>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1358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135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Office Theme</vt:lpstr>
      <vt:lpstr>Мастер-класс «Использование технологии синквейна в работе с детьми»</vt:lpstr>
      <vt:lpstr>Синквейн – это нерифмованное пяти строчное стихотворение, которое написано особым способом.</vt:lpstr>
      <vt:lpstr>        Педагогическая ценность</vt:lpstr>
      <vt:lpstr>           Схема синквейна</vt:lpstr>
      <vt:lpstr>Презентация PowerPoint</vt:lpstr>
      <vt:lpstr>Презентация PowerPoint</vt:lpstr>
      <vt:lpstr>Презентация PowerPoint</vt:lpstr>
      <vt:lpstr> Спасибо   за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Ефременковы</cp:lastModifiedBy>
  <cp:revision>35</cp:revision>
  <dcterms:created xsi:type="dcterms:W3CDTF">2018-09-04T12:10:47Z</dcterms:created>
  <dcterms:modified xsi:type="dcterms:W3CDTF">2019-01-19T16:16:15Z</dcterms:modified>
</cp:coreProperties>
</file>