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1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C5D942-4C78-4938-ABB2-52063E9F04F8}" type="datetimeFigureOut">
              <a:rPr lang="ru-RU" smtClean="0"/>
              <a:pPr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8AF466-ACE6-4AC7-AD72-034C2C23C4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6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60848"/>
            <a:ext cx="93187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Не сломай свою судьбу.</a:t>
            </a:r>
          </a:p>
          <a:p>
            <a:pPr algn="ctr"/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Подросток и наркомания.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/>
              <a:t>1991 год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Фредди</a:t>
            </a:r>
            <a:r>
              <a:rPr lang="ru-RU" sz="5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sz="54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Меркьюри</a:t>
            </a:r>
            <a:endParaRPr lang="ru-RU" sz="5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075" name="Picture 3" descr="C:\Users\user\Desktop\0_3aea4_c91c91ac_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790141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/>
          <a:lstStyle/>
          <a:p>
            <a:pPr>
              <a:buNone/>
            </a:pPr>
            <a:r>
              <a:rPr lang="ru-RU" sz="6600" dirty="0" smtClean="0"/>
              <a:t>1992 год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600" dirty="0" err="1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Айзек</a:t>
            </a:r>
            <a:r>
              <a:rPr lang="ru-RU" sz="6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Азимов</a:t>
            </a:r>
            <a:endParaRPr lang="ru-RU" sz="66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764704"/>
            <a:ext cx="3816424" cy="55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/>
              <a:t>1993 год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5400" dirty="0" smtClean="0">
                <a:solidFill>
                  <a:schemeClr val="bg1"/>
                </a:solidFill>
              </a:rPr>
              <a:t>Артур </a:t>
            </a:r>
            <a:r>
              <a:rPr lang="ru-RU" sz="5400" dirty="0" err="1" smtClean="0">
                <a:solidFill>
                  <a:schemeClr val="bg1"/>
                </a:solidFill>
              </a:rPr>
              <a:t>Эш</a:t>
            </a:r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620688"/>
            <a:ext cx="3917235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60440" cy="571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88840"/>
            <a:ext cx="480053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Гипотезы о происхождении </a:t>
            </a:r>
            <a:r>
              <a:rPr lang="ru-RU" sz="6000" dirty="0" err="1" smtClean="0"/>
              <a:t>СПИДа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</a:t>
            </a:r>
            <a:r>
              <a:rPr lang="ru-RU" dirty="0" err="1" smtClean="0"/>
              <a:t>СПИДа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Нулевой, инкубационный. (с 3-х недель до 3-х месяцев)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Первая стадия начинается с «гриппоподобного заболевания»  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Вторая стадия – </a:t>
            </a:r>
            <a:r>
              <a:rPr lang="ru-RU" sz="3200" dirty="0" err="1" smtClean="0">
                <a:solidFill>
                  <a:schemeClr val="bg1"/>
                </a:solidFill>
              </a:rPr>
              <a:t>асимптомная</a:t>
            </a:r>
            <a:r>
              <a:rPr lang="ru-RU" sz="3200" dirty="0" smtClean="0">
                <a:solidFill>
                  <a:schemeClr val="bg1"/>
                </a:solidFill>
              </a:rPr>
              <a:t> инфекция, или </a:t>
            </a:r>
            <a:r>
              <a:rPr lang="ru-RU" sz="3200" dirty="0" err="1" smtClean="0">
                <a:solidFill>
                  <a:schemeClr val="bg1"/>
                </a:solidFill>
              </a:rPr>
              <a:t>преСПИД</a:t>
            </a:r>
            <a:r>
              <a:rPr lang="ru-RU" sz="3200" dirty="0" smtClean="0">
                <a:solidFill>
                  <a:schemeClr val="bg1"/>
                </a:solidFill>
              </a:rPr>
              <a:t> (3-5 лет)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Третья стадия –типичный СПИД (около 18 месяцев)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</a:rPr>
              <a:t>Четвертая стадия – острый СПИД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передачи ВИЧ-инфекции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bg1"/>
                </a:solidFill>
              </a:rPr>
              <a:t>При половом контакте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bg1"/>
                </a:solidFill>
              </a:rPr>
              <a:t>Через зараженную кровь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Заражение через кровь…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совместное пользование загрязненными иглами для внутривенного введения наркотиков (</a:t>
            </a:r>
            <a:r>
              <a:rPr lang="ru-RU" b="1" dirty="0" smtClean="0"/>
              <a:t>до 90%)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переливание непроверенной крови и ее компонентов, изготовленных из инфицированной крови (</a:t>
            </a:r>
            <a:r>
              <a:rPr lang="ru-RU" b="1" dirty="0" smtClean="0"/>
              <a:t>до 90%)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при попадании зараженной крови в кровоток здорового человека или на его слизистые оболочки (</a:t>
            </a:r>
            <a:r>
              <a:rPr lang="ru-RU" b="1" dirty="0" smtClean="0"/>
              <a:t>до 90%)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при использовании недостаточно обеззараженных инструментов (шприцов, игл, скальпелей) (до 5%);</a:t>
            </a:r>
          </a:p>
          <a:p>
            <a:pPr lvl="0"/>
            <a:r>
              <a:rPr lang="ru-RU" dirty="0" smtClean="0"/>
              <a:t>случайный контакт мед. работников с зараженной кровью (</a:t>
            </a:r>
            <a:r>
              <a:rPr lang="ru-RU" b="1" dirty="0" smtClean="0"/>
              <a:t>0,5 %)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при передаче инфекции от матери плоду во время беременности и новорожденному во время родов (</a:t>
            </a:r>
            <a:r>
              <a:rPr lang="ru-RU" b="1" dirty="0" smtClean="0"/>
              <a:t>20-70%)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через молоко матери (</a:t>
            </a:r>
            <a:r>
              <a:rPr lang="ru-RU" b="1" dirty="0" smtClean="0"/>
              <a:t>20-70%)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Излечим ли СПИД?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4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Распространение ВИЧ/</a:t>
            </a:r>
            <a:r>
              <a:rPr lang="ru-RU" dirty="0" err="1" smtClean="0"/>
              <a:t>СПИДа</a:t>
            </a:r>
            <a:r>
              <a:rPr lang="ru-RU" dirty="0" smtClean="0"/>
              <a:t> можно предупредить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pPr lvl="0"/>
            <a:r>
              <a:rPr lang="ru-RU" sz="3200" dirty="0" smtClean="0"/>
              <a:t>проверкой донорской крови;</a:t>
            </a:r>
          </a:p>
          <a:p>
            <a:pPr lvl="0"/>
            <a:r>
              <a:rPr lang="ru-RU" sz="3200" dirty="0" smtClean="0"/>
              <a:t>созданием людьми банков собственной крови;</a:t>
            </a:r>
          </a:p>
          <a:p>
            <a:pPr lvl="0"/>
            <a:r>
              <a:rPr lang="ru-RU" sz="3200" dirty="0" smtClean="0"/>
              <a:t>стерилизацией медицинских инструментов и использованием одноразовых медицинских инструментов;</a:t>
            </a:r>
          </a:p>
          <a:p>
            <a:pPr lvl="0"/>
            <a:r>
              <a:rPr lang="ru-RU" sz="3200" dirty="0" smtClean="0"/>
              <a:t>использованием личных приборов и инструментов для маникюра, педикюра, </a:t>
            </a:r>
            <a:r>
              <a:rPr lang="ru-RU" sz="3200" dirty="0" err="1" smtClean="0"/>
              <a:t>пирсинга</a:t>
            </a:r>
            <a:r>
              <a:rPr lang="ru-RU" sz="3200" dirty="0" smtClean="0"/>
              <a:t>, бритья;</a:t>
            </a:r>
          </a:p>
          <a:p>
            <a:pPr lvl="0"/>
            <a:r>
              <a:rPr lang="ru-RU" sz="3200" dirty="0" smtClean="0"/>
              <a:t>строгим соблюдением правил безопасного поведения и использованием средств личной защиты.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ВИЧ?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В -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вирус</a:t>
            </a:r>
          </a:p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И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-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1"/>
                </a:solidFill>
              </a:rPr>
              <a:t>иммунодефицита</a:t>
            </a:r>
          </a:p>
          <a:p>
            <a:pPr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Ч - </a:t>
            </a:r>
            <a:r>
              <a:rPr lang="ru-RU" sz="5400" dirty="0" smtClean="0">
                <a:solidFill>
                  <a:schemeClr val="bg1"/>
                </a:solidFill>
              </a:rPr>
              <a:t>человека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Вирус </a:t>
            </a:r>
            <a:r>
              <a:rPr lang="ru-RU" sz="4800" dirty="0" smtClean="0">
                <a:solidFill>
                  <a:srgbClr val="FF0000"/>
                </a:solidFill>
              </a:rPr>
              <a:t>ВИЧ</a:t>
            </a:r>
            <a:r>
              <a:rPr lang="ru-RU" sz="4800" dirty="0" smtClean="0">
                <a:solidFill>
                  <a:schemeClr val="bg1"/>
                </a:solidFill>
              </a:rPr>
              <a:t> – возбудитель болезни </a:t>
            </a:r>
            <a:r>
              <a:rPr lang="ru-RU" sz="4800" dirty="0" smtClean="0">
                <a:solidFill>
                  <a:srgbClr val="FF0000"/>
                </a:solidFill>
              </a:rPr>
              <a:t>СПИД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/>
          <a:lstStyle/>
          <a:p>
            <a:r>
              <a:rPr lang="ru-RU" dirty="0" smtClean="0"/>
              <a:t>ВИЧ не передается: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7260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при дружеских объятиях и поцелуях;</a:t>
            </a:r>
          </a:p>
          <a:p>
            <a:pPr lvl="0"/>
            <a:r>
              <a:rPr lang="ru-RU" dirty="0" smtClean="0"/>
              <a:t>через рукопожатия;</a:t>
            </a:r>
          </a:p>
          <a:p>
            <a:pPr lvl="0"/>
            <a:r>
              <a:rPr lang="ru-RU" dirty="0" smtClean="0"/>
              <a:t>при пользовании столовыми приборами, постельными принадлежностями;</a:t>
            </a:r>
          </a:p>
          <a:p>
            <a:pPr lvl="0"/>
            <a:r>
              <a:rPr lang="ru-RU" dirty="0" smtClean="0"/>
              <a:t>через предметы производственной и домашней обстановки;</a:t>
            </a:r>
          </a:p>
          <a:p>
            <a:pPr lvl="0"/>
            <a:r>
              <a:rPr lang="ru-RU" dirty="0" smtClean="0"/>
              <a:t>в общественном транспорте;</a:t>
            </a:r>
          </a:p>
          <a:p>
            <a:pPr lvl="0"/>
            <a:r>
              <a:rPr lang="ru-RU" dirty="0" smtClean="0"/>
              <a:t>насекомыми, в том числе кровососущими;</a:t>
            </a:r>
          </a:p>
          <a:p>
            <a:pPr lvl="0"/>
            <a:r>
              <a:rPr lang="ru-RU" dirty="0" smtClean="0"/>
              <a:t>воздушно-капельным путем.</a:t>
            </a:r>
          </a:p>
          <a:p>
            <a:pPr>
              <a:buNone/>
            </a:pPr>
            <a:r>
              <a:rPr lang="ru-RU" dirty="0" smtClean="0"/>
              <a:t>Вирус не передается через воду, пищу, посуду, предметы; к которым прикасался больной или вирусоноситель, через рукопожатие и другие бытовые контакты.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По уголовному кодексу РФ за предумышленное заражение предусмотрено наказание – 5 лет лишения свободы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Памятные даты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1 декабря Всемирный День борьбы со </a:t>
            </a:r>
            <a:r>
              <a:rPr lang="ru-RU" sz="3200" dirty="0" err="1" smtClean="0">
                <a:solidFill>
                  <a:srgbClr val="002060"/>
                </a:solidFill>
              </a:rPr>
              <a:t>СПИДом</a:t>
            </a:r>
            <a:endParaRPr lang="ru-RU" sz="32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Третье воскресенье мая – день памяти умерших от </a:t>
            </a:r>
            <a:r>
              <a:rPr lang="ru-RU" sz="3200" dirty="0" err="1" smtClean="0">
                <a:solidFill>
                  <a:srgbClr val="002060"/>
                </a:solidFill>
              </a:rPr>
              <a:t>СПИДа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3672408" cy="550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Эмблема движения борьбы со </a:t>
            </a:r>
            <a:r>
              <a:rPr lang="ru-RU" dirty="0" err="1" smtClean="0"/>
              <a:t>СПИДом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7737" y="1600200"/>
            <a:ext cx="470852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14 правил безопасного поведения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716016" cy="4525963"/>
          </a:xfrm>
        </p:spPr>
        <p:txBody>
          <a:bodyPr>
            <a:normAutofit fontScale="92500"/>
          </a:bodyPr>
          <a:lstStyle/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не курю.</a:t>
            </a:r>
          </a:p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не употребляю алкоголь.</a:t>
            </a:r>
          </a:p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никогда не употребляю наркотики.</a:t>
            </a:r>
          </a:p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умею справляться со стрессами.</a:t>
            </a:r>
          </a:p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соблюдаю режим дня.</a:t>
            </a:r>
          </a:p>
          <a:p>
            <a:pPr marL="651510" indent="-51435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ежедневно занимаюсь физкультурой или спортом.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716016" cy="4525963"/>
          </a:xfrm>
        </p:spPr>
        <p:txBody>
          <a:bodyPr>
            <a:normAutofit fontScale="92500"/>
          </a:bodyPr>
          <a:lstStyle/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стремлюсь к тому, чтобы моё питание было сбалансированным.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не пользуюсь не стерильными инструментами для прокалывания ушей, тату, </a:t>
            </a:r>
            <a:r>
              <a:rPr lang="ru-RU" dirty="0" err="1" smtClean="0">
                <a:solidFill>
                  <a:srgbClr val="002060"/>
                </a:solidFill>
              </a:rPr>
              <a:t>пирсинга</a:t>
            </a:r>
            <a:r>
              <a:rPr lang="ru-RU" dirty="0" smtClean="0">
                <a:solidFill>
                  <a:srgbClr val="002060"/>
                </a:solidFill>
              </a:rPr>
              <a:t>, бритья.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откажусь от медицинских услуг, если не уверен(а), что инструменты стерильные.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709160"/>
          </a:xfrm>
        </p:spPr>
        <p:txBody>
          <a:bodyPr>
            <a:normAutofit/>
          </a:bodyPr>
          <a:lstStyle/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Для маникюра или бритья использую только мои личные инструменты. 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всегда соблюдаю правила личной гигиены.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исключаю случайные половые контакты.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Если у меня будет риск заражения ВИЧ, я сдам кровь на анализ. 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>
                <a:solidFill>
                  <a:srgbClr val="002060"/>
                </a:solidFill>
              </a:rPr>
              <a:t>Я знаю, как заражаются ВИЧ, и как я могу защитить себя.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  <a:latin typeface="Segoe Script" pitchFamily="34" charset="0"/>
              </a:rPr>
              <a:t>Я буду жить!!!</a:t>
            </a:r>
            <a:endParaRPr lang="ru-RU" sz="6600" dirty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Последние сведения (ноябрь 2010 г.). ООН: </a:t>
            </a:r>
            <a:r>
              <a:rPr lang="ru-RU" sz="4800" dirty="0" smtClean="0">
                <a:solidFill>
                  <a:srgbClr val="002060"/>
                </a:solidFill>
              </a:rPr>
              <a:t>Эпидемию ВИЧ удалось остановить</a:t>
            </a:r>
            <a:r>
              <a:rPr lang="ru-RU" sz="4800" dirty="0" smtClean="0"/>
              <a:t>…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686800" cy="525662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Как можно заразиться ВИЧ – инфекцией?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 при рукопожатии;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б) при прикосновении к больному;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в) при поцелуях;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г) при внутривенном введении наркотиков;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) при переливании крови;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е) при укусах насекомых;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ж) при использовании общей бритвы, маникюрных инструментов;</a:t>
            </a:r>
          </a:p>
          <a:p>
            <a:pPr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з</a:t>
            </a:r>
            <a:r>
              <a:rPr lang="ru-RU" dirty="0" smtClean="0">
                <a:solidFill>
                  <a:srgbClr val="002060"/>
                </a:solidFill>
              </a:rPr>
              <a:t>) при пользовании с ВИЧ – инфицированным общей посудой, санитарным узлом, ванной;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е) при половом контакте без презерватива.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Несут ли уголовную ответственность люди, заведомо распространяющие ВИЧ – инфекцию?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а)да;				б)нет.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3.СПИД снижает сопротивляемость организма к инфекциям;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а)да;				б)нет.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 Можно ли заразиться ВИЧ – инфекцией от человека, не имеющего признаков заболевания?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а)да;				б)нет.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СПИД?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412775"/>
            <a:ext cx="8712968" cy="49880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r>
              <a:rPr lang="ru-RU" sz="4000" dirty="0" smtClean="0">
                <a:solidFill>
                  <a:schemeClr val="bg1"/>
                </a:solidFill>
              </a:rPr>
              <a:t> – синдром (комплекс симптомов)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</a:t>
            </a:r>
            <a:r>
              <a:rPr lang="ru-RU" sz="4000" dirty="0" smtClean="0">
                <a:solidFill>
                  <a:schemeClr val="bg1"/>
                </a:solidFill>
              </a:rPr>
              <a:t> - приобретенного (не  врожденного состояния)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ИД</a:t>
            </a:r>
            <a:r>
              <a:rPr lang="ru-RU" sz="4000" dirty="0" smtClean="0">
                <a:solidFill>
                  <a:schemeClr val="bg1"/>
                </a:solidFill>
              </a:rPr>
              <a:t> – </a:t>
            </a:r>
            <a:r>
              <a:rPr lang="ru-RU" sz="4000" dirty="0" err="1" smtClean="0">
                <a:solidFill>
                  <a:schemeClr val="bg1"/>
                </a:solidFill>
              </a:rPr>
              <a:t>иммуннодефицита</a:t>
            </a:r>
            <a:r>
              <a:rPr lang="ru-RU" sz="4000" dirty="0" smtClean="0">
                <a:solidFill>
                  <a:schemeClr val="bg1"/>
                </a:solidFill>
              </a:rPr>
              <a:t> ( организм теряет способность сопротивляться различным инфекциям)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5. Как человек может узнать, что у него ВИЧ – инфекция?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а)сдав кровь на специальный анализ;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б)почувствовав недомогание;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в)если человек заботится о своем здоровье, он почувствует это в первые часы.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6. Можно ли сдать данный анализ крови анонимно?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а)да;				б)нет.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71906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dirty="0" smtClean="0">
                <a:latin typeface="Segoe Script" pitchFamily="34" charset="0"/>
              </a:rPr>
              <a:t>Чума </a:t>
            </a:r>
            <a:r>
              <a:rPr lang="en-US" sz="8000" dirty="0" smtClean="0">
                <a:latin typeface="Segoe Script" pitchFamily="34" charset="0"/>
              </a:rPr>
              <a:t>XX </a:t>
            </a:r>
            <a:r>
              <a:rPr lang="ru-RU" sz="8000" dirty="0" smtClean="0">
                <a:latin typeface="Segoe Script" pitchFamily="34" charset="0"/>
              </a:rPr>
              <a:t>века</a:t>
            </a:r>
            <a:endParaRPr lang="ru-RU" sz="8000" dirty="0">
              <a:latin typeface="Segoe Scrip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27687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распространения: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Autofit/>
          </a:bodyPr>
          <a:lstStyle/>
          <a:p>
            <a:pPr lvl="0"/>
            <a:r>
              <a:rPr lang="ru-RU" dirty="0" smtClean="0"/>
              <a:t>1979-1981 г.г. — врачи в Нью-Йорке и Лос-Анджелесе заметили необычные иммунные нарушения у ряда пациенток: рак кровеносных сосудов (саркома </a:t>
            </a:r>
            <a:r>
              <a:rPr lang="ru-RU" dirty="0" err="1" smtClean="0"/>
              <a:t>Капоши</a:t>
            </a:r>
            <a:r>
              <a:rPr lang="ru-RU" dirty="0" smtClean="0"/>
              <a:t>) и редкую форму пневмонии. Заболевания закончились смертью;</a:t>
            </a:r>
          </a:p>
          <a:p>
            <a:pPr lvl="0"/>
            <a:r>
              <a:rPr lang="ru-RU" dirty="0" smtClean="0"/>
              <a:t>В 1982 г. Центры по контролю заболеваний ввели в реестр болезней новое заболевание — СПИД;</a:t>
            </a:r>
          </a:p>
          <a:p>
            <a:pPr lvl="0"/>
            <a:r>
              <a:rPr lang="ru-RU" dirty="0" smtClean="0"/>
              <a:t>1983 г. — были получены первые сведения о возбудителе болезни (фр. Л. </a:t>
            </a:r>
            <a:r>
              <a:rPr lang="ru-RU" dirty="0" err="1" smtClean="0"/>
              <a:t>Монтанье</a:t>
            </a:r>
            <a:r>
              <a:rPr lang="ru-RU" dirty="0" smtClean="0"/>
              <a:t> и </a:t>
            </a:r>
            <a:r>
              <a:rPr lang="ru-RU" dirty="0" err="1" smtClean="0"/>
              <a:t>ам</a:t>
            </a:r>
            <a:r>
              <a:rPr lang="ru-RU" dirty="0" smtClean="0"/>
              <a:t>. Р. </a:t>
            </a:r>
            <a:r>
              <a:rPr lang="ru-RU" dirty="0" err="1" smtClean="0"/>
              <a:t>Галло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1984 г. — возбудитель выделен в чистой культуре, созданы тест-системы для его обнаружения;</a:t>
            </a:r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1987 г. — в Советском Союзе официально объявлено о первом случае заболевания </a:t>
            </a:r>
            <a:r>
              <a:rPr lang="ru-RU" dirty="0" err="1" smtClean="0"/>
              <a:t>СПИДом</a:t>
            </a:r>
            <a:r>
              <a:rPr lang="ru-RU" dirty="0" smtClean="0"/>
              <a:t> мужчины, ранее работавшего переводчиком в одной из стран Африки (умер в 1992 г.);</a:t>
            </a:r>
          </a:p>
          <a:p>
            <a:pPr lvl="0"/>
            <a:r>
              <a:rPr lang="ru-RU" dirty="0" smtClean="0"/>
              <a:t>1988 г. — </a:t>
            </a:r>
            <a:r>
              <a:rPr lang="ru-RU" dirty="0" err="1" smtClean="0"/>
              <a:t>СПИДом</a:t>
            </a:r>
            <a:r>
              <a:rPr lang="ru-RU" dirty="0" smtClean="0"/>
              <a:t> охвачено 136 стран мира на всех континентах; число больных – 250 тыс. человек, ещё 5-10 млн. – носители;</a:t>
            </a:r>
          </a:p>
          <a:p>
            <a:pPr lvl="0"/>
            <a:r>
              <a:rPr lang="ru-RU" dirty="0" smtClean="0"/>
              <a:t>1989 г. — в России заражается – 250 детей при переливании крови;</a:t>
            </a:r>
          </a:p>
          <a:p>
            <a:pPr lvl="0"/>
            <a:r>
              <a:rPr lang="ru-RU" dirty="0" smtClean="0"/>
              <a:t>спустя 10 лет — </a:t>
            </a:r>
            <a:r>
              <a:rPr lang="ru-RU" dirty="0" err="1" smtClean="0"/>
              <a:t>СПИДом</a:t>
            </a:r>
            <a:r>
              <a:rPr lang="ru-RU" dirty="0" smtClean="0"/>
              <a:t> охвачено уже 190 стран;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dirty="0" smtClean="0"/>
              <a:t>Мировая статистика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32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Всего</a:t>
            </a:r>
            <a:r>
              <a:rPr lang="ru-RU" sz="5400" dirty="0" smtClean="0"/>
              <a:t> — </a:t>
            </a:r>
            <a:r>
              <a:rPr lang="ru-RU" sz="5400" dirty="0" smtClean="0">
                <a:solidFill>
                  <a:srgbClr val="FF0000"/>
                </a:solidFill>
              </a:rPr>
              <a:t>39,5 млн. чел.;</a:t>
            </a:r>
          </a:p>
          <a:p>
            <a:pPr>
              <a:buNone/>
            </a:pP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Взрослых</a:t>
            </a:r>
            <a:r>
              <a:rPr lang="ru-RU" sz="5400" dirty="0" smtClean="0"/>
              <a:t> — </a:t>
            </a:r>
            <a:r>
              <a:rPr lang="ru-RU" sz="5400" dirty="0" smtClean="0">
                <a:solidFill>
                  <a:srgbClr val="FF0000"/>
                </a:solidFill>
              </a:rPr>
              <a:t>37,2 млн. чел.;</a:t>
            </a:r>
          </a:p>
          <a:p>
            <a:pPr>
              <a:buNone/>
            </a:pP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Женщин</a:t>
            </a:r>
            <a:r>
              <a:rPr lang="ru-RU" sz="5400" dirty="0" smtClean="0"/>
              <a:t> — </a:t>
            </a:r>
            <a:r>
              <a:rPr lang="ru-RU" sz="5400" dirty="0" smtClean="0">
                <a:solidFill>
                  <a:srgbClr val="FF0000"/>
                </a:solidFill>
              </a:rPr>
              <a:t>17,7 млн. чел.;</a:t>
            </a:r>
          </a:p>
          <a:p>
            <a:pPr>
              <a:buNone/>
            </a:pPr>
            <a:r>
              <a:rPr lang="ru-RU" sz="5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Детей моложе 15 лет</a:t>
            </a:r>
            <a:r>
              <a:rPr lang="ru-RU" sz="5400" dirty="0" smtClean="0"/>
              <a:t> —</a:t>
            </a:r>
            <a:r>
              <a:rPr lang="ru-RU" sz="5400" dirty="0" smtClean="0">
                <a:solidFill>
                  <a:srgbClr val="FF0000"/>
                </a:solidFill>
              </a:rPr>
              <a:t> 2,3 млн. чел.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Segoe Script" pitchFamily="34" charset="0"/>
              </a:rPr>
              <a:t>  Болезнь которую назвали «чумой </a:t>
            </a:r>
            <a:r>
              <a:rPr lang="en-US" sz="4000" dirty="0" smtClean="0">
                <a:solidFill>
                  <a:srgbClr val="002060"/>
                </a:solidFill>
                <a:latin typeface="Segoe Script" pitchFamily="34" charset="0"/>
              </a:rPr>
              <a:t>XX</a:t>
            </a:r>
            <a:r>
              <a:rPr lang="ru-RU" sz="4000" dirty="0" smtClean="0">
                <a:solidFill>
                  <a:srgbClr val="002060"/>
                </a:solidFill>
                <a:latin typeface="Segoe Script" pitchFamily="34" charset="0"/>
              </a:rPr>
              <a:t> века», не обошла стороной и людей, ставших кумирами миллионов…</a:t>
            </a:r>
            <a:endParaRPr lang="ru-RU" sz="4000" dirty="0">
              <a:solidFill>
                <a:srgbClr val="00206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713387"/>
          </a:xfrm>
        </p:spPr>
        <p:txBody>
          <a:bodyPr vert="horz">
            <a:normAutofit/>
          </a:bodyPr>
          <a:lstStyle/>
          <a:p>
            <a:pPr>
              <a:buNone/>
            </a:pPr>
            <a:r>
              <a:rPr lang="ru-RU" sz="7200" dirty="0" smtClean="0"/>
              <a:t>1984 год</a:t>
            </a:r>
          </a:p>
          <a:p>
            <a:pPr>
              <a:buNone/>
            </a:pPr>
            <a:r>
              <a:rPr lang="ru-RU" sz="72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Рудольф Нуриев</a:t>
            </a:r>
            <a:endParaRPr lang="ru-RU" sz="7200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050" name="Picture 2" descr="C:\Users\user\Desktop\b9953c7fcbd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2"/>
            <a:ext cx="3600400" cy="5171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</TotalTime>
  <Words>706</Words>
  <Application>Microsoft Office PowerPoint</Application>
  <PresentationFormat>Экран (4:3)</PresentationFormat>
  <Paragraphs>123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Слайд 1</vt:lpstr>
      <vt:lpstr>Что такое ВИЧ?</vt:lpstr>
      <vt:lpstr>Что такое СПИД?</vt:lpstr>
      <vt:lpstr>Чума XX века</vt:lpstr>
      <vt:lpstr>Этапы распространения: </vt:lpstr>
      <vt:lpstr>Слайд 6</vt:lpstr>
      <vt:lpstr>Мировая статистика</vt:lpstr>
      <vt:lpstr>Слайд 8</vt:lpstr>
      <vt:lpstr>Слайд 9</vt:lpstr>
      <vt:lpstr>Слайд 10</vt:lpstr>
      <vt:lpstr>Слайд 11</vt:lpstr>
      <vt:lpstr>Слайд 12</vt:lpstr>
      <vt:lpstr>Слайд 13</vt:lpstr>
      <vt:lpstr>Гипотезы о происхождении СПИДа</vt:lpstr>
      <vt:lpstr>Стадии развития СПИДа</vt:lpstr>
      <vt:lpstr>Пути передачи ВИЧ-инфекции</vt:lpstr>
      <vt:lpstr>Заражение через кровь…</vt:lpstr>
      <vt:lpstr>Излечим ли СПИД?</vt:lpstr>
      <vt:lpstr>Распространение ВИЧ/СПИДа можно предупредить</vt:lpstr>
      <vt:lpstr>ВИЧ не передается:</vt:lpstr>
      <vt:lpstr>Слайд 21</vt:lpstr>
      <vt:lpstr>Памятные даты</vt:lpstr>
      <vt:lpstr>Эмблема движения борьбы со СПИДом</vt:lpstr>
      <vt:lpstr>14 правил безопасного поведения</vt:lpstr>
      <vt:lpstr>Слайд 25</vt:lpstr>
      <vt:lpstr>Я буду жить!!!</vt:lpstr>
      <vt:lpstr>Слайд 27</vt:lpstr>
      <vt:lpstr>Тест 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Учитель</cp:lastModifiedBy>
  <cp:revision>15</cp:revision>
  <dcterms:created xsi:type="dcterms:W3CDTF">2011-11-25T17:08:17Z</dcterms:created>
  <dcterms:modified xsi:type="dcterms:W3CDTF">2017-09-26T15:18:25Z</dcterms:modified>
</cp:coreProperties>
</file>