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2" r:id="rId6"/>
    <p:sldId id="261" r:id="rId7"/>
    <p:sldId id="263" r:id="rId8"/>
    <p:sldId id="264" r:id="rId9"/>
    <p:sldId id="265" r:id="rId10"/>
    <p:sldId id="267" r:id="rId11"/>
    <p:sldId id="268" r:id="rId12"/>
    <p:sldId id="266" r:id="rId13"/>
    <p:sldId id="269" r:id="rId14"/>
    <p:sldId id="260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19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A94761-A6D7-4A75-8570-0950C282BFD8}" type="datetimeFigureOut">
              <a:rPr lang="ru-RU" smtClean="0"/>
              <a:pPr/>
              <a:t>17.04.2019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87A09F-90F0-4664-B0D7-065C3E2C2B8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A94761-A6D7-4A75-8570-0950C282BFD8}" type="datetimeFigureOut">
              <a:rPr lang="ru-RU" smtClean="0"/>
              <a:pPr/>
              <a:t>17.04.2019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87A09F-90F0-4664-B0D7-065C3E2C2B8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A94761-A6D7-4A75-8570-0950C282BFD8}" type="datetimeFigureOut">
              <a:rPr lang="ru-RU" smtClean="0"/>
              <a:pPr/>
              <a:t>17.04.2019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87A09F-90F0-4664-B0D7-065C3E2C2B8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A94761-A6D7-4A75-8570-0950C282BFD8}" type="datetimeFigureOut">
              <a:rPr lang="ru-RU" smtClean="0"/>
              <a:pPr/>
              <a:t>17.04.2019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87A09F-90F0-4664-B0D7-065C3E2C2B8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A94761-A6D7-4A75-8570-0950C282BFD8}" type="datetimeFigureOut">
              <a:rPr lang="ru-RU" smtClean="0"/>
              <a:pPr/>
              <a:t>17.04.2019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87A09F-90F0-4664-B0D7-065C3E2C2B8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A94761-A6D7-4A75-8570-0950C282BFD8}" type="datetimeFigureOut">
              <a:rPr lang="ru-RU" smtClean="0"/>
              <a:pPr/>
              <a:t>17.04.2019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87A09F-90F0-4664-B0D7-065C3E2C2B8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A94761-A6D7-4A75-8570-0950C282BFD8}" type="datetimeFigureOut">
              <a:rPr lang="ru-RU" smtClean="0"/>
              <a:pPr/>
              <a:t>17.04.2019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87A09F-90F0-4664-B0D7-065C3E2C2B8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A94761-A6D7-4A75-8570-0950C282BFD8}" type="datetimeFigureOut">
              <a:rPr lang="ru-RU" smtClean="0"/>
              <a:pPr/>
              <a:t>17.04.2019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87A09F-90F0-4664-B0D7-065C3E2C2B8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A94761-A6D7-4A75-8570-0950C282BFD8}" type="datetimeFigureOut">
              <a:rPr lang="ru-RU" smtClean="0"/>
              <a:pPr/>
              <a:t>17.04.2019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87A09F-90F0-4664-B0D7-065C3E2C2B8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A94761-A6D7-4A75-8570-0950C282BFD8}" type="datetimeFigureOut">
              <a:rPr lang="ru-RU" smtClean="0"/>
              <a:pPr/>
              <a:t>17.04.2019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87A09F-90F0-4664-B0D7-065C3E2C2B8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A94761-A6D7-4A75-8570-0950C282BFD8}" type="datetimeFigureOut">
              <a:rPr lang="ru-RU" smtClean="0"/>
              <a:pPr/>
              <a:t>17.04.2019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87A09F-90F0-4664-B0D7-065C3E2C2B8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A94761-A6D7-4A75-8570-0950C282BFD8}" type="datetimeFigureOut">
              <a:rPr lang="ru-RU" smtClean="0"/>
              <a:pPr/>
              <a:t>17.04.2019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87A09F-90F0-4664-B0D7-065C3E2C2B8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9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5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openxmlformats.org/officeDocument/2006/relationships/image" Target="../media/image9.jpeg"/><Relationship Id="rId7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Relationship Id="rId9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tvoyrebenok.ru/images/presentation/nice/b/0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84895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7158" y="1214422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</a:rPr>
              <a:t>Выражение отношения к окружающему миру через изображение животных.</a:t>
            </a:r>
            <a:endParaRPr lang="ru-RU" b="1" dirty="0">
              <a:solidFill>
                <a:schemeClr val="accent5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www.tvoyrebenok.ru/images/presentation/nice/b/0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26895"/>
            <a:ext cx="9144000" cy="6884895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357158" y="2428868"/>
            <a:ext cx="2643206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2000" b="1" i="1" dirty="0" smtClean="0">
                <a:solidFill>
                  <a:schemeClr val="accent3">
                    <a:lumMod val="75000"/>
                  </a:schemeClr>
                </a:solidFill>
              </a:rPr>
              <a:t>Очень трудно</a:t>
            </a:r>
          </a:p>
          <a:p>
            <a:pPr>
              <a:buNone/>
            </a:pPr>
            <a:r>
              <a:rPr lang="ru-RU" sz="2000" b="1" i="1" dirty="0" smtClean="0">
                <a:solidFill>
                  <a:schemeClr val="accent3">
                    <a:lumMod val="75000"/>
                  </a:schemeClr>
                </a:solidFill>
              </a:rPr>
              <a:t>Застенчивой,</a:t>
            </a:r>
          </a:p>
          <a:p>
            <a:pPr>
              <a:buNone/>
            </a:pPr>
            <a:r>
              <a:rPr lang="ru-RU" sz="2000" b="1" i="1" dirty="0" smtClean="0">
                <a:solidFill>
                  <a:schemeClr val="accent3">
                    <a:lumMod val="75000"/>
                  </a:schemeClr>
                </a:solidFill>
              </a:rPr>
              <a:t>Скромной лягушке,</a:t>
            </a:r>
          </a:p>
          <a:p>
            <a:pPr>
              <a:buNone/>
            </a:pPr>
            <a:r>
              <a:rPr lang="ru-RU" sz="2000" b="1" i="1" dirty="0" smtClean="0">
                <a:solidFill>
                  <a:schemeClr val="accent3">
                    <a:lumMod val="75000"/>
                  </a:schemeClr>
                </a:solidFill>
              </a:rPr>
              <a:t>Проживающей в луже</a:t>
            </a:r>
          </a:p>
          <a:p>
            <a:pPr>
              <a:buNone/>
            </a:pPr>
            <a:r>
              <a:rPr lang="ru-RU" sz="2000" b="1" i="1" dirty="0" smtClean="0">
                <a:solidFill>
                  <a:schemeClr val="accent3">
                    <a:lumMod val="75000"/>
                  </a:schemeClr>
                </a:solidFill>
              </a:rPr>
              <a:t>На зелёной опушке.</a:t>
            </a:r>
          </a:p>
          <a:p>
            <a:pPr>
              <a:buNone/>
            </a:pPr>
            <a:r>
              <a:rPr lang="ru-RU" sz="2000" b="1" i="1" dirty="0" smtClean="0">
                <a:solidFill>
                  <a:schemeClr val="accent3">
                    <a:lumMod val="75000"/>
                  </a:schemeClr>
                </a:solidFill>
              </a:rPr>
              <a:t>Отличить её просто:</a:t>
            </a:r>
          </a:p>
          <a:p>
            <a:pPr>
              <a:buNone/>
            </a:pPr>
            <a:r>
              <a:rPr lang="ru-RU" sz="2000" b="1" i="1" dirty="0" smtClean="0">
                <a:solidFill>
                  <a:schemeClr val="accent3">
                    <a:lumMod val="75000"/>
                  </a:schemeClr>
                </a:solidFill>
              </a:rPr>
              <a:t>Всё болото кричит,</a:t>
            </a:r>
          </a:p>
          <a:p>
            <a:pPr>
              <a:buNone/>
            </a:pPr>
            <a:r>
              <a:rPr lang="ru-RU" sz="2000" b="1" i="1" dirty="0" smtClean="0">
                <a:solidFill>
                  <a:schemeClr val="accent3">
                    <a:lumMod val="75000"/>
                  </a:schemeClr>
                </a:solidFill>
              </a:rPr>
              <a:t>Только эта лягушка</a:t>
            </a:r>
          </a:p>
          <a:p>
            <a:pPr>
              <a:buNone/>
            </a:pPr>
            <a:r>
              <a:rPr lang="ru-RU" sz="2000" b="1" i="1" dirty="0" smtClean="0">
                <a:solidFill>
                  <a:schemeClr val="accent3">
                    <a:lumMod val="75000"/>
                  </a:schemeClr>
                </a:solidFill>
              </a:rPr>
              <a:t>Сидит и молчит.</a:t>
            </a:r>
          </a:p>
          <a:p>
            <a:pPr algn="r">
              <a:buNone/>
            </a:pPr>
            <a:r>
              <a:rPr lang="ru-RU" sz="2000" b="1" i="1" dirty="0" smtClean="0">
                <a:solidFill>
                  <a:schemeClr val="accent3">
                    <a:lumMod val="75000"/>
                  </a:schemeClr>
                </a:solidFill>
              </a:rPr>
              <a:t>Р. </a:t>
            </a:r>
            <a:r>
              <a:rPr lang="ru-RU" sz="2000" b="1" i="1" dirty="0" err="1" smtClean="0">
                <a:solidFill>
                  <a:schemeClr val="accent3">
                    <a:lumMod val="75000"/>
                  </a:schemeClr>
                </a:solidFill>
              </a:rPr>
              <a:t>Сеф</a:t>
            </a:r>
            <a:endParaRPr lang="ru-RU" sz="2000" b="1" i="1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428992" y="285728"/>
            <a:ext cx="2643206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2000" b="1" i="1" dirty="0" smtClean="0">
                <a:solidFill>
                  <a:schemeClr val="bg2">
                    <a:lumMod val="25000"/>
                  </a:schemeClr>
                </a:solidFill>
              </a:rPr>
              <a:t>По реке</a:t>
            </a:r>
          </a:p>
          <a:p>
            <a:pPr>
              <a:buNone/>
            </a:pPr>
            <a:r>
              <a:rPr lang="ru-RU" sz="2000" b="1" i="1" dirty="0" smtClean="0">
                <a:solidFill>
                  <a:schemeClr val="bg2">
                    <a:lumMod val="25000"/>
                  </a:schemeClr>
                </a:solidFill>
              </a:rPr>
              <a:t>Плывёт бревно,</a:t>
            </a:r>
          </a:p>
          <a:p>
            <a:pPr>
              <a:buNone/>
            </a:pPr>
            <a:r>
              <a:rPr lang="ru-RU" sz="2000" b="1" i="1" dirty="0" smtClean="0">
                <a:solidFill>
                  <a:schemeClr val="bg2">
                    <a:lumMod val="25000"/>
                  </a:schemeClr>
                </a:solidFill>
              </a:rPr>
              <a:t>Ох и злющее оно!</a:t>
            </a:r>
          </a:p>
          <a:p>
            <a:pPr>
              <a:buNone/>
            </a:pPr>
            <a:r>
              <a:rPr lang="ru-RU" sz="2000" b="1" i="1" dirty="0" smtClean="0">
                <a:solidFill>
                  <a:schemeClr val="bg2">
                    <a:lumMod val="25000"/>
                  </a:schemeClr>
                </a:solidFill>
              </a:rPr>
              <a:t>Тем,</a:t>
            </a:r>
          </a:p>
          <a:p>
            <a:pPr>
              <a:buNone/>
            </a:pPr>
            <a:r>
              <a:rPr lang="ru-RU" sz="2000" b="1" i="1" dirty="0" smtClean="0">
                <a:solidFill>
                  <a:schemeClr val="bg2">
                    <a:lumMod val="25000"/>
                  </a:schemeClr>
                </a:solidFill>
              </a:rPr>
              <a:t>Кто в речку угодил,</a:t>
            </a:r>
          </a:p>
          <a:p>
            <a:pPr>
              <a:buNone/>
            </a:pPr>
            <a:r>
              <a:rPr lang="ru-RU" sz="2000" b="1" i="1" dirty="0" smtClean="0">
                <a:solidFill>
                  <a:schemeClr val="bg2">
                    <a:lumMod val="25000"/>
                  </a:schemeClr>
                </a:solidFill>
              </a:rPr>
              <a:t>Нос откусит</a:t>
            </a:r>
          </a:p>
          <a:p>
            <a:pPr>
              <a:buNone/>
            </a:pPr>
            <a:r>
              <a:rPr lang="ru-RU" sz="2000" b="1" i="1" dirty="0" smtClean="0">
                <a:solidFill>
                  <a:schemeClr val="bg2">
                    <a:lumMod val="25000"/>
                  </a:schemeClr>
                </a:solidFill>
              </a:rPr>
              <a:t>Крокодил.</a:t>
            </a:r>
          </a:p>
          <a:p>
            <a:pPr algn="r">
              <a:buNone/>
            </a:pPr>
            <a:r>
              <a:rPr lang="ru-RU" sz="2000" b="1" i="1" dirty="0" smtClean="0">
                <a:solidFill>
                  <a:schemeClr val="bg2">
                    <a:lumMod val="25000"/>
                  </a:schemeClr>
                </a:solidFill>
              </a:rPr>
              <a:t>Е. Серова</a:t>
            </a:r>
            <a:endParaRPr lang="ru-RU" sz="2000" b="1" i="1" dirty="0">
              <a:solidFill>
                <a:schemeClr val="bg2">
                  <a:lumMod val="25000"/>
                </a:schemeClr>
              </a:solidFill>
            </a:endParaRPr>
          </a:p>
        </p:txBody>
      </p:sp>
      <p:pic>
        <p:nvPicPr>
          <p:cNvPr id="24580" name="Picture 4" descr="http://i2.imgbb.ru/img7/2/1/6/2160ca29dc6b56733038ad46b6407489_h.pn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214678" y="2928933"/>
            <a:ext cx="3143272" cy="3350387"/>
          </a:xfrm>
          <a:prstGeom prst="rect">
            <a:avLst/>
          </a:prstGeom>
          <a:noFill/>
        </p:spPr>
      </p:pic>
      <p:pic>
        <p:nvPicPr>
          <p:cNvPr id="24582" name="Picture 6" descr="http://www.aldebaran.cz/bulletin/2011_50/02_croc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857884" y="357166"/>
            <a:ext cx="2767984" cy="1926517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www.tvoyrebenok.ru/images/presentation/nice/b/0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84895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214282" y="357166"/>
            <a:ext cx="2643206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2000" b="1" i="1" dirty="0" smtClean="0">
                <a:solidFill>
                  <a:schemeClr val="bg1">
                    <a:lumMod val="50000"/>
                  </a:schemeClr>
                </a:solidFill>
              </a:rPr>
              <a:t>Больше всех на свете</a:t>
            </a:r>
          </a:p>
          <a:p>
            <a:pPr>
              <a:buNone/>
            </a:pPr>
            <a:r>
              <a:rPr lang="ru-RU" sz="2000" b="1" i="1" dirty="0" smtClean="0">
                <a:solidFill>
                  <a:schemeClr val="bg1">
                    <a:lumMod val="50000"/>
                  </a:schemeClr>
                </a:solidFill>
              </a:rPr>
              <a:t>Он – </a:t>
            </a:r>
          </a:p>
          <a:p>
            <a:pPr>
              <a:buNone/>
            </a:pPr>
            <a:r>
              <a:rPr lang="ru-RU" sz="2000" b="1" i="1" dirty="0" smtClean="0">
                <a:solidFill>
                  <a:schemeClr val="bg1">
                    <a:lumMod val="50000"/>
                  </a:schemeClr>
                </a:solidFill>
              </a:rPr>
              <a:t>Очень, очень добрый </a:t>
            </a:r>
          </a:p>
          <a:p>
            <a:pPr>
              <a:buNone/>
            </a:pPr>
            <a:r>
              <a:rPr lang="ru-RU" sz="2000" b="1" i="1" dirty="0" smtClean="0">
                <a:solidFill>
                  <a:schemeClr val="bg1">
                    <a:lumMod val="50000"/>
                  </a:schemeClr>
                </a:solidFill>
              </a:rPr>
              <a:t>Слон.</a:t>
            </a:r>
          </a:p>
          <a:p>
            <a:pPr>
              <a:buNone/>
            </a:pPr>
            <a:r>
              <a:rPr lang="ru-RU" sz="2000" b="1" i="1" dirty="0" smtClean="0">
                <a:solidFill>
                  <a:schemeClr val="bg1">
                    <a:lumMod val="50000"/>
                  </a:schemeClr>
                </a:solidFill>
              </a:rPr>
              <a:t>Видно,</a:t>
            </a:r>
          </a:p>
          <a:p>
            <a:pPr>
              <a:buNone/>
            </a:pPr>
            <a:r>
              <a:rPr lang="ru-RU" sz="2000" b="1" i="1" dirty="0" smtClean="0">
                <a:solidFill>
                  <a:schemeClr val="bg1">
                    <a:lumMod val="50000"/>
                  </a:schemeClr>
                </a:solidFill>
              </a:rPr>
              <a:t>Даже у зверей</a:t>
            </a:r>
          </a:p>
          <a:p>
            <a:pPr>
              <a:buNone/>
            </a:pPr>
            <a:r>
              <a:rPr lang="ru-RU" sz="2000" b="1" i="1" dirty="0" smtClean="0">
                <a:solidFill>
                  <a:schemeClr val="bg1">
                    <a:lumMod val="50000"/>
                  </a:schemeClr>
                </a:solidFill>
              </a:rPr>
              <a:t>Тот и больше,</a:t>
            </a:r>
          </a:p>
          <a:p>
            <a:pPr>
              <a:buNone/>
            </a:pPr>
            <a:r>
              <a:rPr lang="ru-RU" sz="2000" b="1" i="1" dirty="0" smtClean="0">
                <a:solidFill>
                  <a:schemeClr val="bg1">
                    <a:lumMod val="50000"/>
                  </a:schemeClr>
                </a:solidFill>
              </a:rPr>
              <a:t>Кто добрей!</a:t>
            </a:r>
          </a:p>
          <a:p>
            <a:pPr>
              <a:buNone/>
            </a:pPr>
            <a:endParaRPr lang="ru-RU" sz="2000" b="1" i="1" dirty="0" smtClean="0">
              <a:solidFill>
                <a:schemeClr val="bg1">
                  <a:lumMod val="50000"/>
                </a:schemeClr>
              </a:solidFill>
            </a:endParaRPr>
          </a:p>
          <a:p>
            <a:pPr algn="r">
              <a:buNone/>
            </a:pPr>
            <a:r>
              <a:rPr lang="ru-RU" sz="2000" b="1" i="1" dirty="0" smtClean="0">
                <a:solidFill>
                  <a:schemeClr val="bg1">
                    <a:lumMod val="50000"/>
                  </a:schemeClr>
                </a:solidFill>
              </a:rPr>
              <a:t>Б. </a:t>
            </a:r>
            <a:r>
              <a:rPr lang="ru-RU" sz="2000" b="1" i="1" dirty="0" err="1" smtClean="0">
                <a:solidFill>
                  <a:schemeClr val="bg1">
                    <a:lumMod val="50000"/>
                  </a:schemeClr>
                </a:solidFill>
              </a:rPr>
              <a:t>Заходер</a:t>
            </a:r>
            <a:endParaRPr lang="ru-RU" sz="2000" b="1" i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85720" y="3500438"/>
            <a:ext cx="4429156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2000" b="1" i="1" dirty="0" smtClean="0">
                <a:solidFill>
                  <a:schemeClr val="accent6">
                    <a:lumMod val="50000"/>
                  </a:schemeClr>
                </a:solidFill>
              </a:rPr>
              <a:t>Эта рыжая плутовка</a:t>
            </a:r>
          </a:p>
          <a:p>
            <a:pPr>
              <a:buNone/>
            </a:pPr>
            <a:r>
              <a:rPr lang="ru-RU" sz="2000" b="1" i="1" dirty="0" smtClean="0">
                <a:solidFill>
                  <a:schemeClr val="accent6">
                    <a:lumMod val="50000"/>
                  </a:schemeClr>
                </a:solidFill>
              </a:rPr>
              <a:t>И коварна, и хитра.</a:t>
            </a:r>
          </a:p>
          <a:p>
            <a:pPr>
              <a:buNone/>
            </a:pPr>
            <a:r>
              <a:rPr lang="ru-RU" sz="2000" b="1" i="1" dirty="0" smtClean="0">
                <a:solidFill>
                  <a:schemeClr val="accent6">
                    <a:lumMod val="50000"/>
                  </a:schemeClr>
                </a:solidFill>
              </a:rPr>
              <a:t>Быстрых зайцев ловит ловко,</a:t>
            </a:r>
          </a:p>
          <a:p>
            <a:pPr>
              <a:buNone/>
            </a:pPr>
            <a:r>
              <a:rPr lang="ru-RU" sz="2000" b="1" i="1" dirty="0" smtClean="0">
                <a:solidFill>
                  <a:schemeClr val="accent6">
                    <a:lumMod val="50000"/>
                  </a:schemeClr>
                </a:solidFill>
              </a:rPr>
              <a:t>Кур ворует со двора.</a:t>
            </a:r>
          </a:p>
          <a:p>
            <a:pPr>
              <a:buNone/>
            </a:pPr>
            <a:r>
              <a:rPr lang="ru-RU" sz="2000" b="1" i="1" dirty="0" smtClean="0">
                <a:solidFill>
                  <a:schemeClr val="accent6">
                    <a:lumMod val="50000"/>
                  </a:schemeClr>
                </a:solidFill>
              </a:rPr>
              <a:t>И мышами поживиться</a:t>
            </a:r>
          </a:p>
          <a:p>
            <a:pPr>
              <a:buNone/>
            </a:pPr>
            <a:r>
              <a:rPr lang="ru-RU" sz="2000" b="1" i="1" dirty="0" smtClean="0">
                <a:solidFill>
                  <a:schemeClr val="accent6">
                    <a:lumMod val="50000"/>
                  </a:schemeClr>
                </a:solidFill>
              </a:rPr>
              <a:t>Любит шустрая лисица.</a:t>
            </a:r>
          </a:p>
          <a:p>
            <a:pPr algn="r">
              <a:buNone/>
            </a:pPr>
            <a:r>
              <a:rPr lang="ru-RU" sz="2000" b="1" i="1" dirty="0" smtClean="0">
                <a:solidFill>
                  <a:schemeClr val="accent6">
                    <a:lumMod val="50000"/>
                  </a:schemeClr>
                </a:solidFill>
              </a:rPr>
              <a:t>Г. </a:t>
            </a:r>
            <a:r>
              <a:rPr lang="ru-RU" sz="2000" b="1" i="1" dirty="0" err="1" smtClean="0">
                <a:solidFill>
                  <a:schemeClr val="accent6">
                    <a:lumMod val="50000"/>
                  </a:schemeClr>
                </a:solidFill>
              </a:rPr>
              <a:t>Ладонщиков</a:t>
            </a:r>
            <a:endParaRPr lang="ru-RU" sz="2000" b="1" i="1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23554" name="Picture 2" descr="http://www.ruizdelperal.es/wp/english/files/2012/03/elephant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143240" y="142852"/>
            <a:ext cx="3929090" cy="2832804"/>
          </a:xfrm>
          <a:prstGeom prst="rect">
            <a:avLst/>
          </a:prstGeom>
          <a:noFill/>
        </p:spPr>
      </p:pic>
      <p:pic>
        <p:nvPicPr>
          <p:cNvPr id="23556" name="Picture 4" descr="http://krayvin.ucoz.ru/_ph/7/9102659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857621" y="3160552"/>
            <a:ext cx="2928958" cy="2197333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www.tvoyrebenok.ru/images/presentation/nice/b/0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84895"/>
          </a:xfrm>
          <a:prstGeom prst="rect">
            <a:avLst/>
          </a:prstGeom>
          <a:noFill/>
        </p:spPr>
      </p:pic>
      <p:pic>
        <p:nvPicPr>
          <p:cNvPr id="25604" name="Picture 4" descr="http://www.grafik.org.ru/history/Charushin/char0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86446" y="214290"/>
            <a:ext cx="3214710" cy="2342147"/>
          </a:xfrm>
          <a:prstGeom prst="rect">
            <a:avLst/>
          </a:prstGeom>
          <a:noFill/>
        </p:spPr>
      </p:pic>
      <p:pic>
        <p:nvPicPr>
          <p:cNvPr id="25606" name="Picture 6" descr="http://cs3.livemaster.ru/zhurnalfoto/4/d/d/120831143429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428992" y="2560314"/>
            <a:ext cx="5715008" cy="4297686"/>
          </a:xfrm>
          <a:prstGeom prst="rect">
            <a:avLst/>
          </a:prstGeom>
          <a:noFill/>
        </p:spPr>
      </p:pic>
      <p:pic>
        <p:nvPicPr>
          <p:cNvPr id="6" name="Picture 2" descr="http://www.liveinternet.ru/images/attach/694756/1439411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0" y="4408569"/>
            <a:ext cx="3714776" cy="2449431"/>
          </a:xfrm>
          <a:prstGeom prst="rect">
            <a:avLst/>
          </a:prstGeom>
          <a:noFill/>
        </p:spPr>
      </p:pic>
      <p:pic>
        <p:nvPicPr>
          <p:cNvPr id="25608" name="Picture 8" descr="http://artinvestment.ru/content/download/news_2011/20111008_volchishko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142844" y="214290"/>
            <a:ext cx="3612623" cy="4071942"/>
          </a:xfrm>
          <a:prstGeom prst="rect">
            <a:avLst/>
          </a:prstGeom>
          <a:noFill/>
        </p:spPr>
      </p:pic>
      <p:sp>
        <p:nvSpPr>
          <p:cNvPr id="10" name="Прямоугольник 9"/>
          <p:cNvSpPr/>
          <p:nvPr/>
        </p:nvSpPr>
        <p:spPr>
          <a:xfrm>
            <a:off x="3286116" y="500042"/>
            <a:ext cx="264320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ru-RU" sz="3200" b="1" i="1" dirty="0" smtClean="0">
                <a:solidFill>
                  <a:schemeClr val="accent5">
                    <a:lumMod val="75000"/>
                  </a:schemeClr>
                </a:solidFill>
              </a:rPr>
              <a:t>Животные</a:t>
            </a:r>
          </a:p>
          <a:p>
            <a:pPr algn="ctr">
              <a:buNone/>
            </a:pPr>
            <a:r>
              <a:rPr lang="ru-RU" sz="3200" b="1" i="1" dirty="0" smtClean="0">
                <a:solidFill>
                  <a:schemeClr val="accent5">
                    <a:lumMod val="75000"/>
                  </a:schemeClr>
                </a:solidFill>
              </a:rPr>
              <a:t>Е. </a:t>
            </a:r>
            <a:r>
              <a:rPr lang="ru-RU" sz="3200" b="1" i="1" dirty="0" err="1" smtClean="0">
                <a:solidFill>
                  <a:schemeClr val="accent5">
                    <a:lumMod val="75000"/>
                  </a:schemeClr>
                </a:solidFill>
              </a:rPr>
              <a:t>Чарушина</a:t>
            </a:r>
            <a:endParaRPr lang="ru-RU" sz="3200" b="1" i="1" dirty="0">
              <a:solidFill>
                <a:schemeClr val="accent5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www.tvoyrebenok.ru/images/presentation/nice/b/0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84895"/>
          </a:xfrm>
          <a:prstGeom prst="rect">
            <a:avLst/>
          </a:prstGeom>
          <a:noFill/>
        </p:spPr>
      </p:pic>
      <p:pic>
        <p:nvPicPr>
          <p:cNvPr id="6" name="Picture 2" descr="http://www.baby-news.net/images/paint/3703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643306" y="2428868"/>
            <a:ext cx="5500694" cy="4429132"/>
          </a:xfrm>
          <a:prstGeom prst="rect">
            <a:avLst/>
          </a:prstGeom>
          <a:noFill/>
        </p:spPr>
      </p:pic>
      <p:pic>
        <p:nvPicPr>
          <p:cNvPr id="26626" name="Picture 2" descr="http://www.baby-news.net/images/paint/3703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282" y="214290"/>
            <a:ext cx="5143536" cy="2538815"/>
          </a:xfrm>
          <a:prstGeom prst="rect">
            <a:avLst/>
          </a:prstGeom>
          <a:noFill/>
        </p:spPr>
      </p:pic>
    </p:spTree>
  </p:cSld>
  <p:clrMapOvr>
    <a:masterClrMapping/>
  </p:clrMapOvr>
  <p:transition>
    <p:cover dir="l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www.tvoyrebenok.ru/images/presentation/nice/b/0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26895"/>
            <a:ext cx="9144000" cy="6884895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571472" y="714356"/>
            <a:ext cx="821537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 smtClean="0"/>
              <a:t>http://wpapers.ru/wallpapers/animals/Leons/2736/1600x1200_%D0%A3%D1%81%D1%82%D0%B0%D0%B2%D1%88%D0%B8%D0%B9-%D0%9B%D0%B5%D0%B2.jpg</a:t>
            </a:r>
            <a:endParaRPr lang="ru-RU" sz="14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642910" y="1357298"/>
            <a:ext cx="319940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400" dirty="0" smtClean="0"/>
              <a:t>http://pro-star.ru/_ph/54/117662487.jpg</a:t>
            </a:r>
            <a:endParaRPr lang="ru-RU" sz="14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642910" y="1714488"/>
            <a:ext cx="4572000" cy="30777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400" dirty="0" smtClean="0"/>
              <a:t>http://i080.radikal.ru/1012/db/19469a7f4027.jpg</a:t>
            </a:r>
            <a:endParaRPr lang="ru-RU" sz="14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642910" y="2000240"/>
            <a:ext cx="778674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smtClean="0"/>
              <a:t>http://katyaburg.ru/sites/default/files/pictures/zabavnie_jivotnie/nosorog_kartinki_foto_01.jpg</a:t>
            </a:r>
            <a:endParaRPr lang="ru-RU" sz="14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642910" y="2285992"/>
            <a:ext cx="621507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smtClean="0"/>
              <a:t>http://usiter.com/uploads/20120528/kenguru+59497767294.jpg</a:t>
            </a:r>
            <a:endParaRPr lang="ru-RU" sz="14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-214346" y="2571744"/>
            <a:ext cx="550071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 smtClean="0"/>
              <a:t>http://img-2007-07.photosight.ru/31/2223698.jpg</a:t>
            </a:r>
            <a:endParaRPr lang="ru-RU" sz="1400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642910" y="2857496"/>
            <a:ext cx="358970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400" dirty="0" smtClean="0"/>
              <a:t>http://www.floranimal.ru/gallery/big/2666.jpg</a:t>
            </a:r>
            <a:endParaRPr lang="ru-RU" sz="1400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642910" y="3143248"/>
            <a:ext cx="564358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smtClean="0"/>
              <a:t>http://www.aldebaran.cz/bulletin/2011_50/02_croc.jpg</a:t>
            </a:r>
            <a:endParaRPr lang="ru-RU" sz="1400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642910" y="3500438"/>
            <a:ext cx="585791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smtClean="0"/>
              <a:t>http://i2.imgbb.ru/img7/2/1/6/2160ca29dc6b56733038ad46b6407489_h.png</a:t>
            </a:r>
            <a:endParaRPr lang="ru-RU" sz="1400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714348" y="3857628"/>
            <a:ext cx="685804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smtClean="0"/>
              <a:t>http://www.ruizdelperal.es/wp/english/files/2012/03/elephant1.jpg</a:t>
            </a:r>
            <a:endParaRPr lang="ru-RU" sz="1400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714348" y="4143380"/>
            <a:ext cx="326442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 smtClean="0"/>
              <a:t>http://krayvin.ucoz.ru/_ph/7/9102659.jpg</a:t>
            </a:r>
            <a:endParaRPr lang="ru-RU" sz="1400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714348" y="4429132"/>
            <a:ext cx="764386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smtClean="0"/>
              <a:t>http://www.liveinternet.ru/images/attach/694756/1439411.jpg</a:t>
            </a:r>
            <a:endParaRPr lang="ru-RU" sz="1400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714348" y="4714884"/>
            <a:ext cx="635798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smtClean="0"/>
              <a:t>http://www.grafik.org.ru/history/Charushin/char01.jpg</a:t>
            </a:r>
            <a:endParaRPr lang="ru-RU" sz="1400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714348" y="5000636"/>
            <a:ext cx="664373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smtClean="0"/>
              <a:t>http://cs3.livemaster.ru/zhurnalfoto/4/d/d/120831143429.jpg</a:t>
            </a:r>
            <a:endParaRPr lang="ru-RU" sz="1400" dirty="0"/>
          </a:p>
        </p:txBody>
      </p:sp>
      <p:sp>
        <p:nvSpPr>
          <p:cNvPr id="20" name="Прямоугольник 19"/>
          <p:cNvSpPr/>
          <p:nvPr/>
        </p:nvSpPr>
        <p:spPr>
          <a:xfrm>
            <a:off x="714348" y="5286388"/>
            <a:ext cx="778674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smtClean="0"/>
              <a:t>http://artinvestment.ru/content/download/news_2011/20111008_volchishko.jpg</a:t>
            </a:r>
            <a:endParaRPr lang="ru-RU" sz="1400" dirty="0"/>
          </a:p>
        </p:txBody>
      </p:sp>
      <p:sp>
        <p:nvSpPr>
          <p:cNvPr id="21" name="Прямоугольник 20"/>
          <p:cNvSpPr/>
          <p:nvPr/>
        </p:nvSpPr>
        <p:spPr>
          <a:xfrm>
            <a:off x="714348" y="5643578"/>
            <a:ext cx="621509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smtClean="0"/>
              <a:t>http://www.baby-news.net/images/paint/3703.gif</a:t>
            </a:r>
            <a:endParaRPr lang="ru-RU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www.tvoyrebenok.ru/images/presentation/nice/b/0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84895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85720" y="214290"/>
            <a:ext cx="5857916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3200" b="1" i="1" dirty="0" smtClean="0">
                <a:solidFill>
                  <a:schemeClr val="accent5">
                    <a:lumMod val="75000"/>
                  </a:schemeClr>
                </a:solidFill>
              </a:rPr>
              <a:t>-</a:t>
            </a:r>
            <a:r>
              <a:rPr lang="ru-RU" sz="3200" b="1" i="1" dirty="0" smtClean="0"/>
              <a:t> </a:t>
            </a:r>
            <a:r>
              <a:rPr lang="ru-RU" sz="3200" b="1" i="1" dirty="0" smtClean="0">
                <a:solidFill>
                  <a:schemeClr val="accent5">
                    <a:lumMod val="75000"/>
                  </a:schemeClr>
                </a:solidFill>
              </a:rPr>
              <a:t>Где обедал воробей? </a:t>
            </a:r>
          </a:p>
          <a:p>
            <a:pPr>
              <a:buNone/>
            </a:pPr>
            <a:r>
              <a:rPr lang="ru-RU" sz="3200" b="1" i="1" dirty="0" smtClean="0">
                <a:solidFill>
                  <a:schemeClr val="accent5">
                    <a:lumMod val="75000"/>
                  </a:schemeClr>
                </a:solidFill>
              </a:rPr>
              <a:t>- В зоопарке у зверей. </a:t>
            </a:r>
          </a:p>
          <a:p>
            <a:pPr>
              <a:buNone/>
            </a:pPr>
            <a:r>
              <a:rPr lang="ru-RU" sz="3200" b="1" i="1" dirty="0" smtClean="0">
                <a:solidFill>
                  <a:schemeClr val="accent5">
                    <a:lumMod val="75000"/>
                  </a:schemeClr>
                </a:solidFill>
              </a:rPr>
              <a:t>Пообедал я сперва </a:t>
            </a:r>
          </a:p>
          <a:p>
            <a:pPr>
              <a:buNone/>
            </a:pPr>
            <a:r>
              <a:rPr lang="ru-RU" sz="3200" b="1" i="1" dirty="0" smtClean="0">
                <a:solidFill>
                  <a:schemeClr val="accent5">
                    <a:lumMod val="75000"/>
                  </a:schemeClr>
                </a:solidFill>
              </a:rPr>
              <a:t>За решеткою у льва.</a:t>
            </a:r>
            <a:endParaRPr lang="ru-RU" sz="3200" b="1" i="1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8194" name="Picture 2" descr="http://wpapers.ru/wallpapers/animals/Leons/2736/1600x1200_%D0%A3%D1%81%D1%82%D0%B0%D0%B2%D1%88%D0%B8%D0%B9-%D0%9B%D0%B5%D0%B2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071802" y="2302579"/>
            <a:ext cx="6072198" cy="4555421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www.tvoyrebenok.ru/images/presentation/nice/b/0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84895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428596" y="642918"/>
            <a:ext cx="528641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3200" b="1" i="1" dirty="0" smtClean="0">
                <a:solidFill>
                  <a:schemeClr val="accent5">
                    <a:lumMod val="75000"/>
                  </a:schemeClr>
                </a:solidFill>
              </a:rPr>
              <a:t>Подкрепился у лисицы. </a:t>
            </a:r>
          </a:p>
        </p:txBody>
      </p:sp>
      <p:pic>
        <p:nvPicPr>
          <p:cNvPr id="6148" name="Picture 4" descr="http://pro-star.ru/_ph/54/117662487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383092" y="1785902"/>
            <a:ext cx="6760908" cy="5072098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www.tvoyrebenok.ru/images/presentation/nice/b/0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84895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500034" y="500042"/>
            <a:ext cx="454021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i="1" dirty="0" smtClean="0">
                <a:solidFill>
                  <a:schemeClr val="accent5">
                    <a:lumMod val="75000"/>
                  </a:schemeClr>
                </a:solidFill>
              </a:rPr>
              <a:t>У моржа попил водицы.</a:t>
            </a:r>
            <a:endParaRPr lang="ru-RU" sz="32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5122" name="Picture 2" descr="http://i080.radikal.ru/1012/db/19469a7f4027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71484" y="1643050"/>
            <a:ext cx="7672516" cy="521495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www.tvoyrebenok.ru/images/presentation/nice/b/0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84895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57158" y="500042"/>
            <a:ext cx="4572000" cy="107721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buNone/>
            </a:pPr>
            <a:r>
              <a:rPr lang="ru-RU" sz="3200" b="1" i="1" dirty="0" smtClean="0">
                <a:solidFill>
                  <a:schemeClr val="accent5">
                    <a:lumMod val="75000"/>
                  </a:schemeClr>
                </a:solidFill>
              </a:rPr>
              <a:t>Погостил у носорога, </a:t>
            </a:r>
          </a:p>
          <a:p>
            <a:pPr>
              <a:buNone/>
            </a:pPr>
            <a:r>
              <a:rPr lang="ru-RU" sz="3200" b="1" i="1" dirty="0" smtClean="0">
                <a:solidFill>
                  <a:schemeClr val="accent5">
                    <a:lumMod val="75000"/>
                  </a:schemeClr>
                </a:solidFill>
              </a:rPr>
              <a:t>Отрубей поел немного.</a:t>
            </a:r>
            <a:endParaRPr lang="ru-RU" sz="3200" b="1" i="1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18434" name="Picture 2" descr="http://katyaburg.ru/sites/default/files/pictures/zabavnie_jivotnie/nosorog_kartinki_foto_0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728" y="1779403"/>
            <a:ext cx="7715272" cy="5078597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www.tvoyrebenok.ru/images/presentation/nice/b/0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84895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85720" y="357166"/>
            <a:ext cx="4572000" cy="107721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buNone/>
            </a:pPr>
            <a:r>
              <a:rPr lang="ru-RU" sz="3200" b="1" i="1" dirty="0" smtClean="0">
                <a:solidFill>
                  <a:schemeClr val="accent5">
                    <a:lumMod val="75000"/>
                  </a:schemeClr>
                </a:solidFill>
              </a:rPr>
              <a:t>Побывал я на пиру </a:t>
            </a:r>
          </a:p>
          <a:p>
            <a:pPr>
              <a:buNone/>
            </a:pPr>
            <a:r>
              <a:rPr lang="ru-RU" sz="3200" b="1" i="1" dirty="0" smtClean="0">
                <a:solidFill>
                  <a:schemeClr val="accent5">
                    <a:lumMod val="75000"/>
                  </a:schemeClr>
                </a:solidFill>
              </a:rPr>
              <a:t>У хвостатых кенгуру.</a:t>
            </a:r>
            <a:endParaRPr lang="ru-RU" sz="3200" b="1" i="1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19458" name="Picture 2" descr="http://usiter.com/uploads/20120528/kenguru+59497767294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928794" y="1880635"/>
            <a:ext cx="7215206" cy="4977365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www.tvoyrebenok.ru/images/presentation/nice/b/0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84895"/>
          </a:xfrm>
          <a:prstGeom prst="rect">
            <a:avLst/>
          </a:prstGeom>
          <a:noFill/>
        </p:spPr>
      </p:pic>
      <p:pic>
        <p:nvPicPr>
          <p:cNvPr id="21506" name="Picture 2" descr="http://img-2007-07.photosight.ru/31/2223698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3108" y="2034615"/>
            <a:ext cx="7000892" cy="4823386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357158" y="428604"/>
            <a:ext cx="542928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3200" b="1" i="1" dirty="0" smtClean="0">
                <a:solidFill>
                  <a:schemeClr val="accent5">
                    <a:lumMod val="75000"/>
                  </a:schemeClr>
                </a:solidFill>
              </a:rPr>
              <a:t>Был на праздничном обеде </a:t>
            </a:r>
          </a:p>
          <a:p>
            <a:pPr>
              <a:buNone/>
            </a:pPr>
            <a:r>
              <a:rPr lang="ru-RU" sz="3200" b="1" i="1" dirty="0" smtClean="0">
                <a:solidFill>
                  <a:schemeClr val="accent5">
                    <a:lumMod val="75000"/>
                  </a:schemeClr>
                </a:solidFill>
              </a:rPr>
              <a:t>У мохнатого медведя.</a:t>
            </a:r>
            <a:endParaRPr lang="ru-RU" sz="3200" b="1" i="1" dirty="0">
              <a:solidFill>
                <a:schemeClr val="accent5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www.tvoyrebenok.ru/images/presentation/nice/b/0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84895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500034" y="357166"/>
            <a:ext cx="557216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3200" b="1" i="1" dirty="0" smtClean="0">
                <a:solidFill>
                  <a:schemeClr val="accent5">
                    <a:lumMod val="75000"/>
                  </a:schemeClr>
                </a:solidFill>
              </a:rPr>
              <a:t>А зубастый крокодил </a:t>
            </a:r>
          </a:p>
          <a:p>
            <a:pPr>
              <a:buNone/>
            </a:pPr>
            <a:r>
              <a:rPr lang="ru-RU" sz="3200" b="1" i="1" dirty="0" smtClean="0">
                <a:solidFill>
                  <a:schemeClr val="accent5">
                    <a:lumMod val="75000"/>
                  </a:schemeClr>
                </a:solidFill>
              </a:rPr>
              <a:t>Чуть меня не проглотил.</a:t>
            </a:r>
            <a:endParaRPr lang="ru-RU" sz="3200" b="1" i="1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20482" name="Picture 2" descr="http://www.floranimal.ru/gallery/big/2666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26878" y="2214554"/>
            <a:ext cx="8417122" cy="4643446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www.tvoyrebenok.ru/images/presentation/nice/b/0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26895"/>
            <a:ext cx="9144000" cy="6884895"/>
          </a:xfrm>
          <a:prstGeom prst="rect">
            <a:avLst/>
          </a:prstGeom>
          <a:noFill/>
        </p:spPr>
      </p:pic>
      <p:pic>
        <p:nvPicPr>
          <p:cNvPr id="5" name="Picture 2" descr="http://wpapers.ru/wallpapers/animals/Leons/2736/1600x1200_%D0%A3%D1%81%D1%82%D0%B0%D0%B2%D1%88%D0%B8%D0%B9-%D0%9B%D0%B5%D0%B2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57158" y="928670"/>
            <a:ext cx="2643206" cy="1982958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2000232" y="357166"/>
            <a:ext cx="557216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ru-RU" sz="2000" b="1" i="1" dirty="0" smtClean="0">
                <a:solidFill>
                  <a:schemeClr val="accent5">
                    <a:lumMod val="75000"/>
                  </a:schemeClr>
                </a:solidFill>
              </a:rPr>
              <a:t>Дайте характеристику каждому животному.</a:t>
            </a:r>
            <a:endParaRPr lang="ru-RU" sz="2000" b="1" i="1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8" name="Picture 2" descr="http://usiter.com/uploads/20120528/kenguru+59497767294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85720" y="3143248"/>
            <a:ext cx="2899590" cy="2000264"/>
          </a:xfrm>
          <a:prstGeom prst="rect">
            <a:avLst/>
          </a:prstGeom>
          <a:noFill/>
        </p:spPr>
      </p:pic>
      <p:pic>
        <p:nvPicPr>
          <p:cNvPr id="9" name="Picture 2" descr="http://www.floranimal.ru/gallery/big/2666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5429256" y="4786322"/>
            <a:ext cx="3496318" cy="1928802"/>
          </a:xfrm>
          <a:prstGeom prst="rect">
            <a:avLst/>
          </a:prstGeom>
          <a:noFill/>
        </p:spPr>
      </p:pic>
      <p:pic>
        <p:nvPicPr>
          <p:cNvPr id="10" name="Picture 2" descr="http://img-2007-07.photosight.ru/31/2223698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6215074" y="857232"/>
            <a:ext cx="2799556" cy="1928803"/>
          </a:xfrm>
          <a:prstGeom prst="rect">
            <a:avLst/>
          </a:prstGeom>
          <a:noFill/>
        </p:spPr>
      </p:pic>
      <p:pic>
        <p:nvPicPr>
          <p:cNvPr id="11" name="Picture 2" descr="http://katyaburg.ru/sites/default/files/pictures/zabavnie_jivotnie/nosorog_kartinki_foto_01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3286116" y="857232"/>
            <a:ext cx="2714644" cy="1786921"/>
          </a:xfrm>
          <a:prstGeom prst="rect">
            <a:avLst/>
          </a:prstGeom>
          <a:noFill/>
        </p:spPr>
      </p:pic>
      <p:pic>
        <p:nvPicPr>
          <p:cNvPr id="12" name="Picture 2" descr="http://i080.radikal.ru/1012/db/19469a7f4027.jpg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3428992" y="2928934"/>
            <a:ext cx="2500330" cy="1699455"/>
          </a:xfrm>
          <a:prstGeom prst="rect">
            <a:avLst/>
          </a:prstGeom>
          <a:noFill/>
        </p:spPr>
      </p:pic>
      <p:pic>
        <p:nvPicPr>
          <p:cNvPr id="13" name="Picture 4" descr="http://pro-star.ru/_ph/54/117662487.jpg"/>
          <p:cNvPicPr>
            <a:picLocks noChangeAspect="1" noChangeArrowheads="1"/>
          </p:cNvPicPr>
          <p:nvPr/>
        </p:nvPicPr>
        <p:blipFill>
          <a:blip r:embed="rId9" cstate="screen"/>
          <a:srcRect/>
          <a:stretch>
            <a:fillRect/>
          </a:stretch>
        </p:blipFill>
        <p:spPr bwMode="auto">
          <a:xfrm>
            <a:off x="2500298" y="4929198"/>
            <a:ext cx="2380569" cy="1785926"/>
          </a:xfrm>
          <a:prstGeom prst="rect">
            <a:avLst/>
          </a:prstGeom>
          <a:noFill/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70</TotalTime>
  <Words>246</Words>
  <Application>Microsoft Office PowerPoint</Application>
  <PresentationFormat>Экран (4:3)</PresentationFormat>
  <Paragraphs>69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Выражение отношения к окружающему миру через изображение животных.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Выражение отношения к окружающему миру через изображение животных.</dc:title>
  <dc:creator>User</dc:creator>
  <cp:lastModifiedBy>Пользователь Windows</cp:lastModifiedBy>
  <cp:revision>7</cp:revision>
  <dcterms:created xsi:type="dcterms:W3CDTF">2015-01-25T16:22:34Z</dcterms:created>
  <dcterms:modified xsi:type="dcterms:W3CDTF">2019-04-17T17:06:43Z</dcterms:modified>
</cp:coreProperties>
</file>