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handoutMasterIdLst>
    <p:handoutMasterId r:id="rId24"/>
  </p:handoutMasterIdLst>
  <p:sldIdLst>
    <p:sldId id="265" r:id="rId3"/>
    <p:sldId id="283" r:id="rId4"/>
    <p:sldId id="284" r:id="rId5"/>
    <p:sldId id="307" r:id="rId6"/>
    <p:sldId id="303" r:id="rId7"/>
    <p:sldId id="285" r:id="rId8"/>
    <p:sldId id="306" r:id="rId9"/>
    <p:sldId id="286" r:id="rId10"/>
    <p:sldId id="287" r:id="rId11"/>
    <p:sldId id="288" r:id="rId12"/>
    <p:sldId id="304" r:id="rId13"/>
    <p:sldId id="302" r:id="rId14"/>
    <p:sldId id="290" r:id="rId15"/>
    <p:sldId id="291" r:id="rId16"/>
    <p:sldId id="310" r:id="rId17"/>
    <p:sldId id="292" r:id="rId18"/>
    <p:sldId id="293" r:id="rId19"/>
    <p:sldId id="298" r:id="rId20"/>
    <p:sldId id="301" r:id="rId21"/>
    <p:sldId id="256" r:id="rId22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307"/>
            <p14:sldId id="303"/>
            <p14:sldId id="285"/>
            <p14:sldId id="306"/>
            <p14:sldId id="286"/>
            <p14:sldId id="287"/>
            <p14:sldId id="288"/>
            <p14:sldId id="304"/>
            <p14:sldId id="302"/>
            <p14:sldId id="290"/>
            <p14:sldId id="291"/>
            <p14:sldId id="310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99" d="100"/>
          <a:sy n="99" d="100"/>
        </p:scale>
        <p:origin x="84" y="468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18.04.2019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18.04.2019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20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/>
              <a:t>Щелкните, чтобы ввести имя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/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18.04.2019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036712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 2 младшая группа,                               тема  « </a:t>
            </a:r>
            <a:r>
              <a:rPr lang="ru-RU" sz="3600" dirty="0">
                <a:latin typeface="Cambria"/>
              </a:rPr>
              <a:t>Н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еделя хороших поступков»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r>
              <a:rPr lang="ru-RU" sz="1800" dirty="0">
                <a:latin typeface="Cambria"/>
              </a:rPr>
              <a:t>(2-3 года)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665916" y="4869160"/>
            <a:ext cx="5140049" cy="1440160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r>
              <a:rPr lang="ru-RU" sz="2100" b="1" dirty="0"/>
              <a:t>(Абакумова Елена Александровна, воспитатель, «ЦРР – детский сад №181», город Воронеж, Коминтерновский район)</a:t>
            </a:r>
            <a:endParaRPr lang="ru-RU" dirty="0"/>
          </a:p>
          <a:p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2018-2019 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8195" name="Picture 3" descr="H:\181Абакумова 2 млад\DSC01506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496" y="571480"/>
            <a:ext cx="3977640" cy="5638800"/>
          </a:xfrm>
          <a:prstGeom prst="rect">
            <a:avLst/>
          </a:prstGeom>
          <a:noFill/>
        </p:spPr>
      </p:pic>
      <p:pic>
        <p:nvPicPr>
          <p:cNvPr id="8197" name="Picture 5" descr="H:\181Абакумова 2 млад\DSC015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8491" y="642918"/>
            <a:ext cx="4178958" cy="55721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51932" y="1071546"/>
            <a:ext cx="307183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Предметно-пространственная среда, организуется по принципу небольших полузамкнутых микро-пространств, позволяющих избежать скученности детей.</a:t>
            </a:r>
          </a:p>
          <a:p>
            <a:r>
              <a:rPr lang="ru-RU" dirty="0"/>
              <a:t>Обстановка в группе создана таким образом, чтобы предоставить ребёнку самостоятельно делать выбор. Помещение разделено на несколько зон, в каждом из которых содержится достаточное количество материалов и игр.</a:t>
            </a:r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181Абакумова 2 млад\DSC0150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12291" name="Picture 3" descr="H:\181Абакумова 2 млад\DSC01510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935" y="428604"/>
            <a:ext cx="3429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Пространство игрового сектора имеет все вариативные модули,</a:t>
            </a:r>
            <a:br>
              <a:rPr lang="ru-RU" dirty="0"/>
            </a:br>
            <a:r>
              <a:rPr lang="ru-RU" dirty="0"/>
              <a:t> обеспечивающие игровую , познавательную, исследовательскую и творческую музыкальную активность всех воспитанников с доступными детям материалами в соответствии с ООП ДОО.  Воспитателями организовано упорядоченное хранение сменяемых материалов.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23304" y="1285860"/>
            <a:ext cx="3287596" cy="514353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Основные цели и задачи центра сюжетно-ролевых игр: создание условий для развития игровой деятельности детей; формирование игровых умений, развитие культурных форм игры; всестороннее воспитание и гармоническое развитие детей в игре (эмоционально-нравственное, умственное, физическое, художественно-эстетическое и социально-коммуникативное); развитие самостоятельности, инициативы, творчества, навыков саморегуляции; формирование доброжелательного отношения к сверстникам, умения взаимодействовать, договариваться, самостоятельно разрешать конфликтные ситуации.</a:t>
            </a:r>
          </a:p>
          <a:p>
            <a:endParaRPr lang="ru-RU" dirty="0"/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8380428" y="548680"/>
            <a:ext cx="3128377" cy="880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br>
              <a:rPr lang="ru-RU" sz="3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1266" name="Picture 2" descr="H:\181Абакумова 2 млад\DSC015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38" y="571500"/>
            <a:ext cx="8075612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32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Сюжетно-ролевая игра «Кухня»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</a:p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4338" name="Picture 2" descr="H:\181Абакумова 2 млад\DSC015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6035675" cy="4979988"/>
          </a:xfrm>
          <a:prstGeom prst="rect">
            <a:avLst/>
          </a:prstGeom>
          <a:noFill/>
        </p:spPr>
      </p:pic>
      <p:pic>
        <p:nvPicPr>
          <p:cNvPr id="14339" name="Picture 3" descr="H:\181Абакумова 2 млад\DSC01515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150" y="609600"/>
            <a:ext cx="6035675" cy="4979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08396" y="6030856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физической культуры 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9218" name="Picture 2" descr="H:\181Абакумова 2 млад\DSC0150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138" y="509588"/>
            <a:ext cx="3978275" cy="5638800"/>
          </a:xfrm>
          <a:prstGeom prst="rect">
            <a:avLst/>
          </a:prstGeom>
          <a:noFill/>
        </p:spPr>
      </p:pic>
      <p:pic>
        <p:nvPicPr>
          <p:cNvPr id="8" name="Picture 2" descr="H:\181Абакумова 2 млад\DSC01500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1038" y="477838"/>
            <a:ext cx="3976687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5\181Абакумова 2 млад\абакумова\DSC0159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3075" name="Picture 3" descr="F:\5\181Абакумова 2 млад\абакумова\DSC01604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0876" y="5933020"/>
            <a:ext cx="4715659" cy="496376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Сюжетно-ролевая игра «Доктор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8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 «Семья»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13314" name="Picture 2" descr="H:\181Абакумова 2 млад\DSC015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438" y="419100"/>
            <a:ext cx="3978275" cy="5638800"/>
          </a:xfrm>
          <a:prstGeom prst="rect">
            <a:avLst/>
          </a:prstGeom>
          <a:noFill/>
        </p:spPr>
      </p:pic>
      <p:pic>
        <p:nvPicPr>
          <p:cNvPr id="13315" name="Picture 3" descr="H:\181Абакумова 2 млад\DSC01513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6938" y="390525"/>
            <a:ext cx="3976687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 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сюжетно ролевая игра «Парикмахерская»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5362" name="Picture 2" descr="H:\181Абакумова 2 млад\DSC0151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" y="609600"/>
            <a:ext cx="5702300" cy="5299075"/>
          </a:xfrm>
          <a:prstGeom prst="rect">
            <a:avLst/>
          </a:prstGeom>
          <a:noFill/>
        </p:spPr>
      </p:pic>
      <p:pic>
        <p:nvPicPr>
          <p:cNvPr id="15363" name="Picture 3" descr="H:\181Абакумова 2 млад\DSC015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3106" y="500042"/>
            <a:ext cx="4607569" cy="61436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для уединения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Книжный уголок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сектор</a:t>
            </a:r>
          </a:p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природы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pic>
        <p:nvPicPr>
          <p:cNvPr id="10" name="Picture 3" descr="H:\181Абакумова 2 млад\DSC0152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13" y="415925"/>
            <a:ext cx="3978275" cy="5638800"/>
          </a:xfrm>
          <a:prstGeom prst="rect">
            <a:avLst/>
          </a:prstGeom>
          <a:noFill/>
        </p:spPr>
      </p:pic>
      <p:pic>
        <p:nvPicPr>
          <p:cNvPr id="4098" name="Picture 2" descr="H:\181Абакумова 2 млад\DSC01529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8463" y="415925"/>
            <a:ext cx="3976687" cy="5638800"/>
          </a:xfrm>
          <a:prstGeom prst="rect">
            <a:avLst/>
          </a:prstGeom>
          <a:noFill/>
        </p:spPr>
      </p:pic>
      <p:pic>
        <p:nvPicPr>
          <p:cNvPr id="4099" name="Picture 3" descr="H:\181Абакумова 2 млад\DSC01519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4213" y="415925"/>
            <a:ext cx="3694112" cy="5653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 Среда для диалога с родителями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7170" name="Picture 2" descr="H:\181Абакумова 2 млад\DSC0149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379413"/>
            <a:ext cx="3978275" cy="5638800"/>
          </a:xfrm>
          <a:prstGeom prst="rect">
            <a:avLst/>
          </a:prstGeom>
          <a:noFill/>
        </p:spPr>
      </p:pic>
      <p:pic>
        <p:nvPicPr>
          <p:cNvPr id="7171" name="Picture 3" descr="H:\181Абакумова 2 млад\DSC01495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6550" y="400050"/>
            <a:ext cx="3978275" cy="5638800"/>
          </a:xfrm>
          <a:prstGeom prst="rect">
            <a:avLst/>
          </a:prstGeom>
          <a:noFill/>
        </p:spPr>
      </p:pic>
      <p:pic>
        <p:nvPicPr>
          <p:cNvPr id="7172" name="Picture 4" descr="H:\181Абакумова 2 млад\DSC01499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6588" y="377825"/>
            <a:ext cx="3978275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средний, старший, подготовительный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</a:p>
        </p:txBody>
      </p:sp>
      <p:pic>
        <p:nvPicPr>
          <p:cNvPr id="1026" name="Picture 2" descr="F:\5\181Абакумова 2 млад\абакумова\DSC0159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3433763"/>
            <a:ext cx="3978275" cy="2743200"/>
          </a:xfrm>
          <a:prstGeom prst="rect">
            <a:avLst/>
          </a:prstGeom>
          <a:noFill/>
        </p:spPr>
      </p:pic>
      <p:pic>
        <p:nvPicPr>
          <p:cNvPr id="1027" name="Picture 3" descr="F:\5\181Абакумова 2 млад\абакумова\DSC01597.JPG"/>
          <p:cNvPicPr>
            <a:picLocks noGrp="1" noChangeAspect="1" noChangeArrowheads="1"/>
          </p:cNvPicPr>
          <p:nvPr>
            <p:ph type="pic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388" y="3467100"/>
            <a:ext cx="3978275" cy="2743200"/>
          </a:xfrm>
          <a:prstGeom prst="rect">
            <a:avLst/>
          </a:prstGeom>
          <a:noFill/>
        </p:spPr>
      </p:pic>
      <p:pic>
        <p:nvPicPr>
          <p:cNvPr id="1029" name="Picture 5" descr="F:\5\181Абакумова 2 млад\абакумова\DSC01592.JPG"/>
          <p:cNvPicPr>
            <a:picLocks noGrp="1" noChangeAspect="1" noChangeArrowheads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1675" y="238125"/>
            <a:ext cx="3978275" cy="2743200"/>
          </a:xfrm>
          <a:prstGeom prst="rect">
            <a:avLst/>
          </a:prstGeom>
          <a:noFill/>
        </p:spPr>
      </p:pic>
      <p:pic>
        <p:nvPicPr>
          <p:cNvPr id="1031" name="Picture 7" descr="F:\5\181Абакумова 2 млад\абакумова\DSC01591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763" y="233363"/>
            <a:ext cx="3978275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496" y="500042"/>
            <a:ext cx="10429917" cy="521495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Приёмная используется, как информационный, консультативный центр для родителей, где они могут ознакомиться с  организацией педагогического процесса в ДОУ, результатами продуктивной деятельности детей, меню и т.д. Такая среда обеспечивает максимальную реализацию образовательного потенциала группы, способствует развитию у детей навыков сотрудничества в совместной деятельности как со сверстниками, так и со взрослыми, обеспечивает своевременную смену деятельности и является условием сохранения и укрепления психического и физического здоровья каждого ребенка в группе.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37354" y="214290"/>
            <a:ext cx="5261714" cy="71438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94611" y="1071546"/>
            <a:ext cx="4143404" cy="5286412"/>
          </a:xfrm>
        </p:spPr>
        <p:txBody>
          <a:bodyPr>
            <a:normAutofit fontScale="77500" lnSpcReduction="20000"/>
          </a:bodyPr>
          <a:lstStyle/>
          <a:p>
            <a:pPr marL="342900" indent="-342900"/>
            <a:r>
              <a:rPr lang="ru-RU" dirty="0"/>
              <a:t>Предметно - развивающая среда  выполняет образовательную, развивающую, воспитывающую, стимулирующую, организованную, коммуникативную функции. Но самое главное – она работает на развитие самостоятельности и самодеятельности ребёнка. Групповая комната условно поделена на рабочий, активный и спокойный сектор. Но пространство может быть трансформируемым в зависимости от воспитательно-образовательных задач и темы недели. Материал в каждом секторе меняется, дополняется и возможно их временное объединение. Все игровые материалы, пособия находятся в свободном доступе для детей. Очень важно не только сделать всё доступным, но и помочь детям правильно и рационально это использовать. Созданная развивающая предметно-пространственная среда в нашей группе обеспечивает детям чувство психологической защищенности, помогает формированию личности, развитию способностей и овладению разными способами деятельности.</a:t>
            </a:r>
          </a:p>
          <a:p>
            <a:pPr marL="342900" indent="-342900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H:\181Абакумова 2 млад\DSC015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496" y="1071546"/>
            <a:ext cx="7144080" cy="535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810" y="285728"/>
            <a:ext cx="9144000" cy="2971799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</a:t>
            </a:r>
            <a:b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«Продуктивная деятельность»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496" y="3357562"/>
            <a:ext cx="11430080" cy="278608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стимулирует детей к реализации творческих способностей, способствует формированию эстетического восприятия, воображения, художественно-творческих способностей, самостоятельности, активности.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chemeClr val="tx1"/>
                </a:solidFill>
              </a:rPr>
              <a:t>В центрах  «</a:t>
            </a:r>
            <a:r>
              <a:rPr lang="ru-RU" dirty="0" err="1">
                <a:solidFill>
                  <a:schemeClr val="tx1"/>
                </a:solidFill>
              </a:rPr>
              <a:t>дизайн-студии</a:t>
            </a:r>
            <a:r>
              <a:rPr lang="ru-RU" dirty="0">
                <a:solidFill>
                  <a:schemeClr val="tx1"/>
                </a:solidFill>
              </a:rPr>
              <a:t>», «художественного творчества»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краски, кисточки, баночки для воды, бумага и другие материалы находятся в доступных  для воспитанников местах.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Обязательно организуется выставка детских работ.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181Абакумова 2 млад\DSC01503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248" y="642918"/>
            <a:ext cx="3977640" cy="5638800"/>
          </a:xfrm>
          <a:prstGeom prst="rect">
            <a:avLst/>
          </a:prstGeom>
          <a:noFill/>
        </p:spPr>
      </p:pic>
      <p:pic>
        <p:nvPicPr>
          <p:cNvPr id="10243" name="Picture 3" descr="H:\181Абакумова 2 млад\DSC015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2842" y="1000108"/>
            <a:ext cx="7017028" cy="5262564"/>
          </a:xfrm>
          <a:prstGeom prst="rect">
            <a:avLst/>
          </a:prstGeom>
          <a:noFill/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4451338" y="142852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65124" y="6321512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центр конструирования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3074" name="Picture 2" descr="H:\181Абакумова 2 млад\DSC0152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3" y="473075"/>
            <a:ext cx="3978275" cy="5638800"/>
          </a:xfrm>
          <a:prstGeom prst="rect">
            <a:avLst/>
          </a:prstGeom>
          <a:noFill/>
        </p:spPr>
      </p:pic>
      <p:pic>
        <p:nvPicPr>
          <p:cNvPr id="3076" name="Picture 4" descr="H:\181Абакумова 2 млад\DSC01523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163" y="500063"/>
            <a:ext cx="3978275" cy="5638800"/>
          </a:xfrm>
          <a:prstGeom prst="rect">
            <a:avLst/>
          </a:prstGeom>
          <a:noFill/>
        </p:spPr>
      </p:pic>
      <p:pic>
        <p:nvPicPr>
          <p:cNvPr id="3077" name="Picture 5" descr="H:\181Абакумова 2 млад\DSC01524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0550" y="482600"/>
            <a:ext cx="3978275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5\181Абакумова 2 млад\абакумова\DSC0159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2052" name="Picture 4" descr="F:\5\181Абакумова 2 млад\абакумова\DSC01592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конструирования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6308726" y="605391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6146" name="Picture 2" descr="H:\181Абакумова 2 млад\DSC0151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13" y="415925"/>
            <a:ext cx="3978275" cy="5638800"/>
          </a:xfrm>
          <a:prstGeom prst="rect">
            <a:avLst/>
          </a:prstGeom>
          <a:noFill/>
        </p:spPr>
      </p:pic>
      <p:pic>
        <p:nvPicPr>
          <p:cNvPr id="6148" name="Picture 4" descr="H:\181Абакумова 2 млад\DSC0149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900" y="500042"/>
            <a:ext cx="7334589" cy="5500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b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026" name="Picture 2" descr="H:\181Абакумова 2 млад\DSC01525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24" y="357166"/>
            <a:ext cx="3978275" cy="5638800"/>
          </a:xfrm>
          <a:prstGeom prst="rect">
            <a:avLst/>
          </a:prstGeom>
          <a:noFill/>
        </p:spPr>
      </p:pic>
      <p:pic>
        <p:nvPicPr>
          <p:cNvPr id="1027" name="Picture 3" descr="H:\181Абакумова 2 млад\DSC015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4544" y="357166"/>
            <a:ext cx="3978275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488</Words>
  <Application>Microsoft Office PowerPoint</Application>
  <PresentationFormat>Произвольный</PresentationFormat>
  <Paragraphs>85</Paragraphs>
  <Slides>20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Cambria</vt:lpstr>
      <vt:lpstr>Times New Roman</vt:lpstr>
      <vt:lpstr>Wingdings</vt:lpstr>
      <vt:lpstr>GraduationAlbum_16x9</vt:lpstr>
      <vt:lpstr>  2 младшая группа,                               тема  « Неделя хороших поступков» (2-3 года)</vt:lpstr>
      <vt:lpstr>Вход в группу, нижняя левая точка</vt:lpstr>
      <vt:lpstr>1. Рабочий сектор </vt:lpstr>
      <vt:lpstr>Центр  «Продуктивная деятельность»</vt:lpstr>
      <vt:lpstr>Презентация PowerPoint</vt:lpstr>
      <vt:lpstr>Презентация PowerPoint</vt:lpstr>
      <vt:lpstr>Презентация PowerPoint</vt:lpstr>
      <vt:lpstr>Презентация PowerPoint</vt:lpstr>
      <vt:lpstr>1.6. Рабочий сектор  (методическая литература педагога)</vt:lpstr>
      <vt:lpstr>Презентация PowerPoint</vt:lpstr>
      <vt:lpstr>Презентация PowerPoint</vt:lpstr>
      <vt:lpstr>  Активный сектор   </vt:lpstr>
      <vt:lpstr>Презентация PowerPoint</vt:lpstr>
      <vt:lpstr> Активный сектор центр физической культуры    </vt:lpstr>
      <vt:lpstr>Презентация PowerPoint</vt:lpstr>
      <vt:lpstr> Сюжетно-ролевая игра «Доктор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младшая группа,                               тема  « Неделя хороших поступков» (2-3 года)</dc:title>
  <dc:creator/>
  <cp:keywords/>
  <cp:lastModifiedBy/>
  <cp:revision>5</cp:revision>
  <dcterms:created xsi:type="dcterms:W3CDTF">2018-04-22T15:15:56Z</dcterms:created>
  <dcterms:modified xsi:type="dcterms:W3CDTF">2019-04-18T08:58:47Z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