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88" r:id="rId3"/>
    <p:sldId id="291" r:id="rId4"/>
    <p:sldId id="256" r:id="rId5"/>
    <p:sldId id="282" r:id="rId6"/>
    <p:sldId id="290" r:id="rId7"/>
    <p:sldId id="283" r:id="rId8"/>
    <p:sldId id="257" r:id="rId9"/>
    <p:sldId id="292" r:id="rId10"/>
    <p:sldId id="296" r:id="rId11"/>
    <p:sldId id="277" r:id="rId12"/>
    <p:sldId id="287" r:id="rId13"/>
    <p:sldId id="281" r:id="rId14"/>
    <p:sldId id="278" r:id="rId15"/>
    <p:sldId id="297" r:id="rId16"/>
    <p:sldId id="286" r:id="rId17"/>
    <p:sldId id="293" r:id="rId18"/>
    <p:sldId id="294" r:id="rId19"/>
    <p:sldId id="295" r:id="rId20"/>
    <p:sldId id="263" r:id="rId21"/>
    <p:sldId id="266" r:id="rId22"/>
    <p:sldId id="268" r:id="rId23"/>
    <p:sldId id="272" r:id="rId24"/>
    <p:sldId id="27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" TargetMode="External"/><Relationship Id="rId2" Type="http://schemas.openxmlformats.org/officeDocument/2006/relationships/hyperlink" Target="http://fb.ru/article/169154/mihail-bulgakov-zapiski-yunogo-vracha-kratkoe-soderjanie-i-analiz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986" name="Picture 2" descr="https://f.otzyv.ru/f/12/09/110847/26388/18031415534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49" y="692696"/>
            <a:ext cx="9127051" cy="55172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" y="3244334"/>
            <a:ext cx="58127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4869160"/>
            <a:ext cx="3888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dirty="0" smtClean="0"/>
              <a:t>Петрова В.Е. –учитель</a:t>
            </a:r>
          </a:p>
          <a:p>
            <a:r>
              <a:rPr lang="ru-RU" dirty="0" smtClean="0"/>
              <a:t> русского языка и литературы</a:t>
            </a:r>
          </a:p>
          <a:p>
            <a:r>
              <a:rPr lang="ru-RU" dirty="0" smtClean="0"/>
              <a:t> </a:t>
            </a:r>
            <a:r>
              <a:rPr lang="ru-RU" dirty="0" smtClean="0"/>
              <a:t>ГБОУ СОШ №2010 </a:t>
            </a:r>
            <a:endParaRPr lang="ru-RU" dirty="0" smtClean="0"/>
          </a:p>
          <a:p>
            <a:r>
              <a:rPr lang="ru-RU" smtClean="0"/>
              <a:t>Г.Москва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340768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Aharoni" pitchFamily="2" charset="-79"/>
              </a:rPr>
              <a:t>После безнадежной, как кажется врачу, ампутации он просит: «Когда умрет, обязательно пришлите за мной». И вот врач один. «Сейчас постучат… скажут: «Умерла…» Да, пойду и погляжу в последний раз» </a:t>
            </a:r>
          </a:p>
          <a:p>
            <a:endParaRPr lang="ru-RU" sz="2800" b="1" dirty="0" smtClean="0">
              <a:latin typeface="Times New Roman" pitchFamily="18" charset="0"/>
              <a:cs typeface="Aharoni" pitchFamily="2" charset="-79"/>
            </a:endParaRPr>
          </a:p>
          <a:p>
            <a:r>
              <a:rPr lang="ru-RU" sz="2800" b="1" dirty="0" smtClean="0">
                <a:latin typeface="Times New Roman" pitchFamily="18" charset="0"/>
                <a:cs typeface="Aharoni" pitchFamily="2" charset="-79"/>
              </a:rPr>
              <a:t> Так думают люди о своих родных, но у Булгакова так думает врач. Но вот неожиданный поворот в рассказе, и камень падает с души читателя. К врачу, действительно, стучат, однако прошло немало времени - в дверях выздоровевшая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девушка</a:t>
            </a:r>
            <a:r>
              <a:rPr lang="ru-RU" sz="2800" b="1" dirty="0" smtClean="0">
                <a:latin typeface="Times New Roman" pitchFamily="18" charset="0"/>
                <a:cs typeface="Aharoni" pitchFamily="2" charset="-79"/>
              </a:rPr>
              <a:t>. </a:t>
            </a:r>
            <a:r>
              <a:rPr lang="ru-RU" sz="2800" b="1" dirty="0" smtClean="0">
                <a:cs typeface="Aharoni" pitchFamily="2" charset="-79"/>
              </a:rPr>
              <a:t>Она </a:t>
            </a:r>
            <a:r>
              <a:rPr lang="ru-RU" sz="2800" b="1" dirty="0" smtClean="0">
                <a:cs typeface="Aharoni" pitchFamily="2" charset="-79"/>
              </a:rPr>
              <a:t> </a:t>
            </a:r>
            <a:r>
              <a:rPr lang="ru-RU" sz="2800" b="1" dirty="0" smtClean="0">
                <a:cs typeface="Aharoni" pitchFamily="2" charset="-79"/>
              </a:rPr>
              <a:t>дарит доктору льняное белое полотенце с вышитым петухом.</a:t>
            </a:r>
            <a:endParaRPr lang="ru-RU" sz="2800" b="1" dirty="0" smtClean="0">
              <a:latin typeface="Times New Roman" pitchFamily="18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СТАЛЬНОЕ  ГОРЛО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В рассказе «Стальное горло» продолжается профессиональное становление доктора. Ноябрьской вьюжной ночью его будят. Привезли девочку, умирающую от дифтерийного крупа. Врач никогда не делал трахеотомию, но он понимает, что ребенок обречен, операция - единственный шанс на спасение. И он идет на риск. Девочка спасена. По деревням идет слух, что Лидке вставили «стальное горло» и она прекрасно живет с ним. Популярность врача вырастает до «трагических» размеров: в день он принимает более ста человек. 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-images-1.medium.com/max/1600/1*VDw2F02HvrPMXMgc506Zdg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8960994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75191"/>
            <a:ext cx="8435280" cy="462560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b="1" dirty="0" smtClean="0"/>
              <a:t>Согласно «Полотенцу с петухом» и «Стальному горлу», герой-рассказчик впервые приезжает на место своей службы 17 сентября 1917 года 23-летним, будучи только что, меньше двух месяцев назад, выпущен врачом из университета. А в рассказе «Тьма египетская» он празднует, уже в декабре, свой 24 день рождения. На самом деле Булгаков уже проработал, к моменту приезда в Смоленскую губернию, весь 1916 год в прифронтовых госпиталях, оказавшись в Вязьме будучи и старше и опытнее</a:t>
            </a:r>
            <a:r>
              <a:rPr lang="ru-RU" dirty="0" smtClean="0"/>
              <a:t>, в мае 1916 ему исполнилось 25 лет. 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75191"/>
            <a:ext cx="8712968" cy="462560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</a:t>
            </a:r>
            <a:r>
              <a:rPr lang="ru-RU" sz="3400" dirty="0" smtClean="0"/>
              <a:t>Молодой врач, тоскующий по свету электрических лампочек, мечтающий о совете опытных коллег, не уверенный в своих силах, и, тем не менее, отважно идущий на операцию, - вот каким предстает перед нами главный герой. Он понимает, что ожидает его в случае неудачи. Никто не простит его: ни мать, ни пациенты-крестьяне. Но долг врача для него превыше всего. По-своему впечатляют плаксивая бабка, виновница запущенной болезни, олицетворение темноты и невежества деревни; мать Лидки, с ее «черной яростью» и «нехорошим голосом» перед операцией и «сияющими глазами» после выздоровления дочки, и, наконец, молодой фельдшер, очень способный человек, упавший в обморок во время операции.</a:t>
            </a:r>
            <a:endParaRPr lang="ru-RU" sz="3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Крещение поворотом</a:t>
            </a:r>
            <a:endParaRPr lang="ru-RU" dirty="0"/>
          </a:p>
        </p:txBody>
      </p:sp>
      <p:pic>
        <p:nvPicPr>
          <p:cNvPr id="1026" name="Picture 2" descr="http://s54.radikal.ru/i143/1212/a3/ac9b06876b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844824"/>
            <a:ext cx="7168795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ВЬЮГА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924944"/>
            <a:ext cx="8964488" cy="393305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 «Я взял безжизненную руку, привычным уже жестом наложил пальцы и вздрогнул. Под пальцами задрожало мелко, часто, потом стало срываться, тянуться в нитку. У меня похолодело привычно под ложечкой, как всегда, когда я в упор видел смерть. Я ее ненавижу» (</a:t>
            </a:r>
            <a:r>
              <a:rPr lang="ru-RU" b="1" dirty="0" smtClean="0"/>
              <a:t>Булгаков, М.А.</a:t>
            </a:r>
            <a:r>
              <a:rPr lang="ru-RU" dirty="0" smtClean="0"/>
              <a:t> </a:t>
            </a:r>
            <a:r>
              <a:rPr lang="ru-RU" dirty="0" err="1" smtClean="0"/>
              <a:t>Указ.соч</a:t>
            </a:r>
            <a:r>
              <a:rPr lang="ru-RU" dirty="0" smtClean="0"/>
              <a:t>. - с. 41. )Эти строки - из рассказа «Вьюга»(1926). Рассказ о том, как не удалось отстоять жизнь, только что расцветшую. Конторщик, пламенно влюбленный в юную красавицу - дочку лесника, после долгожданной помолвки повез невесту кататься на санках, а рысак «с места как взял, невесту-то мотнуло - да лбом об косяк».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https://f.kinozon.tv/%D1%81%D1%82%D0%BE%D0%BF_%D0%BA%D0%B0%D0%B4%D1%80%D1%8B/553180/%D0%97%D0%B0%D0%BF%D0%B8%D1%81%D0%BA%D0%B8_%D1%8E%D0%BD%D0%BE%D0%B3%D0%BE_%D0%B2%D1%80%D0%B0%D1%87%D0%B0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7456" y="260648"/>
            <a:ext cx="4896544" cy="2753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Тьма египетская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628800"/>
            <a:ext cx="84969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Здесь говорится о том, что поздним вечером, когда кругом тьма египетская, в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Мурьевской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больнице отмечали день рождения юного врача и делились воспоминаниями из врачебной практикой, как румяная баба лет тридцати выпила за один раз целый флакон белладонны, которую приказано было принимать по пять капель в день, или раздала его всем в деревне.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365104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Рассказы прерываются приездом больного малярией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интеллигентного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мельника», который ухитрился за один раз в больнице съесть десять порошков хинину, стал помирать, отравившись, его едва спасли промыванием желудка. В глазах у него тьма египетская.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Пропавший глаз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340768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Молодой врач подводит итоги первого года своей работы в сельской больнице. Он вспоминает былую неуверенность в своем профессионализме, а затем, подсчитывая колоссальное количество принятых пациентов, оценивает приобретенный опыт. Слегка повзрослевший доктор полагает, что не встретит уже в своей практике более удивительных случаев, чем в прошедшем году. И на следующий же день видит младенца с непонятной опухолью вместо глаза. Поставить диагноз не удается, эскулап в растерянности. Болезнь в итоге излечивается сама собой: это был просто гнойник, который сам лопнул.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941168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«Нет. Никогда, даже засыпая, не буду горделиво бормотать о том, что меня ничем не удивишь. Нет. И год прошел, пройдет другой год и будет столь же богат сюрпризами, как и первый… Значит, нужно покорно учиться.»</a:t>
            </a:r>
            <a:endParaRPr lang="ru-RU" sz="2400" b="1" i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Звездная пыль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305342"/>
            <a:ext cx="85689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В этом рассказе врач сталкивается с очагом заболеваемости сифилисом и ясно понимает, что эта страшная болезнь имеет социальный характер, из-за чего с ней справиться становится труднее, чем с любым другим недугом. </a:t>
            </a:r>
            <a:r>
              <a:rPr lang="ru-RU" sz="2000" b="1" dirty="0" err="1" smtClean="0"/>
              <a:t>Бомгард</a:t>
            </a:r>
            <a:r>
              <a:rPr lang="ru-RU" sz="2000" b="1" dirty="0" smtClean="0"/>
              <a:t> начинает упорную и долгую борьбу с сифилисом, но в конце концов должен признать, что для успешного лечения требуется система, которая была бы способна переломить страх перед этой болезнью у крестьян. </a:t>
            </a:r>
            <a:endParaRPr lang="ru-RU" sz="2000" b="1" dirty="0"/>
          </a:p>
        </p:txBody>
      </p:sp>
      <p:pic>
        <p:nvPicPr>
          <p:cNvPr id="4" name="Picture 2" descr="https://vdp.mycdn.me/getImage?id=77437798976&amp;idx=1&amp;thumbType=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852047"/>
            <a:ext cx="5343916" cy="30059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1. Познакомить учащихся с произведением М.А.Булгакова.</a:t>
            </a:r>
          </a:p>
          <a:p>
            <a:pPr>
              <a:buNone/>
            </a:pPr>
            <a:r>
              <a:rPr lang="ru-RU" dirty="0" smtClean="0"/>
              <a:t>2.Медицинская тема в рассказах «Полотенце с петухом», «Стальное горло», «Пропавший глаз».</a:t>
            </a:r>
          </a:p>
          <a:p>
            <a:pPr>
              <a:buNone/>
            </a:pPr>
            <a:r>
              <a:rPr lang="ru-RU" dirty="0" smtClean="0"/>
              <a:t>3.Развивать умение учащихся исследовать личность героя произведения.</a:t>
            </a:r>
          </a:p>
          <a:p>
            <a:pPr>
              <a:buNone/>
            </a:pPr>
            <a:r>
              <a:rPr lang="ru-RU" dirty="0" smtClean="0"/>
              <a:t>4.Воспитывать положительные эмоции.</a:t>
            </a:r>
          </a:p>
          <a:p>
            <a:pPr>
              <a:buNone/>
            </a:pPr>
            <a:r>
              <a:rPr lang="ru-RU" dirty="0" smtClean="0"/>
              <a:t>5.Прививать вкус к художественному слову.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88640"/>
            <a:ext cx="8208912" cy="2232248"/>
          </a:xfrm>
        </p:spPr>
        <p:txBody>
          <a:bodyPr/>
          <a:lstStyle/>
          <a:p>
            <a:r>
              <a:rPr lang="ru-RU" dirty="0" smtClean="0"/>
              <a:t>И, что удивительно, при таком, казалось бы, невеселом сюжете, рассказы оптимистичны, проникнуты любовью к жизни. Секрет этой жизнерадостности - в характере героя-рассказчика, обладающего неиссякаемым чувством юмора и тонкой иронии, чаще всего, обращенной на себя, в чем выражается незаурядность личности героя.</a:t>
            </a:r>
            <a:endParaRPr lang="ru-RU" dirty="0"/>
          </a:p>
        </p:txBody>
      </p:sp>
      <p:pic>
        <p:nvPicPr>
          <p:cNvPr id="21506" name="Picture 2" descr="https://img04.rl0.ru/afisha/-x700/s1.afisha.net/MediaStorage/62/f7/0408cfaa140f427796b199d2f7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561245"/>
            <a:ext cx="7641653" cy="42967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496944" cy="2232248"/>
          </a:xfrm>
        </p:spPr>
        <p:txBody>
          <a:bodyPr>
            <a:normAutofit/>
          </a:bodyPr>
          <a:lstStyle/>
          <a:p>
            <a:r>
              <a:rPr lang="ru-RU" dirty="0" smtClean="0"/>
              <a:t>Герой рассказов не отличается ни титанической волей, ни железным характером. Но он ведет постоянный упорный бой. Прежде всего с болезнью: «… я смотрел в зрачки, постукивал по ребрам, слушал, как таинственно бьется в глубине сердце, и нес в себе одну мысль - как его спасти? И этого - спасти. И этого! Всех!». Но не только с болезнью идет борьба, врачу приходится превозмогать еще собственное малодушие, незнание. И в этом ему помогает неистребимая, любовь к людям.</a:t>
            </a:r>
            <a:endParaRPr lang="ru-RU" dirty="0"/>
          </a:p>
        </p:txBody>
      </p:sp>
      <p:pic>
        <p:nvPicPr>
          <p:cNvPr id="18434" name="Picture 2" descr="http://the-cinema.club/uploads/posts/2016-06/1465585579-1792334323-zapiski-yunogo-vrach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603147"/>
            <a:ext cx="5557901" cy="42548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04664"/>
            <a:ext cx="8640960" cy="381642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Мысль о необходимости «покорно учиться» никогда не оставляет молодого врача. Убеждение писателя в том, что учебные заведения не в состоянии выпускать вполне подготовленных к самостоятельной работе людей, оформится позже в «Жизни господина де Мольера»: «Я полагаю, что ни в каком учебном заведении образованным человеком стать нельзя. Но во всяком хорошо поставленном учебном заведении можно стать дисциплинированным человеком и приобрести навык, который пригодится в будущем, когда человек вне стен учебного заведения станет образовывать сам себя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kissthemgoodbye.net/tvshows/albums/ayoungdoctornotebook/season1/2/normal_A_Young_Doctor_s_Notebook_S01E02_1080p_KISSTHEMGOODBYE_NET_17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293096"/>
            <a:ext cx="4568413" cy="2564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76672"/>
            <a:ext cx="8511480" cy="285174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«Рассказы юного врача», как их называл сам автор, действительно написаны молодым человеком; они светлы, улыбчивы, хорошо передают волнения и радости начинающего деревенскую практику выпускника медицинского факультета, который мало похож на автора. Конфликты и трудные ситуации разрешаются в них легко и успешно.</a:t>
            </a:r>
            <a:endParaRPr lang="ru-RU" sz="28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Ссылки: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</a:t>
            </a:r>
            <a:r>
              <a:rPr lang="en-US" sz="2000" dirty="0" smtClean="0"/>
              <a:t>https://nsportal.ru/shkola/literatura/library/2015/09/09/konspekt-uroka-literatury-v-11-klasse-po-teme-vrach-i-patsienty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2. </a:t>
            </a:r>
            <a:r>
              <a:rPr lang="ru-RU" sz="2000" dirty="0" smtClean="0">
                <a:hlinkClick r:id="rId2"/>
              </a:rPr>
              <a:t>http://</a:t>
            </a:r>
            <a:r>
              <a:rPr lang="ru-RU" sz="2000" dirty="0" smtClean="0">
                <a:hlinkClick r:id="rId2"/>
              </a:rPr>
              <a:t>fb.ru/article/169154/mihail-bulgakov-zapiski-yunogo-vracha-kratkoe-soderjanie-i-analiz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3.</a:t>
            </a:r>
            <a:r>
              <a:rPr lang="en-US" sz="2000" dirty="0" smtClean="0"/>
              <a:t> </a:t>
            </a:r>
            <a:r>
              <a:rPr lang="en-US" sz="2000" dirty="0" smtClean="0">
                <a:hlinkClick r:id="rId3"/>
              </a:rPr>
              <a:t>https://ru.wikipedia.org/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Михаил Афанасьевич </a:t>
            </a:r>
            <a:br>
              <a:rPr lang="ru-RU" dirty="0" smtClean="0"/>
            </a:br>
            <a:r>
              <a:rPr lang="ru-RU" dirty="0" smtClean="0"/>
              <a:t>     Булгаков </a:t>
            </a:r>
            <a:r>
              <a:rPr lang="ru-RU" b="0" dirty="0" smtClean="0"/>
              <a:t> (1891 – 1940) 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2708920"/>
            <a:ext cx="5580112" cy="396044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Русский писатель, драматург, театральный режиссёр и актёр. Автор романов, повестей и рассказов, множества фельетонов, пьес, инсценировок, киносценариев, оперных либретто. Известные произведения Булгакова: «Собачье сердце», «Записки юного врача», «Театральный роман», «Белая гвардия», «Роковые яйца», «</a:t>
            </a:r>
            <a:r>
              <a:rPr lang="ru-RU" b="1" dirty="0" err="1" smtClean="0"/>
              <a:t>Дьяволиада</a:t>
            </a:r>
            <a:r>
              <a:rPr lang="ru-RU" b="1" dirty="0" smtClean="0"/>
              <a:t>», «Иван Васильевич» и роман, принесший писателю мировую известность, - «Мастер и Маргарита», который был несколько раз экранизирован как в России, так и в других странах.</a:t>
            </a:r>
          </a:p>
          <a:p>
            <a:endParaRPr lang="ru-RU" dirty="0"/>
          </a:p>
        </p:txBody>
      </p:sp>
      <p:pic>
        <p:nvPicPr>
          <p:cNvPr id="4" name="Picture 2" descr="http://newslider.ru/wp-content/uploads/2015/11/bulgak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121302"/>
            <a:ext cx="3165321" cy="47366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76672"/>
            <a:ext cx="4104456" cy="3744416"/>
          </a:xfrm>
        </p:spPr>
        <p:txBody>
          <a:bodyPr>
            <a:normAutofit fontScale="92500" lnSpcReduction="20000"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В 1916 году Булгаков окончил медицинский факультет Киевского университета, получив степень лекаря с отличием.</a:t>
            </a:r>
            <a:br>
              <a:rPr lang="ru-RU" sz="2400" dirty="0" smtClean="0"/>
            </a:br>
            <a:r>
              <a:rPr lang="ru-RU" sz="2400" dirty="0" smtClean="0"/>
              <a:t>После этого он 4 года проработал врачом. Медицинская практика писателя и была положена в основу цикла `Записки юного врача`.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0962" name="Picture 2" descr="https://kinoserial.tv/uploads/posts/2018-10/1540546152-1300216479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60648"/>
            <a:ext cx="4236679" cy="350100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4077072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Цикл рассказов «Записки юного врача» - по-настоящему увлекательные, художественно яркие рассказы о становлении личности молодого врача, одаренного человека, который ведет постоянную борьбу, отстаивая человеческую жизнь.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04664"/>
            <a:ext cx="4248472" cy="460851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«Записки юного врача» - цикл, состоящий из рассказов :</a:t>
            </a:r>
          </a:p>
          <a:p>
            <a:r>
              <a:rPr lang="ru-RU" sz="2800" b="1" dirty="0" smtClean="0"/>
              <a:t>«Полотенце с петухом», «Крещение поворотом», «Стальное горло», </a:t>
            </a:r>
          </a:p>
          <a:p>
            <a:r>
              <a:rPr lang="ru-RU" sz="2800" b="1" dirty="0" smtClean="0"/>
              <a:t>«Вьюга»</a:t>
            </a:r>
          </a:p>
          <a:p>
            <a:r>
              <a:rPr lang="ru-RU" sz="2800" b="1" dirty="0" smtClean="0"/>
              <a:t> «Тьма египетская», «Пропавший глаз» и «Звездная сыпь».</a:t>
            </a:r>
          </a:p>
        </p:txBody>
      </p:sp>
      <p:pic>
        <p:nvPicPr>
          <p:cNvPr id="2050" name="Picture 2" descr="http://server.audiopedia.su:8888/staroeradio/images/pics/0209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124744"/>
            <a:ext cx="4171950" cy="552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0"/>
            <a:ext cx="8496944" cy="2996952"/>
          </a:xfrm>
        </p:spPr>
        <p:txBody>
          <a:bodyPr>
            <a:normAutofit/>
          </a:bodyPr>
          <a:lstStyle/>
          <a:p>
            <a:r>
              <a:rPr lang="ru-RU" dirty="0" smtClean="0"/>
              <a:t>«Направляясь в </a:t>
            </a:r>
            <a:r>
              <a:rPr lang="ru-RU" dirty="0" err="1" smtClean="0"/>
              <a:t>Мурьинскую</a:t>
            </a:r>
            <a:r>
              <a:rPr lang="ru-RU" dirty="0" smtClean="0"/>
              <a:t> глушь, я, помнится, еще в Москве давал себе слово держать себя солидно. Мой юный вид отравлял мне существование на первых шагах. Каждому приходилось представляться:</a:t>
            </a:r>
          </a:p>
          <a:p>
            <a:r>
              <a:rPr lang="ru-RU" dirty="0" smtClean="0"/>
              <a:t>- Доктор такой-то.</a:t>
            </a:r>
          </a:p>
          <a:p>
            <a:r>
              <a:rPr lang="ru-RU" dirty="0" smtClean="0"/>
              <a:t>И каждый обязательно поднимал брови и спрашивал:</a:t>
            </a:r>
          </a:p>
          <a:p>
            <a:r>
              <a:rPr lang="ru-RU" dirty="0" smtClean="0"/>
              <a:t>- Неужели? А я-то думал, что вы еще студент.</a:t>
            </a:r>
          </a:p>
          <a:p>
            <a:r>
              <a:rPr lang="ru-RU" dirty="0" smtClean="0"/>
              <a:t>- Нет, я кончил, - хмуро отвечал я и думал: «Очки мне нужно завести, вот что»  (</a:t>
            </a:r>
            <a:r>
              <a:rPr lang="ru-RU" b="1" dirty="0" smtClean="0"/>
              <a:t>Булгаков, М.А.</a:t>
            </a:r>
            <a:r>
              <a:rPr lang="ru-RU" dirty="0" smtClean="0"/>
              <a:t> </a:t>
            </a:r>
            <a:r>
              <a:rPr lang="ru-RU" dirty="0" err="1" smtClean="0"/>
              <a:t>Указ.соч</a:t>
            </a:r>
            <a:r>
              <a:rPr lang="ru-RU" dirty="0" smtClean="0"/>
              <a:t>. - с. 9.)</a:t>
            </a:r>
            <a:endParaRPr lang="ru-RU" dirty="0"/>
          </a:p>
        </p:txBody>
      </p:sp>
      <p:pic>
        <p:nvPicPr>
          <p:cNvPr id="19458" name="Picture 2" descr="https://cdn.readovka.ru/n/152414/1200x630/39f77a23a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070064"/>
            <a:ext cx="6048672" cy="3787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3"/>
            <a:ext cx="8640960" cy="530120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    «</a:t>
            </a:r>
            <a:r>
              <a:rPr lang="ru-RU" b="1" dirty="0" smtClean="0"/>
              <a:t>В выданном Булгакову 18 сентября 1917 года по случаю откомандирования в Вязьму удостоверении отмечалось, что за время службы в Никольском он «зарекомендовал себя энергичным и неутомимым работником на земском поприще». За период с 29 сентября 1916 года по 18 сентября 1917 года Михаил Афанасьевич принял 15361 амбулаторного больного, а на стационарном лечении пользовал 211 человек».</a:t>
            </a:r>
          </a:p>
          <a:p>
            <a:pPr>
              <a:buNone/>
            </a:pPr>
            <a:r>
              <a:rPr lang="ru-RU" b="1" dirty="0" smtClean="0"/>
              <a:t>              Нагрузка колоссальная. В рассказе «Вьюга» Булгаков пишет даже о сотне больных в день, и, возможно, это не поэтическое преувеличение, а отражение реальности наиболее сложных для него дней. 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268760"/>
            <a:ext cx="8640960" cy="472395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Молодой, двадцатитрехлетний доктор, только что окончивший курс в университете, после долгого и изнурительного пути по сентябрьскому сельскому бездорожью приезжает в </a:t>
            </a:r>
            <a:r>
              <a:rPr lang="ru-RU" sz="3600" b="1" dirty="0" err="1" smtClean="0"/>
              <a:t>Мурьино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в</a:t>
            </a:r>
            <a:r>
              <a:rPr lang="ru-RU" sz="3600" b="1" dirty="0" smtClean="0"/>
              <a:t>  </a:t>
            </a:r>
            <a:r>
              <a:rPr lang="ru-RU" sz="3600" b="1" dirty="0" smtClean="0"/>
              <a:t>земскую больницу, где предстоит ему проходить врачебную практику.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332656"/>
            <a:ext cx="57606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</a:rPr>
              <a:t>Полотенце с петухом 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996952"/>
            <a:ext cx="8604448" cy="345638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 первую же ночь ему привозят девушку необыкновенной красоты с ужасными травмами ног и в критическом состоянии. Это слабо сказано - она умирала от шока и огромной потери крови. Доктор, сломав сопротивление фельдшера и акушерок, впервые в жизни производит ампутацию. </a:t>
            </a:r>
            <a:endParaRPr lang="ru-RU" sz="2800" b="1" dirty="0"/>
          </a:p>
        </p:txBody>
      </p:sp>
      <p:pic>
        <p:nvPicPr>
          <p:cNvPr id="4" name="Picture 2" descr="http://kissthemgoodbye.net/tvshows/albums/ayoungdoctornotebook/season1/2/normal_A_Young_Doctor_s_Notebook_S01E02_1080p_KISSTHEMGOODBYE_NET_13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88640"/>
            <a:ext cx="6284504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275</TotalTime>
  <Words>1489</Words>
  <Application>Microsoft Office PowerPoint</Application>
  <PresentationFormat>Экран (4:3)</PresentationFormat>
  <Paragraphs>59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Модульная</vt:lpstr>
      <vt:lpstr>Слайд 1</vt:lpstr>
      <vt:lpstr>Цели урока:</vt:lpstr>
      <vt:lpstr>     Михаил Афанасьевич       Булгаков  (1891 – 1940) 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           СТАЛЬНОЕ  ГОРЛО</vt:lpstr>
      <vt:lpstr>Слайд 12</vt:lpstr>
      <vt:lpstr>Слайд 13</vt:lpstr>
      <vt:lpstr>Слайд 14</vt:lpstr>
      <vt:lpstr>Крещение поворотом</vt:lpstr>
      <vt:lpstr>ВЬЮГА</vt:lpstr>
      <vt:lpstr>          Тьма египетская</vt:lpstr>
      <vt:lpstr>            Пропавший глаз</vt:lpstr>
      <vt:lpstr>                  Звездная пыль</vt:lpstr>
      <vt:lpstr>Слайд 20</vt:lpstr>
      <vt:lpstr>Слайд 21</vt:lpstr>
      <vt:lpstr>Слайд 22</vt:lpstr>
      <vt:lpstr>Слайд 23</vt:lpstr>
      <vt:lpstr>Ссылки: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30</cp:revision>
  <dcterms:created xsi:type="dcterms:W3CDTF">2019-01-10T15:42:05Z</dcterms:created>
  <dcterms:modified xsi:type="dcterms:W3CDTF">2019-04-18T17:23:37Z</dcterms:modified>
</cp:coreProperties>
</file>