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15"/>
  </p:notesMasterIdLst>
  <p:handoutMasterIdLst>
    <p:handoutMasterId r:id="rId16"/>
  </p:handoutMasterIdLst>
  <p:sldIdLst>
    <p:sldId id="280" r:id="rId2"/>
    <p:sldId id="263" r:id="rId3"/>
    <p:sldId id="256" r:id="rId4"/>
    <p:sldId id="259" r:id="rId5"/>
    <p:sldId id="262" r:id="rId6"/>
    <p:sldId id="260" r:id="rId7"/>
    <p:sldId id="261" r:id="rId8"/>
    <p:sldId id="281" r:id="rId9"/>
    <p:sldId id="282" r:id="rId10"/>
    <p:sldId id="283" r:id="rId11"/>
    <p:sldId id="267" r:id="rId12"/>
    <p:sldId id="265" r:id="rId13"/>
    <p:sldId id="289" r:id="rId14"/>
  </p:sldIdLst>
  <p:sldSz cx="9144000" cy="6858000" type="screen4x3"/>
  <p:notesSz cx="6815138" cy="982345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745300"/>
    <a:srgbClr val="2E2100"/>
    <a:srgbClr val="89D3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465" autoAdjust="0"/>
  </p:normalViewPr>
  <p:slideViewPr>
    <p:cSldViewPr>
      <p:cViewPr varScale="1">
        <p:scale>
          <a:sx n="62" d="100"/>
          <a:sy n="62" d="100"/>
        </p:scale>
        <p:origin x="162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338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gency FB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9213" y="0"/>
            <a:ext cx="2954337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gency FB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1325"/>
            <a:ext cx="2954338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gency FB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213" y="9331325"/>
            <a:ext cx="2954337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gency FB" pitchFamily="34" charset="0"/>
              </a:defRPr>
            </a:lvl1pPr>
          </a:lstStyle>
          <a:p>
            <a:fld id="{A63C65DA-C04C-48C5-9F42-EF6CF7FCF7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1712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338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gency FB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9213" y="0"/>
            <a:ext cx="2954337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gency FB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0913" y="736600"/>
            <a:ext cx="4913312" cy="36845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5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665663"/>
            <a:ext cx="5453062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1325"/>
            <a:ext cx="2954338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gency FB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213" y="9331325"/>
            <a:ext cx="2954337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gency FB" pitchFamily="34" charset="0"/>
              </a:defRPr>
            </a:lvl1pPr>
          </a:lstStyle>
          <a:p>
            <a:fld id="{A425ED60-CCB1-48FF-B1CD-522A4108DC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43327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8406FA-95A3-49E0-A3E5-F08A0FB8F32E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922618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0E7FB-8A25-4CAE-A4E6-0C59CDCFEE47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677412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70" cy="667"/>
              <a:chOff x="4986" y="2752"/>
              <a:chExt cx="470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5" y="2873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D3AF8AA-2326-4219-A5EA-304E9AF4E3C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824719-82D3-403F-ACB4-6DDA6232AED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047148-0277-4CD0-BED8-D1D009C6FC4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1D790D-EF5B-4635-B329-C142C7C5AE8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EA9D91-1598-445E-9510-32F8224869A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D30895-666D-4CB0-8BEE-8EA5204F434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71B14-757B-4941-BFC4-8562A3DDC5B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0DFE4B-1C54-46DB-94DB-22C6B4F2997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A1B0F0-84FC-4017-8976-A68AD59E80C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451212-E432-4DAC-8782-301728E8BD9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9BA1AB-933B-4477-B194-0E294487C26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Comic Sans MS" pitchFamily="66" charset="0"/>
              </a:defRPr>
            </a:lvl1pPr>
          </a:lstStyle>
          <a:p>
            <a:fld id="{B810964D-665E-4F98-9ADA-4C600B0E8E32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62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3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4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66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7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8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9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0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1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2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3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49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39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41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2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3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4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5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6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7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8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03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>
    <p:push dir="r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1484313"/>
            <a:ext cx="7199312" cy="3914775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latin typeface="Arial" charset="0"/>
              </a:rPr>
              <a:t>Тема урока:</a:t>
            </a:r>
            <a:r>
              <a:rPr lang="ru-RU" altLang="ru-RU" dirty="0" smtClean="0">
                <a:latin typeface="Arial" charset="0"/>
              </a:rPr>
              <a:t> </a:t>
            </a:r>
            <a:r>
              <a:rPr lang="ru-RU" altLang="ru-RU" sz="2800" dirty="0" smtClean="0">
                <a:latin typeface="Arial" charset="0"/>
              </a:rPr>
              <a:t>«Доли»</a:t>
            </a:r>
          </a:p>
          <a:p>
            <a:pPr eaLnBrk="1" hangingPunct="1"/>
            <a:r>
              <a:rPr lang="ru-RU" altLang="ru-RU" b="1" dirty="0" smtClean="0">
                <a:latin typeface="Arial" charset="0"/>
              </a:rPr>
              <a:t>Предмет:</a:t>
            </a:r>
            <a:r>
              <a:rPr lang="ru-RU" altLang="ru-RU" dirty="0" smtClean="0">
                <a:latin typeface="Arial" charset="0"/>
              </a:rPr>
              <a:t> </a:t>
            </a:r>
            <a:r>
              <a:rPr lang="ru-RU" altLang="ru-RU" sz="2800" dirty="0" smtClean="0">
                <a:latin typeface="Arial" charset="0"/>
              </a:rPr>
              <a:t>математика.</a:t>
            </a:r>
          </a:p>
          <a:p>
            <a:pPr eaLnBrk="1" hangingPunct="1"/>
            <a:r>
              <a:rPr lang="ru-RU" altLang="ru-RU" b="1" dirty="0" smtClean="0">
                <a:latin typeface="Arial" charset="0"/>
              </a:rPr>
              <a:t>Класс:</a:t>
            </a:r>
            <a:r>
              <a:rPr lang="ru-RU" altLang="ru-RU" dirty="0" smtClean="0">
                <a:latin typeface="Arial" charset="0"/>
              </a:rPr>
              <a:t> 3</a:t>
            </a:r>
          </a:p>
          <a:p>
            <a:pPr eaLnBrk="1" hangingPunct="1"/>
            <a:r>
              <a:rPr lang="ru-RU" altLang="ru-RU" b="1" dirty="0" smtClean="0">
                <a:latin typeface="Arial" charset="0"/>
              </a:rPr>
              <a:t>Выполнил</a:t>
            </a:r>
            <a:r>
              <a:rPr lang="ru-RU" altLang="ru-RU" b="1" dirty="0" smtClean="0">
                <a:latin typeface="Arial" charset="0"/>
              </a:rPr>
              <a:t>: Черкасов М. Н.</a:t>
            </a:r>
            <a:endParaRPr lang="ru-RU" altLang="ru-RU" dirty="0" smtClean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latin typeface="Arial" charset="0"/>
              </a:rPr>
              <a:t>Я разобрался в долях: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2379663"/>
            <a:ext cx="7199312" cy="2995612"/>
          </a:xfrm>
        </p:spPr>
        <p:txBody>
          <a:bodyPr/>
          <a:lstStyle/>
          <a:p>
            <a:pPr eaLnBrk="1" hangingPunct="1"/>
            <a:r>
              <a:rPr lang="ru-RU" altLang="ru-RU" smtClean="0"/>
              <a:t>Отлично!       Мне надо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                  потренироваться.</a:t>
            </a: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6084888" y="4292600"/>
            <a:ext cx="914400" cy="9144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1116013" y="3716338"/>
            <a:ext cx="1512887" cy="136842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052513"/>
            <a:ext cx="6870700" cy="75565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latin typeface="Arial" charset="0"/>
              </a:rPr>
              <a:t>Итог урока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71550" y="1700213"/>
            <a:ext cx="7696200" cy="42338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mtClean="0">
                <a:latin typeface="Arial" charset="0"/>
              </a:rPr>
              <a:t>С каким новым понятием мы познакомились на уроке?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>
                <a:latin typeface="Arial" charset="0"/>
              </a:rPr>
              <a:t>Что такое доля?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>
                <a:latin typeface="Arial" charset="0"/>
              </a:rPr>
              <a:t>Какая доля отсутствует?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>
                <a:latin typeface="Arial" charset="0"/>
              </a:rPr>
              <a:t>Как записывается доля?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>
                <a:latin typeface="Arial" charset="0"/>
              </a:rPr>
              <a:t>Что обозначают 1(4) в записи числа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mtClean="0">
                <a:latin typeface="Arial" charset="0"/>
              </a:rPr>
              <a:t>   </a:t>
            </a:r>
            <a:r>
              <a:rPr lang="ru-RU" altLang="ru-RU" u="sng" smtClean="0">
                <a:latin typeface="Arial" charset="0"/>
              </a:rPr>
              <a:t>1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mtClean="0">
                <a:latin typeface="Arial" charset="0"/>
              </a:rPr>
              <a:t>   4</a:t>
            </a:r>
          </a:p>
        </p:txBody>
      </p:sp>
      <p:sp>
        <p:nvSpPr>
          <p:cNvPr id="18436" name="PubPieSlice"/>
          <p:cNvSpPr>
            <a:spLocks noEditPoints="1" noChangeArrowheads="1"/>
          </p:cNvSpPr>
          <p:nvPr/>
        </p:nvSpPr>
        <p:spPr bwMode="auto">
          <a:xfrm>
            <a:off x="6588125" y="1916113"/>
            <a:ext cx="1828800" cy="1828800"/>
          </a:xfrm>
          <a:custGeom>
            <a:avLst/>
            <a:gdLst>
              <a:gd name="T0" fmla="*/ 914315 w 21600"/>
              <a:gd name="T1" fmla="*/ 0 h 21600"/>
              <a:gd name="T2" fmla="*/ 914400 w 21600"/>
              <a:gd name="T3" fmla="*/ 914400 h 21600"/>
              <a:gd name="T4" fmla="*/ 1828800 w 21600"/>
              <a:gd name="T5" fmla="*/ 914400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10799" y="0"/>
                </a:moveTo>
                <a:cubicBezTo>
                  <a:pt x="4834" y="0"/>
                  <a:pt x="0" y="4835"/>
                  <a:pt x="0" y="10799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lnTo>
                  <a:pt x="10800" y="10800"/>
                </a:lnTo>
                <a:lnTo>
                  <a:pt x="10799" y="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8437" name="Line 8"/>
          <p:cNvSpPr>
            <a:spLocks noChangeShapeType="1"/>
          </p:cNvSpPr>
          <p:nvPr/>
        </p:nvSpPr>
        <p:spPr bwMode="auto">
          <a:xfrm flipH="1">
            <a:off x="6588125" y="2852738"/>
            <a:ext cx="865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9"/>
          <p:cNvSpPr>
            <a:spLocks noChangeShapeType="1"/>
          </p:cNvSpPr>
          <p:nvPr/>
        </p:nvSpPr>
        <p:spPr bwMode="auto">
          <a:xfrm>
            <a:off x="7092950" y="28527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Line 10"/>
          <p:cNvSpPr>
            <a:spLocks noChangeShapeType="1"/>
          </p:cNvSpPr>
          <p:nvPr/>
        </p:nvSpPr>
        <p:spPr bwMode="auto">
          <a:xfrm>
            <a:off x="7524750" y="2852738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Text Box 12"/>
          <p:cNvSpPr txBox="1">
            <a:spLocks noChangeArrowheads="1"/>
          </p:cNvSpPr>
          <p:nvPr/>
        </p:nvSpPr>
        <p:spPr bwMode="auto">
          <a:xfrm>
            <a:off x="1763713" y="4652963"/>
            <a:ext cx="360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/>
              <a:t>?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01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981075"/>
            <a:ext cx="6870700" cy="771525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latin typeface="Arial" charset="0"/>
              </a:rPr>
              <a:t>Домашнее задание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44675"/>
            <a:ext cx="7696200" cy="40322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dirty="0" smtClean="0">
                <a:latin typeface="Arial" charset="0"/>
              </a:rPr>
              <a:t>№3,  Задание на смекалку, стр. 81 (у.)</a:t>
            </a:r>
          </a:p>
          <a:p>
            <a:pPr eaLnBrk="1" hangingPunct="1">
              <a:lnSpc>
                <a:spcPct val="80000"/>
              </a:lnSpc>
            </a:pPr>
            <a:endParaRPr lang="ru-RU" altLang="ru-RU" sz="28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000" dirty="0" smtClean="0">
              <a:latin typeface="Arial" charset="0"/>
            </a:endParaRPr>
          </a:p>
        </p:txBody>
      </p:sp>
      <p:sp>
        <p:nvSpPr>
          <p:cNvPr id="19460" name="AutoShape 6"/>
          <p:cNvSpPr>
            <a:spLocks noChangeArrowheads="1"/>
          </p:cNvSpPr>
          <p:nvPr/>
        </p:nvSpPr>
        <p:spPr bwMode="auto">
          <a:xfrm>
            <a:off x="7019925" y="5229225"/>
            <a:ext cx="1511300" cy="1152525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4000" dirty="0" smtClean="0"/>
          </a:p>
          <a:p>
            <a:pPr marL="0" indent="0" algn="ctr">
              <a:buNone/>
            </a:pPr>
            <a:r>
              <a:rPr lang="ru-RU" sz="4000" dirty="0" smtClean="0"/>
              <a:t>Спасибо за внимание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80323734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Изображение 016"/>
          <p:cNvPicPr>
            <a:picLocks noChangeAspect="1" noChangeArrowheads="1"/>
          </p:cNvPicPr>
          <p:nvPr/>
        </p:nvPicPr>
        <p:blipFill>
          <a:blip r:embed="rId3"/>
          <a:srcRect r="34738" b="50244"/>
          <a:stretch>
            <a:fillRect/>
          </a:stretch>
        </p:blipFill>
        <p:spPr bwMode="auto">
          <a:xfrm>
            <a:off x="539750" y="1125538"/>
            <a:ext cx="3205163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3779838" y="1341438"/>
            <a:ext cx="4481512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2800">
                <a:latin typeface="Comic Sans MS" pitchFamily="66" charset="0"/>
              </a:rPr>
              <a:t> </a:t>
            </a:r>
            <a:r>
              <a:rPr lang="ru-RU" altLang="ru-RU" sz="2800"/>
              <a:t>В поварском костюме Знайка.</a:t>
            </a:r>
          </a:p>
          <a:p>
            <a:pPr algn="ctr" eaLnBrk="1" hangingPunct="1"/>
            <a:r>
              <a:rPr lang="ru-RU" altLang="ru-RU" sz="2800"/>
              <a:t>В руке он держит торт.</a:t>
            </a:r>
          </a:p>
          <a:p>
            <a:pPr algn="ctr" eaLnBrk="1" hangingPunct="1"/>
            <a:r>
              <a:rPr lang="ru-RU" altLang="ru-RU" sz="2800"/>
              <a:t>Мой друг, попробуй догадайся,</a:t>
            </a:r>
          </a:p>
          <a:p>
            <a:pPr algn="ctr" eaLnBrk="1" hangingPunct="1"/>
            <a:r>
              <a:rPr lang="ru-RU" altLang="ru-RU" sz="2800"/>
              <a:t>На что сегодня он потребует ответ?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40200" y="2492375"/>
            <a:ext cx="4392613" cy="1003300"/>
          </a:xfrm>
        </p:spPr>
        <p:txBody>
          <a:bodyPr/>
          <a:lstStyle/>
          <a:p>
            <a:pPr eaLnBrk="1" hangingPunct="1"/>
            <a:r>
              <a:rPr lang="ru-RU" altLang="ru-RU" sz="6000" b="1" smtClean="0"/>
              <a:t>ДОЛИ</a:t>
            </a:r>
          </a:p>
        </p:txBody>
      </p:sp>
      <p:pic>
        <p:nvPicPr>
          <p:cNvPr id="9219" name="Picture 4" descr="Изображение 017"/>
          <p:cNvPicPr>
            <a:picLocks noChangeAspect="1" noChangeArrowheads="1"/>
          </p:cNvPicPr>
          <p:nvPr/>
        </p:nvPicPr>
        <p:blipFill>
          <a:blip r:embed="rId2"/>
          <a:srcRect t="10971" b="75623"/>
          <a:stretch>
            <a:fillRect/>
          </a:stretch>
        </p:blipFill>
        <p:spPr bwMode="auto">
          <a:xfrm>
            <a:off x="250825" y="1989138"/>
            <a:ext cx="3744913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95288" y="4076700"/>
            <a:ext cx="8280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2800">
                <a:latin typeface="Comic Sans MS" pitchFamily="66" charset="0"/>
              </a:rPr>
              <a:t> </a:t>
            </a:r>
            <a:r>
              <a:rPr lang="ru-RU" altLang="ru-RU" sz="2800"/>
              <a:t>Начнем на равные части торт разрезать.</a:t>
            </a:r>
          </a:p>
          <a:p>
            <a:pPr algn="ctr" eaLnBrk="1" hangingPunct="1"/>
            <a:r>
              <a:rPr lang="ru-RU" altLang="ru-RU" sz="2800"/>
              <a:t>Будем вместе со Знайкой доли познавать.</a:t>
            </a:r>
          </a:p>
          <a:p>
            <a:pPr algn="ctr" eaLnBrk="1" hangingPunct="1"/>
            <a:endParaRPr lang="ru-RU" altLang="ru-RU" sz="2800">
              <a:latin typeface="Comic Sans MS" pitchFamily="66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Изображение 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620713"/>
            <a:ext cx="4308475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AutoShape 7"/>
          <p:cNvSpPr>
            <a:spLocks noChangeArrowheads="1"/>
          </p:cNvSpPr>
          <p:nvPr/>
        </p:nvSpPr>
        <p:spPr bwMode="auto">
          <a:xfrm rot="-2535034">
            <a:off x="4140200" y="836613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>
              <a:latin typeface="Comic Sans MS" pitchFamily="66" charset="0"/>
            </a:endParaRPr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 rot="-870854">
            <a:off x="3203575" y="3716338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5003800" y="573405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nimBg="1"/>
      <p:bldP spid="6152" grpId="0" animBg="1"/>
      <p:bldP spid="61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9"/>
          <p:cNvGraphicFramePr>
            <a:graphicFrameLocks noChangeAspect="1"/>
          </p:cNvGraphicFramePr>
          <p:nvPr/>
        </p:nvGraphicFramePr>
        <p:xfrm>
          <a:off x="9834563" y="5751513"/>
          <a:ext cx="11239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7" name="Диаграмма" r:id="rId3" imgW="1352420" imgH="914400" progId="MSGraph.Chart.8">
                  <p:embed followColorScheme="full"/>
                </p:oleObj>
              </mc:Choice>
              <mc:Fallback>
                <p:oleObj name="Диаграмма" r:id="rId3" imgW="1352420" imgH="914400" progId="MSGraph.Chart.8">
                  <p:embed followColorScheme="full"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34563" y="5751513"/>
                        <a:ext cx="112395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67" name="Picture 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908050"/>
            <a:ext cx="21605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08400" y="1052513"/>
            <a:ext cx="2087563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64275" y="1016000"/>
            <a:ext cx="180022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69" name="Text Box 33"/>
          <p:cNvSpPr txBox="1">
            <a:spLocks noChangeArrowheads="1"/>
          </p:cNvSpPr>
          <p:nvPr/>
        </p:nvSpPr>
        <p:spPr bwMode="auto">
          <a:xfrm>
            <a:off x="1692275" y="3284538"/>
            <a:ext cx="466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4000" u="sng"/>
              <a:t>1</a:t>
            </a:r>
          </a:p>
          <a:p>
            <a:pPr eaLnBrk="1" hangingPunct="1"/>
            <a:r>
              <a:rPr lang="ru-RU" altLang="ru-RU" sz="400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39970" name="Text Box 34"/>
          <p:cNvSpPr txBox="1">
            <a:spLocks noChangeArrowheads="1"/>
          </p:cNvSpPr>
          <p:nvPr/>
        </p:nvSpPr>
        <p:spPr bwMode="auto">
          <a:xfrm>
            <a:off x="4356100" y="3357563"/>
            <a:ext cx="50482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4000" u="sng">
                <a:solidFill>
                  <a:schemeClr val="accent2"/>
                </a:solidFill>
              </a:rPr>
              <a:t>1</a:t>
            </a:r>
            <a:r>
              <a:rPr lang="ru-RU" altLang="ru-RU" sz="4000">
                <a:solidFill>
                  <a:srgbClr val="0000FF"/>
                </a:solidFill>
              </a:rPr>
              <a:t>4</a:t>
            </a:r>
          </a:p>
          <a:p>
            <a:pPr eaLnBrk="1" hangingPunct="1">
              <a:spcBef>
                <a:spcPct val="50000"/>
              </a:spcBef>
            </a:pPr>
            <a:endParaRPr lang="ru-RU" altLang="ru-RU" sz="4000">
              <a:solidFill>
                <a:srgbClr val="0000FF"/>
              </a:solidFill>
              <a:latin typeface="Agency FB" pitchFamily="34" charset="0"/>
            </a:endParaRPr>
          </a:p>
        </p:txBody>
      </p:sp>
      <p:sp>
        <p:nvSpPr>
          <p:cNvPr id="39971" name="Text Box 35"/>
          <p:cNvSpPr txBox="1">
            <a:spLocks noChangeArrowheads="1"/>
          </p:cNvSpPr>
          <p:nvPr/>
        </p:nvSpPr>
        <p:spPr bwMode="auto">
          <a:xfrm>
            <a:off x="6948488" y="3357563"/>
            <a:ext cx="5048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4000" u="sng">
                <a:solidFill>
                  <a:schemeClr val="accent2"/>
                </a:solidFill>
              </a:rPr>
              <a:t>1</a:t>
            </a:r>
            <a:r>
              <a:rPr lang="ru-RU" altLang="ru-RU" sz="4000">
                <a:solidFill>
                  <a:srgbClr val="0000FF"/>
                </a:solidFill>
              </a:rPr>
              <a:t>8</a:t>
            </a:r>
          </a:p>
        </p:txBody>
      </p:sp>
      <p:sp>
        <p:nvSpPr>
          <p:cNvPr id="39976" name="Rectangle 40"/>
          <p:cNvSpPr>
            <a:spLocks noChangeArrowheads="1"/>
          </p:cNvSpPr>
          <p:nvPr/>
        </p:nvSpPr>
        <p:spPr bwMode="auto">
          <a:xfrm>
            <a:off x="1187450" y="4797425"/>
            <a:ext cx="72009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>
                <a:latin typeface="Comic Sans MS" pitchFamily="66" charset="0"/>
              </a:rPr>
              <a:t>1 – числитель</a:t>
            </a:r>
            <a:r>
              <a:rPr lang="ru-RU" altLang="ru-RU" sz="2000" b="1">
                <a:latin typeface="Comic Sans MS" pitchFamily="66" charset="0"/>
              </a:rPr>
              <a:t>   </a:t>
            </a:r>
            <a:r>
              <a:rPr lang="ru-RU" altLang="ru-RU" sz="2000" i="1">
                <a:latin typeface="Comic Sans MS" pitchFamily="66" charset="0"/>
              </a:rPr>
              <a:t>(сколько равных долей мы взяли)</a:t>
            </a:r>
          </a:p>
          <a:p>
            <a:pPr algn="ctr" eaLnBrk="1" hangingPunct="1"/>
            <a:endParaRPr lang="ru-RU" altLang="ru-RU" sz="2000" i="1">
              <a:latin typeface="Comic Sans MS" pitchFamily="66" charset="0"/>
            </a:endParaRPr>
          </a:p>
          <a:p>
            <a:pPr algn="ctr" eaLnBrk="1" hangingPunct="1"/>
            <a:r>
              <a:rPr lang="ru-RU" altLang="ru-RU" sz="2000" b="1">
                <a:latin typeface="Comic Sans MS" pitchFamily="66" charset="0"/>
              </a:rPr>
              <a:t>      </a:t>
            </a:r>
            <a:r>
              <a:rPr lang="ru-RU" altLang="ru-RU" sz="2400" b="1">
                <a:solidFill>
                  <a:srgbClr val="0000FF"/>
                </a:solidFill>
                <a:latin typeface="Comic Sans MS" pitchFamily="66" charset="0"/>
              </a:rPr>
              <a:t>2, (4, 8) – знаменатель</a:t>
            </a:r>
            <a:r>
              <a:rPr lang="ru-RU" altLang="ru-RU" sz="2000" b="1">
                <a:latin typeface="Comic Sans MS" pitchFamily="66" charset="0"/>
              </a:rPr>
              <a:t>  </a:t>
            </a:r>
            <a:r>
              <a:rPr lang="ru-RU" altLang="ru-RU" sz="2000" i="1">
                <a:latin typeface="Comic Sans MS" pitchFamily="66" charset="0"/>
              </a:rPr>
              <a:t>(на сколько равных           частей разделена фигура, принимаемая нами за единицу)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99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399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1000" fill="hold"/>
                                        <p:tgtEl>
                                          <p:spTgt spid="399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69" grpId="0"/>
      <p:bldP spid="39970" grpId="0"/>
      <p:bldP spid="399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044575" y="2205038"/>
            <a:ext cx="914400" cy="647700"/>
          </a:xfrm>
          <a:prstGeom prst="rect">
            <a:avLst/>
          </a:prstGeom>
          <a:solidFill>
            <a:srgbClr val="7453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981200" y="2205038"/>
            <a:ext cx="792163" cy="647700"/>
          </a:xfrm>
          <a:prstGeom prst="rect">
            <a:avLst/>
          </a:prstGeom>
          <a:solidFill>
            <a:srgbClr val="745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2771775" y="2205038"/>
            <a:ext cx="863600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293" name="Rectangle 7"/>
          <p:cNvSpPr>
            <a:spLocks noChangeArrowheads="1"/>
          </p:cNvSpPr>
          <p:nvPr/>
        </p:nvSpPr>
        <p:spPr bwMode="auto">
          <a:xfrm>
            <a:off x="5435600" y="2276475"/>
            <a:ext cx="2665413" cy="431800"/>
          </a:xfrm>
          <a:prstGeom prst="rect">
            <a:avLst/>
          </a:prstGeom>
          <a:solidFill>
            <a:srgbClr val="745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cxnSp>
        <p:nvCxnSpPr>
          <p:cNvPr id="12294" name="AutoShape 9"/>
          <p:cNvCxnSpPr>
            <a:cxnSpLocks noChangeShapeType="1"/>
            <a:stCxn id="12293" idx="1"/>
            <a:endCxn id="12293" idx="1"/>
          </p:cNvCxnSpPr>
          <p:nvPr/>
        </p:nvCxnSpPr>
        <p:spPr bwMode="auto">
          <a:xfrm>
            <a:off x="5435600" y="2492375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295" name="AutoShape 10"/>
          <p:cNvCxnSpPr>
            <a:cxnSpLocks noChangeShapeType="1"/>
            <a:stCxn id="12293" idx="1"/>
            <a:endCxn id="12293" idx="3"/>
          </p:cNvCxnSpPr>
          <p:nvPr/>
        </p:nvCxnSpPr>
        <p:spPr bwMode="auto">
          <a:xfrm>
            <a:off x="5435600" y="2492375"/>
            <a:ext cx="266541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2296" name="Rectangle 11"/>
          <p:cNvSpPr>
            <a:spLocks noChangeArrowheads="1"/>
          </p:cNvSpPr>
          <p:nvPr/>
        </p:nvSpPr>
        <p:spPr bwMode="auto">
          <a:xfrm>
            <a:off x="5435600" y="2708275"/>
            <a:ext cx="266541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>
              <a:solidFill>
                <a:schemeClr val="accent2"/>
              </a:solidFill>
              <a:latin typeface="Agency FB" pitchFamily="34" charset="0"/>
            </a:endParaRPr>
          </a:p>
        </p:txBody>
      </p:sp>
      <p:sp>
        <p:nvSpPr>
          <p:cNvPr id="12297" name="Rectangle 12"/>
          <p:cNvSpPr>
            <a:spLocks noChangeArrowheads="1"/>
          </p:cNvSpPr>
          <p:nvPr/>
        </p:nvSpPr>
        <p:spPr bwMode="auto">
          <a:xfrm>
            <a:off x="1044575" y="3213100"/>
            <a:ext cx="647700" cy="6477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298" name="Rectangle 15"/>
          <p:cNvSpPr>
            <a:spLocks noChangeArrowheads="1"/>
          </p:cNvSpPr>
          <p:nvPr/>
        </p:nvSpPr>
        <p:spPr bwMode="auto">
          <a:xfrm>
            <a:off x="1692275" y="3213100"/>
            <a:ext cx="647700" cy="6477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299" name="Rectangle 16"/>
          <p:cNvSpPr>
            <a:spLocks noChangeArrowheads="1"/>
          </p:cNvSpPr>
          <p:nvPr/>
        </p:nvSpPr>
        <p:spPr bwMode="auto">
          <a:xfrm>
            <a:off x="2339975" y="3213100"/>
            <a:ext cx="649288" cy="6477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300" name="Rectangle 17"/>
          <p:cNvSpPr>
            <a:spLocks noChangeArrowheads="1"/>
          </p:cNvSpPr>
          <p:nvPr/>
        </p:nvSpPr>
        <p:spPr bwMode="auto">
          <a:xfrm>
            <a:off x="2989263" y="3213100"/>
            <a:ext cx="57467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cxnSp>
        <p:nvCxnSpPr>
          <p:cNvPr id="12301" name="AutoShape 21"/>
          <p:cNvCxnSpPr>
            <a:cxnSpLocks noChangeShapeType="1"/>
          </p:cNvCxnSpPr>
          <p:nvPr/>
        </p:nvCxnSpPr>
        <p:spPr bwMode="auto">
          <a:xfrm>
            <a:off x="7092950" y="3359150"/>
            <a:ext cx="69850" cy="3587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2302" name="Rectangle 22"/>
          <p:cNvSpPr>
            <a:spLocks noChangeArrowheads="1"/>
          </p:cNvSpPr>
          <p:nvPr/>
        </p:nvSpPr>
        <p:spPr bwMode="auto">
          <a:xfrm>
            <a:off x="5435600" y="3213100"/>
            <a:ext cx="2665413" cy="179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303" name="Rectangle 23"/>
          <p:cNvSpPr>
            <a:spLocks noChangeArrowheads="1"/>
          </p:cNvSpPr>
          <p:nvPr/>
        </p:nvSpPr>
        <p:spPr bwMode="auto">
          <a:xfrm>
            <a:off x="5435600" y="3503613"/>
            <a:ext cx="2665413" cy="357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304" name="Rectangle 24"/>
          <p:cNvSpPr>
            <a:spLocks noChangeArrowheads="1"/>
          </p:cNvSpPr>
          <p:nvPr/>
        </p:nvSpPr>
        <p:spPr bwMode="auto">
          <a:xfrm flipV="1">
            <a:off x="5435600" y="3355975"/>
            <a:ext cx="2665413" cy="144463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cxnSp>
        <p:nvCxnSpPr>
          <p:cNvPr id="12305" name="AutoShape 26"/>
          <p:cNvCxnSpPr>
            <a:cxnSpLocks noChangeShapeType="1"/>
            <a:stCxn id="12303" idx="1"/>
            <a:endCxn id="12303" idx="3"/>
          </p:cNvCxnSpPr>
          <p:nvPr/>
        </p:nvCxnSpPr>
        <p:spPr bwMode="auto">
          <a:xfrm>
            <a:off x="5435600" y="3683000"/>
            <a:ext cx="266541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2306" name="Rectangle 31"/>
          <p:cNvSpPr>
            <a:spLocks noChangeArrowheads="1"/>
          </p:cNvSpPr>
          <p:nvPr/>
        </p:nvSpPr>
        <p:spPr bwMode="auto">
          <a:xfrm>
            <a:off x="2197100" y="4076700"/>
            <a:ext cx="1366838" cy="360363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307" name="Rectangle 32"/>
          <p:cNvSpPr>
            <a:spLocks noChangeArrowheads="1"/>
          </p:cNvSpPr>
          <p:nvPr/>
        </p:nvSpPr>
        <p:spPr bwMode="auto">
          <a:xfrm>
            <a:off x="1044575" y="4076700"/>
            <a:ext cx="12239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308" name="Rectangle 33"/>
          <p:cNvSpPr>
            <a:spLocks noChangeArrowheads="1"/>
          </p:cNvSpPr>
          <p:nvPr/>
        </p:nvSpPr>
        <p:spPr bwMode="auto">
          <a:xfrm>
            <a:off x="1044575" y="4437063"/>
            <a:ext cx="2519363" cy="36036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cxnSp>
        <p:nvCxnSpPr>
          <p:cNvPr id="12309" name="AutoShape 34"/>
          <p:cNvCxnSpPr>
            <a:cxnSpLocks noChangeShapeType="1"/>
          </p:cNvCxnSpPr>
          <p:nvPr/>
        </p:nvCxnSpPr>
        <p:spPr bwMode="auto">
          <a:xfrm>
            <a:off x="2268538" y="4292600"/>
            <a:ext cx="3175" cy="4683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2310" name="Text Box 35"/>
          <p:cNvSpPr txBox="1">
            <a:spLocks noChangeArrowheads="1"/>
          </p:cNvSpPr>
          <p:nvPr/>
        </p:nvSpPr>
        <p:spPr bwMode="auto">
          <a:xfrm>
            <a:off x="7669213" y="3860800"/>
            <a:ext cx="5048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4000" u="sng"/>
              <a:t>1</a:t>
            </a:r>
          </a:p>
          <a:p>
            <a:pPr eaLnBrk="1" hangingPunct="1"/>
            <a:r>
              <a:rPr lang="ru-RU" altLang="ru-RU" sz="4000"/>
              <a:t>4</a:t>
            </a:r>
          </a:p>
        </p:txBody>
      </p:sp>
      <p:sp>
        <p:nvSpPr>
          <p:cNvPr id="12311" name="Text Box 36"/>
          <p:cNvSpPr txBox="1">
            <a:spLocks noChangeArrowheads="1"/>
          </p:cNvSpPr>
          <p:nvPr/>
        </p:nvSpPr>
        <p:spPr bwMode="auto">
          <a:xfrm>
            <a:off x="5724525" y="3860800"/>
            <a:ext cx="5048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4000" u="sng"/>
              <a:t>1</a:t>
            </a:r>
            <a:r>
              <a:rPr lang="ru-RU" altLang="ru-RU" sz="4000"/>
              <a:t>3</a:t>
            </a:r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1116013" y="5157788"/>
            <a:ext cx="77057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>
                <a:latin typeface="Albertus Extra Bold" pitchFamily="34" charset="0"/>
              </a:rPr>
              <a:t>Чем больше равных частей надо получить, </a:t>
            </a:r>
          </a:p>
          <a:p>
            <a:pPr eaLnBrk="1" hangingPunct="1"/>
            <a:r>
              <a:rPr lang="ru-RU" altLang="ru-RU" sz="2400" b="1">
                <a:latin typeface="Albertus Extra Bold" pitchFamily="34" charset="0"/>
              </a:rPr>
              <a:t>             тем меньше доля по размеру.</a:t>
            </a:r>
          </a:p>
        </p:txBody>
      </p:sp>
      <p:sp>
        <p:nvSpPr>
          <p:cNvPr id="12313" name="Rectangle 38"/>
          <p:cNvSpPr>
            <a:spLocks noChangeArrowheads="1"/>
          </p:cNvSpPr>
          <p:nvPr/>
        </p:nvSpPr>
        <p:spPr bwMode="auto">
          <a:xfrm>
            <a:off x="5435600" y="1339850"/>
            <a:ext cx="2665413" cy="3603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314" name="Rectangle 39"/>
          <p:cNvSpPr>
            <a:spLocks noChangeArrowheads="1"/>
          </p:cNvSpPr>
          <p:nvPr/>
        </p:nvSpPr>
        <p:spPr bwMode="auto">
          <a:xfrm>
            <a:off x="5435600" y="1700213"/>
            <a:ext cx="266541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315" name="Rectangle 40"/>
          <p:cNvSpPr>
            <a:spLocks noChangeArrowheads="1"/>
          </p:cNvSpPr>
          <p:nvPr/>
        </p:nvSpPr>
        <p:spPr bwMode="auto">
          <a:xfrm>
            <a:off x="1042988" y="1268413"/>
            <a:ext cx="1296987" cy="6477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316" name="Rectangle 41"/>
          <p:cNvSpPr>
            <a:spLocks noChangeArrowheads="1"/>
          </p:cNvSpPr>
          <p:nvPr/>
        </p:nvSpPr>
        <p:spPr bwMode="auto">
          <a:xfrm>
            <a:off x="2339975" y="1268413"/>
            <a:ext cx="1295400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317" name="Text Box 42"/>
          <p:cNvSpPr txBox="1">
            <a:spLocks noChangeArrowheads="1"/>
          </p:cNvSpPr>
          <p:nvPr/>
        </p:nvSpPr>
        <p:spPr bwMode="auto">
          <a:xfrm>
            <a:off x="6732588" y="3860800"/>
            <a:ext cx="466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4000" u="sng"/>
              <a:t>1</a:t>
            </a:r>
          </a:p>
          <a:p>
            <a:pPr eaLnBrk="1" hangingPunct="1"/>
            <a:r>
              <a:rPr lang="ru-RU" altLang="ru-RU" sz="4000"/>
              <a:t>2</a:t>
            </a:r>
          </a:p>
        </p:txBody>
      </p:sp>
      <p:sp>
        <p:nvSpPr>
          <p:cNvPr id="12318" name="Text Box 43"/>
          <p:cNvSpPr txBox="1">
            <a:spLocks noChangeArrowheads="1"/>
          </p:cNvSpPr>
          <p:nvPr/>
        </p:nvSpPr>
        <p:spPr bwMode="auto">
          <a:xfrm>
            <a:off x="4860925" y="3860800"/>
            <a:ext cx="431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4000" u="sng"/>
              <a:t>1</a:t>
            </a:r>
            <a:r>
              <a:rPr lang="ru-RU" altLang="ru-RU" sz="4000"/>
              <a:t>5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11"/>
          <p:cNvSpPr>
            <a:spLocks noChangeShapeType="1"/>
          </p:cNvSpPr>
          <p:nvPr/>
        </p:nvSpPr>
        <p:spPr bwMode="auto">
          <a:xfrm>
            <a:off x="1474788" y="40767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5" name="Rectangle 14"/>
          <p:cNvSpPr>
            <a:spLocks noChangeArrowheads="1"/>
          </p:cNvSpPr>
          <p:nvPr/>
        </p:nvSpPr>
        <p:spPr bwMode="auto">
          <a:xfrm>
            <a:off x="5795963" y="4005263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16" name="Rectangle 15"/>
          <p:cNvSpPr>
            <a:spLocks noChangeArrowheads="1"/>
          </p:cNvSpPr>
          <p:nvPr/>
        </p:nvSpPr>
        <p:spPr bwMode="auto">
          <a:xfrm>
            <a:off x="6732588" y="4005263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17" name="Rectangle 16"/>
          <p:cNvSpPr>
            <a:spLocks noChangeArrowheads="1"/>
          </p:cNvSpPr>
          <p:nvPr/>
        </p:nvSpPr>
        <p:spPr bwMode="auto">
          <a:xfrm>
            <a:off x="4859338" y="2132013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18" name="Rectangle 17"/>
          <p:cNvSpPr>
            <a:spLocks noChangeArrowheads="1"/>
          </p:cNvSpPr>
          <p:nvPr/>
        </p:nvSpPr>
        <p:spPr bwMode="auto">
          <a:xfrm>
            <a:off x="5795963" y="2132013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19" name="Rectangle 18"/>
          <p:cNvSpPr>
            <a:spLocks noChangeArrowheads="1"/>
          </p:cNvSpPr>
          <p:nvPr/>
        </p:nvSpPr>
        <p:spPr bwMode="auto">
          <a:xfrm>
            <a:off x="6732588" y="2132013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20" name="Rectangle 19"/>
          <p:cNvSpPr>
            <a:spLocks noChangeArrowheads="1"/>
          </p:cNvSpPr>
          <p:nvPr/>
        </p:nvSpPr>
        <p:spPr bwMode="auto">
          <a:xfrm>
            <a:off x="7667625" y="2132013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4787900" y="4221163"/>
            <a:ext cx="914400" cy="914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b="1" u="sng"/>
              <a:t>1</a:t>
            </a:r>
          </a:p>
          <a:p>
            <a:pPr algn="ctr" eaLnBrk="1" hangingPunct="1"/>
            <a:r>
              <a:rPr lang="ru-RU" altLang="ru-RU" b="1"/>
              <a:t>12</a:t>
            </a:r>
          </a:p>
        </p:txBody>
      </p:sp>
      <p:sp>
        <p:nvSpPr>
          <p:cNvPr id="13322" name="Rectangle 21"/>
          <p:cNvSpPr>
            <a:spLocks noChangeArrowheads="1"/>
          </p:cNvSpPr>
          <p:nvPr/>
        </p:nvSpPr>
        <p:spPr bwMode="auto">
          <a:xfrm>
            <a:off x="7667625" y="4005263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23" name="Rectangle 22"/>
          <p:cNvSpPr>
            <a:spLocks noChangeArrowheads="1"/>
          </p:cNvSpPr>
          <p:nvPr/>
        </p:nvSpPr>
        <p:spPr bwMode="auto">
          <a:xfrm>
            <a:off x="4859338" y="3068638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24" name="Rectangle 23"/>
          <p:cNvSpPr>
            <a:spLocks noChangeArrowheads="1"/>
          </p:cNvSpPr>
          <p:nvPr/>
        </p:nvSpPr>
        <p:spPr bwMode="auto">
          <a:xfrm>
            <a:off x="6732588" y="3068638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25" name="Rectangle 24"/>
          <p:cNvSpPr>
            <a:spLocks noChangeArrowheads="1"/>
          </p:cNvSpPr>
          <p:nvPr/>
        </p:nvSpPr>
        <p:spPr bwMode="auto">
          <a:xfrm>
            <a:off x="7667625" y="3068638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26" name="Rectangle 25"/>
          <p:cNvSpPr>
            <a:spLocks noChangeArrowheads="1"/>
          </p:cNvSpPr>
          <p:nvPr/>
        </p:nvSpPr>
        <p:spPr bwMode="auto">
          <a:xfrm>
            <a:off x="5795963" y="3068638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27" name="Rectangle 26"/>
          <p:cNvSpPr>
            <a:spLocks noChangeArrowheads="1"/>
          </p:cNvSpPr>
          <p:nvPr/>
        </p:nvSpPr>
        <p:spPr bwMode="auto">
          <a:xfrm>
            <a:off x="827088" y="3068638"/>
            <a:ext cx="3744912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466725" y="1989138"/>
            <a:ext cx="1800225" cy="914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b="1" u="sng"/>
              <a:t>1</a:t>
            </a:r>
          </a:p>
          <a:p>
            <a:pPr algn="ctr" eaLnBrk="1" hangingPunct="1"/>
            <a:r>
              <a:rPr lang="ru-RU" altLang="ru-RU" b="1"/>
              <a:t>6</a:t>
            </a:r>
          </a:p>
        </p:txBody>
      </p:sp>
      <p:sp>
        <p:nvSpPr>
          <p:cNvPr id="13329" name="Rectangle 28"/>
          <p:cNvSpPr>
            <a:spLocks noChangeArrowheads="1"/>
          </p:cNvSpPr>
          <p:nvPr/>
        </p:nvSpPr>
        <p:spPr bwMode="auto">
          <a:xfrm>
            <a:off x="827088" y="3933825"/>
            <a:ext cx="3744912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30" name="Line 29"/>
          <p:cNvSpPr>
            <a:spLocks noChangeShapeType="1"/>
          </p:cNvSpPr>
          <p:nvPr/>
        </p:nvSpPr>
        <p:spPr bwMode="auto">
          <a:xfrm>
            <a:off x="2698750" y="3141663"/>
            <a:ext cx="0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31" name="Rectangle 35"/>
          <p:cNvSpPr>
            <a:spLocks noChangeArrowheads="1"/>
          </p:cNvSpPr>
          <p:nvPr/>
        </p:nvSpPr>
        <p:spPr bwMode="auto">
          <a:xfrm>
            <a:off x="2051050" y="5084763"/>
            <a:ext cx="431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800" u="sng"/>
              <a:t>1  </a:t>
            </a:r>
            <a:r>
              <a:rPr lang="ru-RU" altLang="ru-RU" sz="2800"/>
              <a:t>6</a:t>
            </a:r>
            <a:r>
              <a:rPr lang="ru-RU" altLang="ru-RU" sz="2800" u="sng">
                <a:latin typeface="Agency FB" pitchFamily="34" charset="0"/>
              </a:rPr>
              <a:t>         </a:t>
            </a:r>
            <a:r>
              <a:rPr lang="ru-RU" altLang="ru-RU" sz="2800">
                <a:latin typeface="Agency FB" pitchFamily="34" charset="0"/>
              </a:rPr>
              <a:t>             </a:t>
            </a:r>
          </a:p>
        </p:txBody>
      </p:sp>
      <p:sp>
        <p:nvSpPr>
          <p:cNvPr id="13332" name="Text Box 37"/>
          <p:cNvSpPr txBox="1">
            <a:spLocks noChangeArrowheads="1"/>
          </p:cNvSpPr>
          <p:nvPr/>
        </p:nvSpPr>
        <p:spPr bwMode="auto">
          <a:xfrm>
            <a:off x="3059113" y="5084763"/>
            <a:ext cx="581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800" u="sng"/>
              <a:t> 1</a:t>
            </a:r>
          </a:p>
          <a:p>
            <a:pPr eaLnBrk="1" hangingPunct="1"/>
            <a:r>
              <a:rPr lang="ru-RU" altLang="ru-RU" sz="2800"/>
              <a:t>12</a:t>
            </a:r>
          </a:p>
        </p:txBody>
      </p:sp>
      <p:sp>
        <p:nvSpPr>
          <p:cNvPr id="13333" name="Text Box 40"/>
          <p:cNvSpPr txBox="1">
            <a:spLocks noChangeArrowheads="1"/>
          </p:cNvSpPr>
          <p:nvPr/>
        </p:nvSpPr>
        <p:spPr bwMode="auto">
          <a:xfrm>
            <a:off x="4787900" y="328453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ru-RU" altLang="ru-RU">
              <a:latin typeface="Comic Sans MS" pitchFamily="66" charset="0"/>
            </a:endParaRPr>
          </a:p>
        </p:txBody>
      </p:sp>
      <p:sp>
        <p:nvSpPr>
          <p:cNvPr id="13334" name="Rectangle 51"/>
          <p:cNvSpPr>
            <a:spLocks noChangeArrowheads="1"/>
          </p:cNvSpPr>
          <p:nvPr/>
        </p:nvSpPr>
        <p:spPr bwMode="auto">
          <a:xfrm>
            <a:off x="2698750" y="2133600"/>
            <a:ext cx="187325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 b="1">
              <a:latin typeface="Agency FB" pitchFamily="34" charset="0"/>
            </a:endParaRPr>
          </a:p>
        </p:txBody>
      </p:sp>
      <p:sp>
        <p:nvSpPr>
          <p:cNvPr id="8244" name="WordArt 52"/>
          <p:cNvSpPr>
            <a:spLocks noChangeArrowheads="1" noChangeShapeType="1" noTextEdit="1"/>
          </p:cNvSpPr>
          <p:nvPr/>
        </p:nvSpPr>
        <p:spPr bwMode="auto">
          <a:xfrm>
            <a:off x="2051050" y="6237288"/>
            <a:ext cx="4608513" cy="184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normalizeH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поставь знак</a:t>
            </a:r>
          </a:p>
        </p:txBody>
      </p:sp>
      <p:sp>
        <p:nvSpPr>
          <p:cNvPr id="13336" name="Text Box 53"/>
          <p:cNvSpPr txBox="1">
            <a:spLocks noChangeArrowheads="1"/>
          </p:cNvSpPr>
          <p:nvPr/>
        </p:nvSpPr>
        <p:spPr bwMode="auto">
          <a:xfrm>
            <a:off x="468313" y="981075"/>
            <a:ext cx="19986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4400"/>
              <a:t>№1 (2)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2" grpId="0" animBg="1"/>
      <p:bldP spid="8219" grpId="0" animBg="1"/>
      <p:bldP spid="82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052513"/>
            <a:ext cx="2447925" cy="569912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latin typeface="Arial" charset="0"/>
              </a:rPr>
              <a:t>Доли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7561263" cy="46815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b="1" smtClean="0">
                <a:latin typeface="Agency FB" pitchFamily="34" charset="0"/>
              </a:rPr>
              <a:t>   </a:t>
            </a:r>
            <a:r>
              <a:rPr lang="ru-RU" altLang="ru-RU" sz="2800" b="1" smtClean="0">
                <a:latin typeface="Arial" charset="0"/>
              </a:rPr>
              <a:t>Получение</a:t>
            </a:r>
            <a:r>
              <a:rPr lang="ru-RU" altLang="ru-RU" sz="2800" smtClean="0">
                <a:latin typeface="Arial" charset="0"/>
              </a:rPr>
              <a:t> – путём деления на равные части.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smtClean="0">
                <a:latin typeface="Arial" charset="0"/>
              </a:rPr>
              <a:t>   Название</a:t>
            </a:r>
            <a:r>
              <a:rPr lang="ru-RU" altLang="ru-RU" sz="2800" smtClean="0">
                <a:latin typeface="Arial" charset="0"/>
              </a:rPr>
              <a:t> – по количеству равных долей.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smtClean="0">
                <a:latin typeface="Arial" charset="0"/>
              </a:rPr>
              <a:t>   Запись</a:t>
            </a:r>
            <a:r>
              <a:rPr lang="ru-RU" altLang="ru-RU" sz="2800" smtClean="0">
                <a:latin typeface="Arial" charset="0"/>
              </a:rPr>
              <a:t> – черта (деление); над чертой – числитель, под чертой – знаменатель.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smtClean="0">
                <a:latin typeface="Arial" charset="0"/>
              </a:rPr>
              <a:t>   Чтение</a:t>
            </a:r>
            <a:r>
              <a:rPr lang="ru-RU" altLang="ru-RU" sz="2800" smtClean="0">
                <a:latin typeface="Arial" charset="0"/>
              </a:rPr>
              <a:t> – одна шестая (поделили на 6             частей, взяли одну)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smtClean="0">
                <a:latin typeface="Arial" charset="0"/>
              </a:rPr>
              <a:t>   Сравнение</a:t>
            </a:r>
            <a:r>
              <a:rPr lang="ru-RU" altLang="ru-RU" sz="2800" smtClean="0">
                <a:latin typeface="Arial" charset="0"/>
              </a:rPr>
              <a:t> - чем больше равных частей надо получить, тем меньше доля по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smtClean="0">
                <a:latin typeface="Arial" charset="0"/>
              </a:rPr>
              <a:t>               размеру.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gency FB" pitchFamily="34" charset="0"/>
              <a:buNone/>
            </a:pPr>
            <a:endParaRPr lang="ru-RU" altLang="ru-RU" sz="2800" smtClean="0">
              <a:latin typeface="Arial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284663" y="5373688"/>
            <a:ext cx="431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 u="sng"/>
              <a:t>1  </a:t>
            </a:r>
            <a:r>
              <a:rPr lang="ru-RU" altLang="ru-RU" sz="2800" b="1"/>
              <a:t>9</a:t>
            </a:r>
            <a:r>
              <a:rPr lang="ru-RU" altLang="ru-RU" sz="2800" u="sng">
                <a:latin typeface="Agency FB" pitchFamily="34" charset="0"/>
              </a:rPr>
              <a:t>         </a:t>
            </a:r>
            <a:r>
              <a:rPr lang="ru-RU" altLang="ru-RU" sz="2800">
                <a:latin typeface="Agency FB" pitchFamily="34" charset="0"/>
              </a:rPr>
              <a:t>             </a:t>
            </a:r>
          </a:p>
        </p:txBody>
      </p:sp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5724525" y="5373688"/>
            <a:ext cx="431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 u="sng"/>
              <a:t>1  </a:t>
            </a:r>
            <a:r>
              <a:rPr lang="ru-RU" altLang="ru-RU" sz="2800" b="1"/>
              <a:t>6</a:t>
            </a:r>
            <a:r>
              <a:rPr lang="ru-RU" altLang="ru-RU" sz="2800" u="sng">
                <a:latin typeface="Agency FB" pitchFamily="34" charset="0"/>
              </a:rPr>
              <a:t>         </a:t>
            </a:r>
            <a:r>
              <a:rPr lang="ru-RU" altLang="ru-RU" sz="2800">
                <a:latin typeface="Agency FB" pitchFamily="34" charset="0"/>
              </a:rPr>
              <a:t>             </a:t>
            </a:r>
          </a:p>
        </p:txBody>
      </p:sp>
      <p:sp>
        <p:nvSpPr>
          <p:cNvPr id="14342" name="door"/>
          <p:cNvSpPr>
            <a:spLocks noEditPoints="1" noChangeArrowheads="1"/>
          </p:cNvSpPr>
          <p:nvPr/>
        </p:nvSpPr>
        <p:spPr bwMode="auto">
          <a:xfrm rot="-4929212">
            <a:off x="5183187" y="5626101"/>
            <a:ext cx="290513" cy="360362"/>
          </a:xfrm>
          <a:custGeom>
            <a:avLst/>
            <a:gdLst>
              <a:gd name="T0" fmla="*/ 52551999 w 21600"/>
              <a:gd name="T1" fmla="*/ 100301975 h 21600"/>
              <a:gd name="T2" fmla="*/ 14614768 w 21600"/>
              <a:gd name="T3" fmla="*/ 589792 h 21600"/>
              <a:gd name="T4" fmla="*/ 0 w 21600"/>
              <a:gd name="T5" fmla="*/ 100301975 h 21600"/>
              <a:gd name="T6" fmla="*/ 0 60000 65536"/>
              <a:gd name="T7" fmla="*/ 0 60000 65536"/>
              <a:gd name="T8" fmla="*/ 0 60000 65536"/>
              <a:gd name="T9" fmla="*/ 2668 w 21600"/>
              <a:gd name="T10" fmla="*/ 11181 h 21600"/>
              <a:gd name="T11" fmla="*/ 13404 w 21600"/>
              <a:gd name="T12" fmla="*/ 20139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21600" y="21600"/>
                </a:moveTo>
                <a:lnTo>
                  <a:pt x="6007" y="127"/>
                </a:lnTo>
                <a:lnTo>
                  <a:pt x="4665" y="2541"/>
                </a:lnTo>
                <a:lnTo>
                  <a:pt x="3579" y="5209"/>
                </a:lnTo>
                <a:lnTo>
                  <a:pt x="2492" y="8259"/>
                </a:lnTo>
                <a:lnTo>
                  <a:pt x="1598" y="11308"/>
                </a:lnTo>
                <a:lnTo>
                  <a:pt x="959" y="14739"/>
                </a:lnTo>
                <a:lnTo>
                  <a:pt x="383" y="18169"/>
                </a:lnTo>
                <a:lnTo>
                  <a:pt x="0" y="21600"/>
                </a:lnTo>
              </a:path>
            </a:pathLst>
          </a:cu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Творческое задание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latin typeface="Agency FB" pitchFamily="34" charset="0"/>
              </a:rPr>
              <a:t> Доли в моей жизни.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  </a:t>
            </a:r>
          </a:p>
          <a:p>
            <a:pPr eaLnBrk="1" hangingPunct="1">
              <a:buFontTx/>
              <a:buNone/>
            </a:pPr>
            <a:endParaRPr lang="ru-RU" altLang="ru-RU" smtClean="0"/>
          </a:p>
          <a:p>
            <a:pPr eaLnBrk="1" hangingPunct="1">
              <a:buFontTx/>
              <a:buNone/>
            </a:pPr>
            <a:endParaRPr lang="ru-RU" altLang="ru-RU" sz="2800" smtClean="0"/>
          </a:p>
          <a:p>
            <a:pPr eaLnBrk="1" hangingPunct="1">
              <a:buFontTx/>
              <a:buNone/>
            </a:pPr>
            <a:r>
              <a:rPr lang="ru-RU" altLang="ru-RU" sz="2800" smtClean="0"/>
              <a:t>(Нарисовать рисунок, выделить долю, записать её, сравнить с оставшимися долями, составить краткий рассказ…)</a:t>
            </a:r>
          </a:p>
        </p:txBody>
      </p:sp>
      <p:sp>
        <p:nvSpPr>
          <p:cNvPr id="16388" name="plant"/>
          <p:cNvSpPr>
            <a:spLocks noEditPoints="1" noChangeArrowheads="1"/>
          </p:cNvSpPr>
          <p:nvPr/>
        </p:nvSpPr>
        <p:spPr bwMode="auto">
          <a:xfrm rot="9556069">
            <a:off x="3203575" y="2420938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904875 w 21600"/>
              <a:gd name="T3" fmla="*/ 0 h 21600"/>
              <a:gd name="T4" fmla="*/ 1809750 w 21600"/>
              <a:gd name="T5" fmla="*/ 0 h 21600"/>
              <a:gd name="T6" fmla="*/ 1809750 w 21600"/>
              <a:gd name="T7" fmla="*/ 904875 h 21600"/>
              <a:gd name="T8" fmla="*/ 1809750 w 21600"/>
              <a:gd name="T9" fmla="*/ 1809750 h 21600"/>
              <a:gd name="T10" fmla="*/ 904875 w 21600"/>
              <a:gd name="T11" fmla="*/ 1809750 h 21600"/>
              <a:gd name="T12" fmla="*/ 0 w 21600"/>
              <a:gd name="T13" fmla="*/ 1809750 h 21600"/>
              <a:gd name="T14" fmla="*/ 0 w 21600"/>
              <a:gd name="T15" fmla="*/ 904875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1493</TotalTime>
  <Words>299</Words>
  <Application>Microsoft Office PowerPoint</Application>
  <PresentationFormat>Экран (4:3)</PresentationFormat>
  <Paragraphs>68</Paragraphs>
  <Slides>13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Agency FB</vt:lpstr>
      <vt:lpstr>Albertus Extra Bold</vt:lpstr>
      <vt:lpstr>Arial</vt:lpstr>
      <vt:lpstr>Comic Sans MS</vt:lpstr>
      <vt:lpstr>Пастель</vt:lpstr>
      <vt:lpstr>Диаграмма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Доли</vt:lpstr>
      <vt:lpstr>Творческое задание</vt:lpstr>
      <vt:lpstr>Я разобрался в долях:</vt:lpstr>
      <vt:lpstr>Итог урока</vt:lpstr>
      <vt:lpstr>Домашнее задание</vt:lpstr>
      <vt:lpstr>Презентация PowerPoint</vt:lpstr>
    </vt:vector>
  </TitlesOfParts>
  <Company>Ilea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«Доли» Предмет: математика</dc:title>
  <dc:creator>Ilea</dc:creator>
  <cp:lastModifiedBy>Максим Черкасов</cp:lastModifiedBy>
  <cp:revision>143</cp:revision>
  <dcterms:created xsi:type="dcterms:W3CDTF">2009-10-25T10:56:30Z</dcterms:created>
  <dcterms:modified xsi:type="dcterms:W3CDTF">2019-04-16T20:40:51Z</dcterms:modified>
</cp:coreProperties>
</file>