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74" r:id="rId3"/>
    <p:sldId id="290" r:id="rId4"/>
    <p:sldId id="300" r:id="rId5"/>
    <p:sldId id="275" r:id="rId6"/>
    <p:sldId id="301" r:id="rId7"/>
    <p:sldId id="276" r:id="rId8"/>
    <p:sldId id="291" r:id="rId9"/>
    <p:sldId id="292" r:id="rId10"/>
    <p:sldId id="293" r:id="rId11"/>
    <p:sldId id="294" r:id="rId12"/>
    <p:sldId id="295" r:id="rId13"/>
    <p:sldId id="282" r:id="rId14"/>
    <p:sldId id="283" r:id="rId15"/>
    <p:sldId id="284" r:id="rId16"/>
    <p:sldId id="285" r:id="rId17"/>
    <p:sldId id="286" r:id="rId18"/>
    <p:sldId id="299" r:id="rId19"/>
    <p:sldId id="280" r:id="rId20"/>
    <p:sldId id="288" r:id="rId21"/>
    <p:sldId id="298" r:id="rId22"/>
    <p:sldId id="287" r:id="rId23"/>
    <p:sldId id="297" r:id="rId24"/>
    <p:sldId id="302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29" autoAdjust="0"/>
    <p:restoredTop sz="84985" autoAdjust="0"/>
  </p:normalViewPr>
  <p:slideViewPr>
    <p:cSldViewPr>
      <p:cViewPr varScale="1">
        <p:scale>
          <a:sx n="64" d="100"/>
          <a:sy n="64" d="100"/>
        </p:scale>
        <p:origin x="175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98F41-1D84-4749-B988-443ECDE5FE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6013389"/>
      </p:ext>
    </p:extLst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8B26EE-76DB-4A49-89A1-F2D4DCF7C3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117658"/>
      </p:ext>
    </p:extLst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06681-FA9C-43ED-81C5-9322388A4F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6645877"/>
      </p:ext>
    </p:extLst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23353-74F4-42C4-A83C-756C589F2C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0382303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01962-C1AD-4903-A3EB-5194E65978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5270989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556CA-E97F-4FDB-AFC7-D188050A7D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543495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A7DDE-D7D2-40DE-B447-D2C7F3F0C3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3062851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CCF50-06C3-45EC-AAAB-47D6A8F3E5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1378148"/>
      </p:ext>
    </p:extLst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CDD7C-0B28-49C9-AD06-8746D0416A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7849667"/>
      </p:ext>
    </p:extLst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95A11-8427-411F-BF14-06F35ACA7B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4433521"/>
      </p:ext>
    </p:extLst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A3A2C-362A-430D-9EB3-FA259ADC0D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0001869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1FF3E65-F7D3-4A46-B37C-FAB3282EFC4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sh dir="u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gorod.tomsk.ru/i/u/8897/prom_juravleva.gi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2819400" y="76200"/>
            <a:ext cx="624840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6000" b="1" dirty="0"/>
              <a:t>ДЫ</a:t>
            </a:r>
            <a:r>
              <a:rPr lang="ru-RU" altLang="ru-RU" sz="6000" b="1" dirty="0">
                <a:solidFill>
                  <a:schemeClr val="folHlink"/>
                </a:solidFill>
              </a:rPr>
              <a:t>М</a:t>
            </a:r>
            <a:r>
              <a:rPr lang="ru-RU" altLang="ru-RU" sz="6000" b="1" dirty="0">
                <a:solidFill>
                  <a:schemeClr val="hlink"/>
                </a:solidFill>
              </a:rPr>
              <a:t>КО</a:t>
            </a:r>
            <a:r>
              <a:rPr lang="ru-RU" altLang="ru-RU" sz="6000" b="1" dirty="0">
                <a:solidFill>
                  <a:schemeClr val="folHlink"/>
                </a:solidFill>
              </a:rPr>
              <a:t>В</a:t>
            </a:r>
            <a:r>
              <a:rPr lang="ru-RU" altLang="ru-RU" sz="6000" b="1" dirty="0">
                <a:solidFill>
                  <a:schemeClr val="hlink"/>
                </a:solidFill>
              </a:rPr>
              <a:t>С</a:t>
            </a:r>
            <a:r>
              <a:rPr lang="ru-RU" altLang="ru-RU" sz="6000" b="1" dirty="0">
                <a:solidFill>
                  <a:schemeClr val="folHlink"/>
                </a:solidFill>
              </a:rPr>
              <a:t>КА</a:t>
            </a:r>
            <a:r>
              <a:rPr lang="ru-RU" altLang="ru-RU" sz="6000" b="1" dirty="0">
                <a:solidFill>
                  <a:schemeClr val="hlink"/>
                </a:solidFill>
              </a:rPr>
              <a:t>Я</a:t>
            </a:r>
            <a:r>
              <a:rPr lang="ru-RU" altLang="ru-RU" sz="6000" b="1" dirty="0"/>
              <a:t> </a:t>
            </a:r>
            <a:r>
              <a:rPr lang="ru-RU" altLang="ru-RU" sz="6000" b="1" dirty="0">
                <a:solidFill>
                  <a:schemeClr val="folHlink"/>
                </a:solidFill>
              </a:rPr>
              <a:t>Г</a:t>
            </a:r>
            <a:r>
              <a:rPr lang="ru-RU" altLang="ru-RU" sz="6000" b="1" dirty="0"/>
              <a:t>ЛИ</a:t>
            </a:r>
            <a:r>
              <a:rPr lang="ru-RU" altLang="ru-RU" sz="6000" b="1" dirty="0">
                <a:solidFill>
                  <a:schemeClr val="hlink"/>
                </a:solidFill>
              </a:rPr>
              <a:t>НЯ</a:t>
            </a:r>
            <a:r>
              <a:rPr lang="ru-RU" altLang="ru-RU" sz="6000" b="1" dirty="0">
                <a:solidFill>
                  <a:schemeClr val="folHlink"/>
                </a:solidFill>
              </a:rPr>
              <a:t>НА</a:t>
            </a:r>
            <a:r>
              <a:rPr lang="ru-RU" altLang="ru-RU" sz="6000" b="1" dirty="0">
                <a:solidFill>
                  <a:schemeClr val="hlink"/>
                </a:solidFill>
              </a:rPr>
              <a:t>Я</a:t>
            </a:r>
            <a:r>
              <a:rPr lang="en-US" altLang="ru-RU" sz="6000" b="1" dirty="0">
                <a:solidFill>
                  <a:schemeClr val="hlink"/>
                </a:solidFill>
              </a:rPr>
              <a:t>    </a:t>
            </a:r>
            <a:r>
              <a:rPr lang="ru-RU" altLang="ru-RU" sz="6000" b="1" dirty="0"/>
              <a:t>  </a:t>
            </a:r>
            <a:r>
              <a:rPr lang="ru-RU" altLang="ru-RU" sz="6000" b="1" dirty="0">
                <a:solidFill>
                  <a:schemeClr val="hlink"/>
                </a:solidFill>
              </a:rPr>
              <a:t>И</a:t>
            </a:r>
            <a:r>
              <a:rPr lang="ru-RU" altLang="ru-RU" sz="6000" b="1" dirty="0">
                <a:solidFill>
                  <a:schemeClr val="folHlink"/>
                </a:solidFill>
              </a:rPr>
              <a:t>Г</a:t>
            </a:r>
            <a:r>
              <a:rPr lang="ru-RU" altLang="ru-RU" sz="6000" b="1" dirty="0">
                <a:solidFill>
                  <a:schemeClr val="tx2"/>
                </a:solidFill>
              </a:rPr>
              <a:t>РУ</a:t>
            </a:r>
            <a:r>
              <a:rPr lang="ru-RU" altLang="ru-RU" sz="6000" b="1" dirty="0">
                <a:solidFill>
                  <a:schemeClr val="hlink"/>
                </a:solidFill>
              </a:rPr>
              <a:t>Ш</a:t>
            </a:r>
            <a:r>
              <a:rPr lang="ru-RU" altLang="ru-RU" sz="6000" b="1" dirty="0">
                <a:solidFill>
                  <a:schemeClr val="folHlink"/>
                </a:solidFill>
              </a:rPr>
              <a:t>КА</a:t>
            </a:r>
          </a:p>
        </p:txBody>
      </p:sp>
      <p:pic>
        <p:nvPicPr>
          <p:cNvPr id="2051" name="Picture 4" descr="maslenica_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20713"/>
            <a:ext cx="3046413" cy="623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2695227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87313"/>
            <a:ext cx="4248150" cy="662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4500563" y="87313"/>
            <a:ext cx="457200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/>
              <a:t>Следующий этап работы – обеливание. Игрушки погружали в раствор мелко молотого мела, разведенного на молоке.</a:t>
            </a:r>
          </a:p>
          <a:p>
            <a:r>
              <a:rPr lang="ru-RU" altLang="ru-RU"/>
              <a:t>Красная глиняная игрушка превращалась в ослепительно белую и была готова для росписи. Узоры на игрушках наводили традиционные, что восходят к древним истокам: клетки, полоски, кружки, овалы, точки.</a:t>
            </a:r>
          </a:p>
        </p:txBody>
      </p:sp>
    </p:spTree>
    <p:extLst>
      <p:ext uri="{BB962C8B-B14F-4D97-AF65-F5344CB8AC3E}">
        <p14:creationId xmlns:p14="http://schemas.microsoft.com/office/powerpoint/2010/main" val="1146402067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6" descr="dimka igrush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79525"/>
            <a:ext cx="7858125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11"/>
          <p:cNvSpPr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4000"/>
              <a:t>Смотри какие разные и красивые дымковские игрушки.</a:t>
            </a:r>
            <a:endParaRPr lang="en-US" altLang="ru-RU" sz="4000"/>
          </a:p>
        </p:txBody>
      </p:sp>
    </p:spTree>
    <p:extLst>
      <p:ext uri="{BB962C8B-B14F-4D97-AF65-F5344CB8AC3E}">
        <p14:creationId xmlns:p14="http://schemas.microsoft.com/office/powerpoint/2010/main" val="265584681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2" descr="4301_26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37" y="22224"/>
            <a:ext cx="4121150" cy="655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7" descr="artlib_gallery-686-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50" y="1412776"/>
            <a:ext cx="4718050" cy="391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4728686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-1"/>
            <a:ext cx="6120680" cy="699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25" y="-209550"/>
            <a:ext cx="5924550" cy="727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13" y="-242888"/>
            <a:ext cx="5362575" cy="714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6988"/>
            <a:ext cx="5168900" cy="688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88269" y="764704"/>
            <a:ext cx="3559051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БАРЫНЯ</a:t>
            </a:r>
          </a:p>
          <a:p>
            <a:endParaRPr lang="ru-RU" dirty="0"/>
          </a:p>
          <a:p>
            <a:r>
              <a:rPr lang="ru-RU" sz="1400" dirty="0"/>
              <a:t>Посмотри, как хороша эта девица-душа.</a:t>
            </a:r>
          </a:p>
          <a:p>
            <a:r>
              <a:rPr lang="ru-RU" sz="1400" dirty="0"/>
              <a:t>Щечки алые горят, удивительный наряд,</a:t>
            </a:r>
          </a:p>
          <a:p>
            <a:r>
              <a:rPr lang="ru-RU" sz="1400" dirty="0"/>
              <a:t>Сидит кокошник горделиво,</a:t>
            </a:r>
          </a:p>
          <a:p>
            <a:r>
              <a:rPr lang="ru-RU" sz="1400" dirty="0"/>
              <a:t>Барышня так красива.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2" y="-285750"/>
            <a:ext cx="4762500" cy="714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265" y="-285750"/>
            <a:ext cx="4581525" cy="714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7416824" cy="44556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1800" y="4581128"/>
            <a:ext cx="31718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ПТИЧКА</a:t>
            </a:r>
          </a:p>
          <a:p>
            <a:r>
              <a:rPr lang="ru-RU" dirty="0"/>
              <a:t>С виду, птичка – невеличка.</a:t>
            </a:r>
          </a:p>
          <a:p>
            <a:r>
              <a:rPr lang="ru-RU" dirty="0"/>
              <a:t>Только птичка не порхает –</a:t>
            </a:r>
          </a:p>
          <a:p>
            <a:r>
              <a:rPr lang="ru-RU" dirty="0"/>
              <a:t>В небеса не улетает.</a:t>
            </a:r>
          </a:p>
          <a:p>
            <a:r>
              <a:rPr lang="ru-RU" dirty="0"/>
              <a:t>Красотою удивляет!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1690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 descr="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284440"/>
            <a:ext cx="6315075" cy="714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Картинка 6 из 26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315913"/>
            <a:ext cx="5707062" cy="717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12160" y="188640"/>
            <a:ext cx="293990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/>
              <a:t>«Индюк</a:t>
            </a:r>
            <a:r>
              <a:rPr lang="ru-RU" i="1" dirty="0" smtClean="0"/>
              <a:t>»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Вот </a:t>
            </a:r>
            <a:r>
              <a:rPr lang="ru-RU" dirty="0"/>
              <a:t>Индюк нарядный,</a:t>
            </a:r>
          </a:p>
          <a:p>
            <a:r>
              <a:rPr lang="ru-RU" dirty="0"/>
              <a:t>Весь такой он ладный,</a:t>
            </a:r>
          </a:p>
          <a:p>
            <a:r>
              <a:rPr lang="ru-RU" dirty="0"/>
              <a:t>У большого индюка</a:t>
            </a:r>
          </a:p>
          <a:p>
            <a:r>
              <a:rPr lang="ru-RU" dirty="0"/>
              <a:t>Все расписаны бока.</a:t>
            </a:r>
          </a:p>
          <a:p>
            <a:r>
              <a:rPr lang="ru-RU" dirty="0"/>
              <a:t>Всех нарядом удивил,</a:t>
            </a:r>
          </a:p>
          <a:p>
            <a:r>
              <a:rPr lang="ru-RU" dirty="0"/>
              <a:t>Крылья важно распустил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r>
              <a:rPr lang="ru-RU" dirty="0" smtClean="0"/>
              <a:t> И. В. </a:t>
            </a:r>
            <a:r>
              <a:rPr lang="ru-RU" dirty="0" err="1" smtClean="0"/>
              <a:t>Кадухина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12565"/>
            <a:ext cx="3960440" cy="58545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94928"/>
            <a:ext cx="4762500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7984" y="5103674"/>
            <a:ext cx="326692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/>
              <a:t>«КОНЬ»</a:t>
            </a:r>
            <a:r>
              <a:rPr lang="ru-RU" dirty="0"/>
              <a:t>. И. В. </a:t>
            </a:r>
            <a:r>
              <a:rPr lang="ru-RU" dirty="0" err="1"/>
              <a:t>Кадухина</a:t>
            </a:r>
            <a:r>
              <a:rPr lang="ru-RU" dirty="0"/>
              <a:t>.</a:t>
            </a:r>
          </a:p>
          <a:p>
            <a:r>
              <a:rPr lang="ru-RU" dirty="0"/>
              <a:t>Кони глиняные мчатся</a:t>
            </a:r>
          </a:p>
          <a:p>
            <a:r>
              <a:rPr lang="ru-RU" dirty="0"/>
              <a:t>На подставках, что есть сил!</a:t>
            </a:r>
          </a:p>
          <a:p>
            <a:r>
              <a:rPr lang="ru-RU" dirty="0"/>
              <a:t>И за хвост не удержаться,</a:t>
            </a:r>
          </a:p>
          <a:p>
            <a:r>
              <a:rPr lang="ru-RU" dirty="0"/>
              <a:t>Если гриву упустил!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539666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233"/>
            <a:ext cx="6434758" cy="5616624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252413" y="28575"/>
            <a:ext cx="889158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4400" b="1" dirty="0"/>
              <a:t>ВО</a:t>
            </a:r>
            <a:r>
              <a:rPr lang="ru-RU" altLang="ru-RU" sz="4400" b="1" dirty="0">
                <a:solidFill>
                  <a:srgbClr val="00CC00"/>
                </a:solidFill>
              </a:rPr>
              <a:t>Т </a:t>
            </a:r>
            <a:r>
              <a:rPr lang="ru-RU" altLang="ru-RU" sz="4400" b="1" dirty="0">
                <a:solidFill>
                  <a:srgbClr val="006600"/>
                </a:solidFill>
              </a:rPr>
              <a:t>КА</a:t>
            </a:r>
            <a:r>
              <a:rPr lang="ru-RU" altLang="ru-RU" sz="4400" b="1" dirty="0"/>
              <a:t>КИ</a:t>
            </a:r>
            <a:r>
              <a:rPr lang="ru-RU" altLang="ru-RU" sz="4400" b="1" dirty="0">
                <a:solidFill>
                  <a:srgbClr val="00CC00"/>
                </a:solidFill>
              </a:rPr>
              <a:t>Е </a:t>
            </a:r>
            <a:r>
              <a:rPr lang="ru-RU" altLang="ru-RU" sz="4400" b="1" dirty="0"/>
              <a:t>Я</a:t>
            </a:r>
            <a:r>
              <a:rPr lang="ru-RU" altLang="ru-RU" sz="4400" b="1" dirty="0">
                <a:solidFill>
                  <a:srgbClr val="006600"/>
                </a:solidFill>
              </a:rPr>
              <a:t>Р</a:t>
            </a:r>
            <a:r>
              <a:rPr lang="ru-RU" altLang="ru-RU" sz="4400" b="1" dirty="0">
                <a:solidFill>
                  <a:srgbClr val="00CC00"/>
                </a:solidFill>
              </a:rPr>
              <a:t>КИ</a:t>
            </a:r>
            <a:r>
              <a:rPr lang="ru-RU" altLang="ru-RU" sz="4400" b="1" dirty="0">
                <a:solidFill>
                  <a:srgbClr val="006600"/>
                </a:solidFill>
              </a:rPr>
              <a:t>Е</a:t>
            </a:r>
            <a:r>
              <a:rPr lang="ru-RU" altLang="ru-RU" sz="4400" b="1" dirty="0">
                <a:solidFill>
                  <a:srgbClr val="00CC00"/>
                </a:solidFill>
              </a:rPr>
              <a:t> И </a:t>
            </a:r>
            <a:r>
              <a:rPr lang="ru-RU" altLang="ru-RU" sz="4400" b="1" dirty="0">
                <a:solidFill>
                  <a:srgbClr val="006600"/>
                </a:solidFill>
              </a:rPr>
              <a:t>К</a:t>
            </a:r>
            <a:r>
              <a:rPr lang="ru-RU" altLang="ru-RU" sz="4400" b="1" dirty="0">
                <a:solidFill>
                  <a:srgbClr val="00CC00"/>
                </a:solidFill>
              </a:rPr>
              <a:t>РА</a:t>
            </a:r>
            <a:r>
              <a:rPr lang="ru-RU" altLang="ru-RU" sz="4400" b="1" dirty="0"/>
              <a:t>СИ</a:t>
            </a:r>
            <a:r>
              <a:rPr lang="ru-RU" altLang="ru-RU" sz="4400" b="1" dirty="0">
                <a:solidFill>
                  <a:srgbClr val="006600"/>
                </a:solidFill>
              </a:rPr>
              <a:t>ВЫ</a:t>
            </a:r>
            <a:r>
              <a:rPr lang="ru-RU" altLang="ru-RU" sz="4400" b="1" dirty="0">
                <a:solidFill>
                  <a:srgbClr val="00CC00"/>
                </a:solidFill>
              </a:rPr>
              <a:t>Е </a:t>
            </a:r>
            <a:r>
              <a:rPr lang="ru-RU" altLang="ru-RU" sz="4400" b="1" dirty="0"/>
              <a:t>ДЫ</a:t>
            </a:r>
            <a:r>
              <a:rPr lang="ru-RU" altLang="ru-RU" sz="4400" b="1" dirty="0">
                <a:solidFill>
                  <a:srgbClr val="00CC00"/>
                </a:solidFill>
              </a:rPr>
              <a:t>М</a:t>
            </a:r>
            <a:r>
              <a:rPr lang="ru-RU" altLang="ru-RU" sz="4400" b="1" dirty="0">
                <a:solidFill>
                  <a:srgbClr val="006600"/>
                </a:solidFill>
              </a:rPr>
              <a:t>КО</a:t>
            </a:r>
            <a:r>
              <a:rPr lang="ru-RU" altLang="ru-RU" sz="4400" b="1" dirty="0">
                <a:solidFill>
                  <a:srgbClr val="00CC00"/>
                </a:solidFill>
              </a:rPr>
              <a:t>В</a:t>
            </a:r>
            <a:r>
              <a:rPr lang="ru-RU" altLang="ru-RU" sz="4400" b="1" dirty="0">
                <a:solidFill>
                  <a:srgbClr val="006600"/>
                </a:solidFill>
              </a:rPr>
              <a:t>С</a:t>
            </a:r>
            <a:r>
              <a:rPr lang="ru-RU" altLang="ru-RU" sz="4400" b="1" dirty="0">
                <a:solidFill>
                  <a:srgbClr val="00CC00"/>
                </a:solidFill>
              </a:rPr>
              <a:t>КИ</a:t>
            </a:r>
            <a:r>
              <a:rPr lang="ru-RU" altLang="ru-RU" sz="4400" b="1" dirty="0">
                <a:solidFill>
                  <a:srgbClr val="006600"/>
                </a:solidFill>
              </a:rPr>
              <a:t>Е</a:t>
            </a:r>
            <a:r>
              <a:rPr lang="ru-RU" altLang="ru-RU" sz="4400" b="1" dirty="0">
                <a:solidFill>
                  <a:srgbClr val="00CC00"/>
                </a:solidFill>
              </a:rPr>
              <a:t> </a:t>
            </a:r>
            <a:r>
              <a:rPr lang="ru-RU" altLang="ru-RU" sz="4400" b="1" dirty="0">
                <a:solidFill>
                  <a:srgbClr val="006600"/>
                </a:solidFill>
              </a:rPr>
              <a:t>И</a:t>
            </a:r>
            <a:r>
              <a:rPr lang="ru-RU" altLang="ru-RU" sz="4400" b="1" dirty="0">
                <a:solidFill>
                  <a:srgbClr val="00CC00"/>
                </a:solidFill>
              </a:rPr>
              <a:t>Г</a:t>
            </a:r>
            <a:r>
              <a:rPr lang="ru-RU" altLang="ru-RU" sz="4400" b="1" dirty="0"/>
              <a:t>РУ</a:t>
            </a:r>
            <a:r>
              <a:rPr lang="ru-RU" altLang="ru-RU" sz="4400" b="1" dirty="0">
                <a:solidFill>
                  <a:srgbClr val="00CC00"/>
                </a:solidFill>
              </a:rPr>
              <a:t>Ш</a:t>
            </a:r>
            <a:r>
              <a:rPr lang="ru-RU" altLang="ru-RU" sz="4400" b="1" dirty="0">
                <a:solidFill>
                  <a:srgbClr val="006600"/>
                </a:solidFill>
              </a:rPr>
              <a:t>КИ</a:t>
            </a:r>
            <a:r>
              <a:rPr lang="ru-RU" altLang="ru-RU" sz="4400" b="1" dirty="0">
                <a:solidFill>
                  <a:srgbClr val="00CC00"/>
                </a:solidFill>
              </a:rPr>
              <a:t>!</a:t>
            </a:r>
            <a:endParaRPr lang="en-US" altLang="ru-RU" sz="4400" b="1" dirty="0">
              <a:solidFill>
                <a:srgbClr val="00CC00"/>
              </a:solidFill>
            </a:endParaRPr>
          </a:p>
        </p:txBody>
      </p:sp>
      <p:pic>
        <p:nvPicPr>
          <p:cNvPr id="12291" name="Picture 2" descr="dama_s_sobachkoi_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1749425"/>
            <a:ext cx="2520950" cy="524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" descr="Bar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1989138"/>
            <a:ext cx="2700338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73005" y="2337169"/>
            <a:ext cx="343126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Все игрушки не простые,</a:t>
            </a:r>
          </a:p>
          <a:p>
            <a:r>
              <a:rPr lang="ru-RU" dirty="0"/>
              <a:t>А волшебно расписные,</a:t>
            </a:r>
          </a:p>
          <a:p>
            <a:r>
              <a:rPr lang="ru-RU" dirty="0"/>
              <a:t>Белоснежны, как березки,</a:t>
            </a:r>
          </a:p>
          <a:p>
            <a:r>
              <a:rPr lang="ru-RU" dirty="0"/>
              <a:t>Кружочки, клеточки, полоски –</a:t>
            </a:r>
          </a:p>
          <a:p>
            <a:r>
              <a:rPr lang="ru-RU" dirty="0"/>
              <a:t>Простой, казалось бы узор,</a:t>
            </a:r>
          </a:p>
          <a:p>
            <a:r>
              <a:rPr lang="ru-RU" dirty="0"/>
              <a:t>Но отвести не в силах взор.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29531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980728"/>
            <a:ext cx="8822736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Физминутка</a:t>
            </a:r>
            <a:r>
              <a:rPr lang="ru-RU" dirty="0"/>
              <a:t> 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Конь меня в дорогу ждет, </a:t>
            </a:r>
            <a:r>
              <a:rPr lang="ru-RU" i="1" dirty="0"/>
              <a:t>(руки за спиной сцеплены в замок)</a:t>
            </a:r>
            <a:r>
              <a:rPr lang="ru-RU" dirty="0"/>
              <a:t> </a:t>
            </a:r>
          </a:p>
          <a:p>
            <a:r>
              <a:rPr lang="ru-RU" dirty="0"/>
              <a:t>Бьет копытом у ворот, </a:t>
            </a:r>
            <a:endParaRPr lang="ru-RU" dirty="0" smtClean="0"/>
          </a:p>
          <a:p>
            <a:r>
              <a:rPr lang="ru-RU" i="1" dirty="0" smtClean="0"/>
              <a:t>(</a:t>
            </a:r>
            <a:r>
              <a:rPr lang="ru-RU" i="1" dirty="0"/>
              <a:t>ритмичные поочередные поднимания согнутых в коленях ног)</a:t>
            </a:r>
            <a:r>
              <a:rPr lang="ru-RU" dirty="0"/>
              <a:t> </a:t>
            </a:r>
          </a:p>
          <a:p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ветру играет гривой </a:t>
            </a:r>
          </a:p>
          <a:p>
            <a:r>
              <a:rPr lang="ru-RU" dirty="0"/>
              <a:t>Пышной, сказочно красивой, </a:t>
            </a:r>
            <a:r>
              <a:rPr lang="ru-RU" i="1" dirty="0"/>
              <a:t>(покачивания головой, затем наклоны в стороны)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Быстро </a:t>
            </a:r>
            <a:r>
              <a:rPr lang="ru-RU" dirty="0"/>
              <a:t>на седло вскочу, </a:t>
            </a:r>
          </a:p>
          <a:p>
            <a:r>
              <a:rPr lang="ru-RU" dirty="0"/>
              <a:t>Не поеду - полечу, </a:t>
            </a:r>
            <a:r>
              <a:rPr lang="ru-RU" i="1" dirty="0"/>
              <a:t>(подскоки на месте)</a:t>
            </a:r>
            <a:r>
              <a:rPr lang="ru-RU" dirty="0"/>
              <a:t> </a:t>
            </a:r>
          </a:p>
          <a:p>
            <a:r>
              <a:rPr lang="ru-RU" dirty="0"/>
              <a:t>Цок - цок - цок, Цок - цок - цок, </a:t>
            </a:r>
            <a:r>
              <a:rPr lang="ru-RU" i="1" dirty="0"/>
              <a:t>(руки полусогнуты в локтях перед собой)</a:t>
            </a:r>
            <a:r>
              <a:rPr lang="ru-RU" dirty="0"/>
              <a:t> </a:t>
            </a:r>
          </a:p>
          <a:p>
            <a:endParaRPr lang="ru-RU" dirty="0" smtClean="0"/>
          </a:p>
          <a:p>
            <a:r>
              <a:rPr lang="ru-RU" dirty="0" smtClean="0"/>
              <a:t>Там </a:t>
            </a:r>
            <a:r>
              <a:rPr lang="ru-RU" dirty="0"/>
              <a:t>за дальнею рекой </a:t>
            </a:r>
          </a:p>
          <a:p>
            <a:r>
              <a:rPr lang="ru-RU" dirty="0"/>
              <a:t>Помашу тебе рукой, </a:t>
            </a:r>
            <a:r>
              <a:rPr lang="ru-RU" i="1" dirty="0"/>
              <a:t>(подскоки на месте)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931355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Дымково1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971800"/>
            <a:ext cx="5181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4800600" y="942975"/>
            <a:ext cx="419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dirty="0"/>
              <a:t>Так Дымковская слобода выглядит сегодня. </a:t>
            </a:r>
          </a:p>
        </p:txBody>
      </p:sp>
      <p:pic>
        <p:nvPicPr>
          <p:cNvPr id="5124" name="Picture 7" descr="nb_08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81050"/>
            <a:ext cx="464820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228600" y="4876800"/>
            <a:ext cx="35337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/>
              <a:t>А цеха, в которых изготавливали игрушки, переехали в центр</a:t>
            </a:r>
            <a:r>
              <a:rPr lang="en-US" altLang="ru-RU"/>
              <a:t> </a:t>
            </a:r>
            <a:r>
              <a:rPr lang="ru-RU" altLang="ru-RU"/>
              <a:t>города Кирова.</a:t>
            </a:r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0" y="76200"/>
            <a:ext cx="9144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4400" b="1">
                <a:solidFill>
                  <a:srgbClr val="006600"/>
                </a:solidFill>
              </a:rPr>
              <a:t>Г</a:t>
            </a:r>
            <a:r>
              <a:rPr lang="ru-RU" altLang="ru-RU" sz="4400" b="1"/>
              <a:t>де</a:t>
            </a:r>
            <a:r>
              <a:rPr lang="ru-RU" altLang="ru-RU" sz="4400" b="1">
                <a:solidFill>
                  <a:srgbClr val="006600"/>
                </a:solidFill>
              </a:rPr>
              <a:t> </a:t>
            </a:r>
            <a:r>
              <a:rPr lang="ru-RU" altLang="ru-RU" sz="4400" b="1"/>
              <a:t>де</a:t>
            </a:r>
            <a:r>
              <a:rPr lang="ru-RU" altLang="ru-RU" sz="4400" b="1">
                <a:solidFill>
                  <a:srgbClr val="006600"/>
                </a:solidFill>
              </a:rPr>
              <a:t>ла</a:t>
            </a:r>
            <a:r>
              <a:rPr lang="ru-RU" altLang="ru-RU" sz="4400" b="1">
                <a:solidFill>
                  <a:schemeClr val="folHlink"/>
                </a:solidFill>
              </a:rPr>
              <a:t>ю</a:t>
            </a:r>
            <a:r>
              <a:rPr lang="ru-RU" altLang="ru-RU" sz="4400" b="1">
                <a:solidFill>
                  <a:srgbClr val="006600"/>
                </a:solidFill>
              </a:rPr>
              <a:t>т </a:t>
            </a:r>
            <a:r>
              <a:rPr lang="ru-RU" altLang="ru-RU" sz="4400" b="1"/>
              <a:t>ды</a:t>
            </a:r>
            <a:r>
              <a:rPr lang="ru-RU" altLang="ru-RU" sz="4400" b="1">
                <a:solidFill>
                  <a:schemeClr val="folHlink"/>
                </a:solidFill>
              </a:rPr>
              <a:t>м</a:t>
            </a:r>
            <a:r>
              <a:rPr lang="ru-RU" altLang="ru-RU" sz="4400" b="1">
                <a:solidFill>
                  <a:srgbClr val="006600"/>
                </a:solidFill>
              </a:rPr>
              <a:t>ко</a:t>
            </a:r>
            <a:r>
              <a:rPr lang="ru-RU" altLang="ru-RU" sz="4400" b="1">
                <a:solidFill>
                  <a:schemeClr val="folHlink"/>
                </a:solidFill>
              </a:rPr>
              <a:t>в</a:t>
            </a:r>
            <a:r>
              <a:rPr lang="ru-RU" altLang="ru-RU" sz="4400" b="1">
                <a:solidFill>
                  <a:srgbClr val="006600"/>
                </a:solidFill>
              </a:rPr>
              <a:t>с</a:t>
            </a:r>
            <a:r>
              <a:rPr lang="ru-RU" altLang="ru-RU" sz="4400" b="1">
                <a:solidFill>
                  <a:schemeClr val="folHlink"/>
                </a:solidFill>
              </a:rPr>
              <a:t>ки</a:t>
            </a:r>
            <a:r>
              <a:rPr lang="ru-RU" altLang="ru-RU" sz="4400" b="1">
                <a:solidFill>
                  <a:srgbClr val="006600"/>
                </a:solidFill>
              </a:rPr>
              <a:t>е </a:t>
            </a:r>
            <a:r>
              <a:rPr lang="ru-RU" altLang="ru-RU" sz="4400" b="1">
                <a:solidFill>
                  <a:schemeClr val="folHlink"/>
                </a:solidFill>
              </a:rPr>
              <a:t>и</a:t>
            </a:r>
            <a:r>
              <a:rPr lang="ru-RU" altLang="ru-RU" sz="4400" b="1">
                <a:solidFill>
                  <a:srgbClr val="006600"/>
                </a:solidFill>
              </a:rPr>
              <a:t>г</a:t>
            </a:r>
            <a:r>
              <a:rPr lang="ru-RU" altLang="ru-RU" sz="4400" b="1"/>
              <a:t>ру</a:t>
            </a:r>
            <a:r>
              <a:rPr lang="ru-RU" altLang="ru-RU" sz="4400" b="1">
                <a:solidFill>
                  <a:srgbClr val="006600"/>
                </a:solidFill>
              </a:rPr>
              <a:t>ш</a:t>
            </a:r>
            <a:r>
              <a:rPr lang="ru-RU" altLang="ru-RU" sz="4400" b="1">
                <a:solidFill>
                  <a:schemeClr val="folHlink"/>
                </a:solidFill>
              </a:rPr>
              <a:t>ки</a:t>
            </a:r>
            <a:r>
              <a:rPr lang="ru-RU" altLang="ru-RU" sz="4400" b="1">
                <a:solidFill>
                  <a:srgbClr val="006600"/>
                </a:solidFill>
              </a:rPr>
              <a:t>?</a:t>
            </a:r>
            <a:endParaRPr lang="en-US" altLang="ru-RU" sz="4400" b="1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66812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20688"/>
            <a:ext cx="576064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«Дымка»</a:t>
            </a:r>
            <a:r>
              <a:rPr lang="ru-RU" dirty="0"/>
              <a:t>. А. Дьяков.</a:t>
            </a:r>
          </a:p>
          <a:p>
            <a:endParaRPr lang="ru-RU" dirty="0" smtClean="0"/>
          </a:p>
          <a:p>
            <a:r>
              <a:rPr lang="ru-RU" dirty="0" smtClean="0"/>
              <a:t>Ели </a:t>
            </a:r>
            <a:r>
              <a:rPr lang="ru-RU" dirty="0"/>
              <a:t>спят у большака</a:t>
            </a:r>
          </a:p>
          <a:p>
            <a:r>
              <a:rPr lang="ru-RU" dirty="0"/>
              <a:t>В инее седом.</a:t>
            </a:r>
          </a:p>
          <a:p>
            <a:r>
              <a:rPr lang="ru-RU" dirty="0"/>
              <a:t>Спят деревья, спит река,</a:t>
            </a:r>
          </a:p>
          <a:p>
            <a:r>
              <a:rPr lang="ru-RU" dirty="0"/>
              <a:t>Скованная льдом.</a:t>
            </a:r>
          </a:p>
          <a:p>
            <a:r>
              <a:rPr lang="ru-RU" dirty="0"/>
              <a:t>Мягко падает снежок,</a:t>
            </a:r>
          </a:p>
          <a:p>
            <a:r>
              <a:rPr lang="ru-RU" dirty="0"/>
              <a:t>Вьется голубой дымок.</a:t>
            </a:r>
          </a:p>
          <a:p>
            <a:r>
              <a:rPr lang="ru-RU" dirty="0"/>
              <a:t>Дым идет из труб столбом,</a:t>
            </a:r>
          </a:p>
          <a:p>
            <a:r>
              <a:rPr lang="ru-RU" dirty="0"/>
              <a:t>Точно в дымке все кругом.</a:t>
            </a:r>
          </a:p>
          <a:p>
            <a:r>
              <a:rPr lang="ru-RU" dirty="0"/>
              <a:t>Голубые дали,</a:t>
            </a:r>
          </a:p>
          <a:p>
            <a:r>
              <a:rPr lang="ru-RU" dirty="0"/>
              <a:t>И село большое Дымково назвали.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40650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2888"/>
            <a:ext cx="9540875" cy="734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611188" y="6491288"/>
            <a:ext cx="85359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chemeClr val="bg1"/>
                </a:solidFill>
              </a:rPr>
              <a:t>Река Вятка. На том берегу располагалась раньше Дымковская слободка.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12698" y="1124744"/>
            <a:ext cx="338310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/>
              <a:t>«Дымка»</a:t>
            </a:r>
            <a:r>
              <a:rPr lang="ru-RU" dirty="0"/>
              <a:t> Светланы </a:t>
            </a:r>
            <a:r>
              <a:rPr lang="ru-RU" dirty="0" err="1"/>
              <a:t>Ледковой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Есть </a:t>
            </a:r>
            <a:r>
              <a:rPr lang="ru-RU" dirty="0"/>
              <a:t>на Вятке слобода</a:t>
            </a:r>
          </a:p>
          <a:p>
            <a:r>
              <a:rPr lang="ru-RU" dirty="0"/>
              <a:t>Зовется Дымково она.</a:t>
            </a:r>
          </a:p>
          <a:p>
            <a:r>
              <a:rPr lang="ru-RU" dirty="0"/>
              <a:t>Там на ярмарке весной</a:t>
            </a:r>
          </a:p>
          <a:p>
            <a:r>
              <a:rPr lang="ru-RU" dirty="0"/>
              <a:t>Ждут игрушки нас с тобой.</a:t>
            </a:r>
          </a:p>
          <a:p>
            <a:r>
              <a:rPr lang="ru-RU" dirty="0"/>
              <a:t>Барыни и мужики,</a:t>
            </a:r>
          </a:p>
          <a:p>
            <a:r>
              <a:rPr lang="ru-RU" dirty="0"/>
              <a:t>Поросята, индюки.</a:t>
            </a:r>
          </a:p>
          <a:p>
            <a:r>
              <a:rPr lang="ru-RU" dirty="0"/>
              <a:t>Ярко все наряжены,</a:t>
            </a:r>
          </a:p>
          <a:p>
            <a:r>
              <a:rPr lang="ru-RU" dirty="0"/>
              <a:t>Пестро разукрашены.</a:t>
            </a:r>
          </a:p>
          <a:p>
            <a:r>
              <a:rPr lang="ru-RU" dirty="0"/>
              <a:t>Любит их и стар и млад,</a:t>
            </a:r>
          </a:p>
          <a:p>
            <a:r>
              <a:rPr lang="ru-RU" dirty="0"/>
              <a:t>Каждый тем игрушкам рад!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525532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12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555875" y="6308725"/>
            <a:ext cx="3495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Дымковская слободка сегодня.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-247650"/>
            <a:ext cx="5534025" cy="727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5580063" y="-22225"/>
            <a:ext cx="3563937" cy="729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/>
              <a:t>Красную глину на игрушки собирали обычно весной после половодья на реке Вятке и смешивали ее с мелким, чистым речным песком, чтобы не трескалась при обжиге. Готовую глину раскатывают на шарики, из которых делают блины и сворачивают известным приемом основную форму нужной игрушки.</a:t>
            </a:r>
          </a:p>
          <a:p>
            <a:r>
              <a:rPr lang="ru-RU" altLang="ru-RU"/>
              <a:t>Свернут блин, и получится колокол юбки для барыни. К ней «примажут» стан, ручки, головку.</a:t>
            </a:r>
          </a:p>
          <a:p>
            <a:r>
              <a:rPr lang="ru-RU" altLang="ru-RU"/>
              <a:t>Украсят налепными оборками, витыми косицами, кокошником, шляпкой. Следы &lt;примазки&gt; при всем желании не заметишь: острой лучинкой мастерица ловко обрезает лишние кусочки глины, а сырой тряпкой все время «оглаживает» игрушку, и получается она ровная, гладкая, будто не руками сделанная, а отлитая в форме.</a:t>
            </a:r>
          </a:p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6427662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5299075" y="115888"/>
            <a:ext cx="367188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/>
              <a:t>После лепки ее несколько дней сушили, затем 3-4 часа обжигали в русской печи и остужали. Сейчас для обжига используют муфельные печи.</a:t>
            </a:r>
          </a:p>
        </p:txBody>
      </p:sp>
      <p:pic>
        <p:nvPicPr>
          <p:cNvPr id="7171" name="Picture 2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51466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5197602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451</Words>
  <Application>Microsoft Office PowerPoint</Application>
  <PresentationFormat>Экран (4:3)</PresentationFormat>
  <Paragraphs>87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Arial</vt:lpstr>
      <vt:lpstr>Calibri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sk</dc:creator>
  <cp:lastModifiedBy>Yulia Rumyantseva</cp:lastModifiedBy>
  <cp:revision>23</cp:revision>
  <dcterms:created xsi:type="dcterms:W3CDTF">2010-02-01T07:36:00Z</dcterms:created>
  <dcterms:modified xsi:type="dcterms:W3CDTF">2016-11-06T16:36:07Z</dcterms:modified>
</cp:coreProperties>
</file>