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6" r:id="rId2"/>
    <p:sldId id="258" r:id="rId3"/>
    <p:sldId id="257" r:id="rId4"/>
    <p:sldId id="276" r:id="rId5"/>
    <p:sldId id="278" r:id="rId6"/>
    <p:sldId id="275" r:id="rId7"/>
    <p:sldId id="279" r:id="rId8"/>
    <p:sldId id="272" r:id="rId9"/>
    <p:sldId id="273" r:id="rId10"/>
    <p:sldId id="271" r:id="rId11"/>
    <p:sldId id="277" r:id="rId12"/>
    <p:sldId id="26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EA49F19E-1AF6-48F6-9E4A-8B9FE625E844}">
          <p14:sldIdLst>
            <p14:sldId id="256"/>
            <p14:sldId id="258"/>
            <p14:sldId id="257"/>
            <p14:sldId id="276"/>
            <p14:sldId id="278"/>
          </p14:sldIdLst>
        </p14:section>
        <p14:section name="Раздел без заголовка" id="{46223775-4438-45D4-8D66-FBBE8196C593}">
          <p14:sldIdLst>
            <p14:sldId id="275"/>
            <p14:sldId id="279"/>
            <p14:sldId id="272"/>
            <p14:sldId id="273"/>
            <p14:sldId id="271"/>
            <p14:sldId id="277"/>
            <p14:sldId id="262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C0E41"/>
    <a:srgbClr val="F8F8F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60" d="100"/>
          <a:sy n="60" d="100"/>
        </p:scale>
        <p:origin x="-1608" y="-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38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650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1018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3241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286222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964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3635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510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599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2564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375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1749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812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9186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432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962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CF2A-47BB-41F3-BB0E-DFF96892DCA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D8E310B-0A2E-4E72-AC12-AB4B410FD7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346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&#1055;&#1088;&#1080;&#1083;&#1086;&#1078;&#1077;&#1085;&#1080;&#1077;%204.pub" TargetMode="External"/><Relationship Id="rId3" Type="http://schemas.openxmlformats.org/officeDocument/2006/relationships/hyperlink" Target="&#1087;&#1088;&#1080;&#1083;&#1086;&#1078;&#1077;&#1085;&#1080;&#1077;%201.jpg" TargetMode="External"/><Relationship Id="rId7" Type="http://schemas.openxmlformats.org/officeDocument/2006/relationships/hyperlink" Target="&#1055;&#1088;&#1080;&#1083;&#1086;&#1078;&#1077;&#1085;&#1080;&#1077;%203.docx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55;&#1088;&#1080;&#1083;&#1086;&#1078;&#1077;&#1085;&#1080;&#1077;%202.docx" TargetMode="External"/><Relationship Id="rId5" Type="http://schemas.openxmlformats.org/officeDocument/2006/relationships/hyperlink" Target="&#1057;&#1090;&#1088;&#1072;&#1093;&#1086;&#1074;&#1072;&#1085;&#1080;&#1077;.ppt" TargetMode="External"/><Relationship Id="rId4" Type="http://schemas.openxmlformats.org/officeDocument/2006/relationships/hyperlink" Target="&#1053;&#1072;%20&#1074;&#1089;&#1103;&#1082;&#1080;&#1081;%20&#1089;&#1083;&#1091;&#1095;&#1072;&#1081;%20-%20&#1057;&#1084;&#1077;&#1096;&#1072;&#1088;&#1080;&#1082;&#1080;%202D.%20&#1040;&#1079;&#1073;&#1091;&#1082;&#1072;%20&#1092;&#1080;&#1085;&#1072;&#1085;&#1089;&#1086;&#1074;&#1086;&#1081;%20&#1075;&#1088;&#1072;&#1084;&#1086;&#1090;&#1085;&#1086;&#1089;&#1090;&#1080;%20-%20&#1055;&#1056;&#1045;&#1052;&#1068;&#1045;&#1056;&#1040;%202018!.mp4" TargetMode="External"/><Relationship Id="rId9" Type="http://schemas.openxmlformats.org/officeDocument/2006/relationships/hyperlink" Target="&#1055;&#1088;&#1080;&#1083;&#1086;&#1078;&#1077;&#1085;&#1080;&#1077;%205.docx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251489"/>
            <a:ext cx="12188824" cy="2077327"/>
          </a:xfrm>
          <a:prstGeom prst="rect">
            <a:avLst/>
          </a:prstGeom>
          <a:solidFill>
            <a:schemeClr val="bg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8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 bwMode="white">
          <a:xfrm>
            <a:off x="0" y="4126832"/>
            <a:ext cx="12188824" cy="0"/>
          </a:xfrm>
          <a:prstGeom prst="line">
            <a:avLst/>
          </a:prstGeom>
          <a:ln w="50800">
            <a:solidFill>
              <a:schemeClr val="bg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 bwMode="white">
          <a:xfrm>
            <a:off x="0" y="6448927"/>
            <a:ext cx="12188824" cy="0"/>
          </a:xfrm>
          <a:prstGeom prst="line">
            <a:avLst/>
          </a:prstGeom>
          <a:ln w="50800">
            <a:solidFill>
              <a:schemeClr val="bg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69342" y="4375772"/>
            <a:ext cx="8579402" cy="116902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Финансовая грамотность для школьников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20712" y="5648574"/>
            <a:ext cx="8579402" cy="5549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Воронеж, 2018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14" y="4375772"/>
            <a:ext cx="899795" cy="899795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34" y="4453878"/>
            <a:ext cx="1016206" cy="781964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36" y="5567398"/>
            <a:ext cx="2036404" cy="5973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405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84221"/>
            <a:ext cx="8596668" cy="122722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Методическая характеристика занятия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311442"/>
            <a:ext cx="8596668" cy="4076406"/>
          </a:xfrm>
        </p:spPr>
        <p:txBody>
          <a:bodyPr>
            <a:normAutofit/>
          </a:bodyPr>
          <a:lstStyle/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Перечень методик (технологий, методических приемов), рекомендуемых к использованию на занятии:</a:t>
            </a:r>
            <a:endParaRPr lang="ru-RU" sz="21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/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технические;</a:t>
            </a:r>
          </a:p>
          <a:p>
            <a:pPr lvl="0"/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практико-ориентированные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;</a:t>
            </a:r>
          </a:p>
          <a:p>
            <a:pPr lvl="0"/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информационно-коммуникативные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;</a:t>
            </a:r>
          </a:p>
          <a:p>
            <a:pPr lvl="0"/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</a:t>
            </a:r>
            <a:r>
              <a:rPr lang="ru-RU" sz="2100" dirty="0" err="1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здоровьесберегающие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;</a:t>
            </a:r>
          </a:p>
          <a:p>
            <a:pPr lvl="0"/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логические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;</a:t>
            </a:r>
          </a:p>
          <a:p>
            <a:pPr lvl="0"/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игровые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</a:p>
          <a:p>
            <a:endParaRPr lang="ru-RU" dirty="0"/>
          </a:p>
        </p:txBody>
      </p:sp>
      <p:pic>
        <p:nvPicPr>
          <p:cNvPr id="5122" name="Picture 2" descr="http://chgard27.tgl.net.ru/images/Merkulova/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98" y="2187101"/>
            <a:ext cx="4831965" cy="4670899"/>
          </a:xfrm>
          <a:prstGeom prst="rect">
            <a:avLst/>
          </a:prstGeom>
          <a:noFill/>
          <a:effectLst>
            <a:softEdge rad="2921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1605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Методика оценки педагогической эффективности занятия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6236813" cy="4111874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Сформировано ли у обучающихся представление о страховании и его  видах?</a:t>
            </a:r>
          </a:p>
          <a:p>
            <a:pPr lvl="0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Отработаны ли навыки коммуникативной работы?</a:t>
            </a:r>
          </a:p>
          <a:p>
            <a:pPr lvl="0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Какое эмоциональное состояние у детей после занятия?</a:t>
            </a:r>
          </a:p>
          <a:p>
            <a:endParaRPr lang="ru-RU" sz="2400" dirty="0"/>
          </a:p>
        </p:txBody>
      </p:sp>
      <p:pic>
        <p:nvPicPr>
          <p:cNvPr id="6146" name="Picture 2" descr="http://900igr.net/up/datai/167364/0006-009-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627" y="1784684"/>
            <a:ext cx="7458075" cy="5238750"/>
          </a:xfrm>
          <a:prstGeom prst="rect">
            <a:avLst/>
          </a:prstGeom>
          <a:noFill/>
          <a:effectLst>
            <a:softEdge rad="1016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924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53959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534025"/>
            <a:ext cx="10515600" cy="82232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Благодарим за внимание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867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82" y="712922"/>
            <a:ext cx="5997844" cy="2820691"/>
          </a:xfrm>
          <a:ln>
            <a:solidFill>
              <a:srgbClr val="F8F8F8"/>
            </a:solidFill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>
            <a:normAutofit/>
            <a:sp3d extrusionH="57150" contourW="12700">
              <a:bevelT w="57150" h="38100" prst="hardEdge"/>
              <a:bevelB w="38100" h="38100"/>
              <a:contourClr>
                <a:schemeClr val="accent2">
                  <a:lumMod val="50000"/>
                </a:schemeClr>
              </a:contourClr>
            </a:sp3d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Тема: </a:t>
            </a:r>
            <a:r>
              <a:rPr lang="ru-RU" sz="4400" b="1" dirty="0" smtClean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  <a:bevel/>
                </a:ln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«Чтобы </a:t>
            </a:r>
            <a:r>
              <a:rPr lang="ru-RU" sz="44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  <a:bevel/>
                </a:ln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не волноваться, лучше </a:t>
            </a:r>
            <a:r>
              <a:rPr lang="ru-RU" sz="4400" b="1" dirty="0" smtClean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  <a:bevel/>
                </a:ln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застраховаться»</a:t>
            </a:r>
            <a:endParaRPr lang="ru-RU" sz="4400" b="1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bevel/>
              </a:ln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947" y="1836089"/>
            <a:ext cx="5634349" cy="4278042"/>
          </a:xfrm>
          <a:prstGeom prst="rect">
            <a:avLst/>
          </a:prstGeom>
          <a:effectLst>
            <a:softEdge rad="330200"/>
          </a:effectLst>
        </p:spPr>
      </p:pic>
    </p:spTree>
    <p:extLst>
      <p:ext uri="{BB962C8B-B14F-4D97-AF65-F5344CB8AC3E}">
        <p14:creationId xmlns="" xmlns:p14="http://schemas.microsoft.com/office/powerpoint/2010/main" val="27789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Команда проекта: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Decorlz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Бурова Наталья Анатольевна, учитель иностранного (английского)   языка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Путинцева Татьяна Николаевна, учитель истории и обществознания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Бондарева Ирина Степановна, учитель истории и географии</a:t>
            </a:r>
          </a:p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Коржова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Надежда Николаевна, учитель информатики и физики</a:t>
            </a:r>
          </a:p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Розенко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Наталья Юрьевна, учитель географии и математики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Сотникова Юлия Павловна, учитель русского языка и литературы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Старикова Валентина Александровна, учитель географии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Шестаков Александр Владимирович, учитель истории и обществознания</a:t>
            </a:r>
          </a:p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Бочарова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Екатерина Юрьевна, учитель истории и обществознания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84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77334" y="0"/>
            <a:ext cx="8792129" cy="65092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</a:rPr>
              <a:t>Общая характеристика занятия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774915"/>
            <a:ext cx="8844970" cy="5021451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Характеристика условий реализации 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проекта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Объект: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Место: Воронеж, Воронежская область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Название образовательных организаций: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МКОУ «</a:t>
            </a:r>
            <a:r>
              <a:rPr lang="ru-RU" sz="1800" b="1" dirty="0" err="1">
                <a:solidFill>
                  <a:schemeClr val="accent2">
                    <a:lumMod val="50000"/>
                  </a:schemeClr>
                </a:solidFill>
              </a:rPr>
              <a:t>Марченковская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 ООШ» </a:t>
            </a:r>
            <a:r>
              <a:rPr lang="ru-RU" sz="1800" b="1" dirty="0" err="1">
                <a:solidFill>
                  <a:schemeClr val="accent2">
                    <a:lumMod val="50000"/>
                  </a:schemeClr>
                </a:solidFill>
              </a:rPr>
              <a:t>Ольховатского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 район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МКОУ «</a:t>
            </a:r>
            <a:r>
              <a:rPr lang="ru-RU" sz="1800" b="1" dirty="0" err="1">
                <a:solidFill>
                  <a:schemeClr val="accent2">
                    <a:lumMod val="50000"/>
                  </a:schemeClr>
                </a:solidFill>
              </a:rPr>
              <a:t>Караяшниковская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 ООШ» </a:t>
            </a:r>
            <a:r>
              <a:rPr lang="ru-RU" sz="1800" b="1" dirty="0" err="1">
                <a:solidFill>
                  <a:schemeClr val="accent2">
                    <a:lumMod val="50000"/>
                  </a:schemeClr>
                </a:solidFill>
              </a:rPr>
              <a:t>Ольховатского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 район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МКОУ «</a:t>
            </a:r>
            <a:r>
              <a:rPr lang="ru-RU" sz="1800" b="1" dirty="0" err="1">
                <a:solidFill>
                  <a:schemeClr val="accent2">
                    <a:lumMod val="50000"/>
                  </a:schemeClr>
                </a:solidFill>
              </a:rPr>
              <a:t>Усть-Муравлянская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 ООШ» </a:t>
            </a:r>
            <a:r>
              <a:rPr lang="ru-RU" sz="1800" b="1" dirty="0" err="1">
                <a:solidFill>
                  <a:schemeClr val="accent2">
                    <a:lumMod val="50000"/>
                  </a:schemeClr>
                </a:solidFill>
              </a:rPr>
              <a:t>Репьевского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 район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МБОУ «Лицей № 65» г. Воронеж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МКОУ «</a:t>
            </a:r>
            <a:r>
              <a:rPr lang="ru-RU" sz="1800" b="1" dirty="0" err="1">
                <a:solidFill>
                  <a:schemeClr val="accent2">
                    <a:lumMod val="50000"/>
                  </a:schemeClr>
                </a:solidFill>
              </a:rPr>
              <a:t>Крутчанская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 ООШ» Каменского район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МБОУ СОШ № 40 г. Воронеж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МБОУ СОШ № 47 г. Воронеж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МБОУ ООШ  № 96 г. Воронеж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МБОУ СОШ № 57 г. Воронеж</a:t>
            </a:r>
          </a:p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Участники проекта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: педагоги и учащиеся 5-7 классов</a:t>
            </a: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ds.internat-11.ru/Roditeli/4bb97ff07cca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686" y="-143361"/>
            <a:ext cx="278437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031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219200"/>
          </a:xfrm>
        </p:spPr>
        <p:txBody>
          <a:bodyPr/>
          <a:lstStyle/>
          <a:p>
            <a:pPr algn="ctr"/>
            <a:r>
              <a:rPr lang="ru-RU" dirty="0"/>
              <a:t>Характеристика условий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19200"/>
            <a:ext cx="8596668" cy="5536441"/>
          </a:xfrm>
        </p:spPr>
        <p:txBody>
          <a:bodyPr>
            <a:noAutofit/>
          </a:bodyPr>
          <a:lstStyle/>
          <a:p>
            <a:pPr lvl="0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Название занятия: Чтобы не волноваться, лучше застраховаться</a:t>
            </a:r>
          </a:p>
          <a:p>
            <a:pPr lvl="0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Место занятия в логике реализации предмета: изучение нового материала</a:t>
            </a:r>
          </a:p>
          <a:p>
            <a:pPr lvl="0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Вид деятельности: внеурочное занятие</a:t>
            </a:r>
          </a:p>
          <a:p>
            <a:pPr lvl="0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Форма проведения: «открытие» новых знаний с элементами проектной деятельности</a:t>
            </a:r>
          </a:p>
          <a:p>
            <a:pPr lvl="0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Длительность: 60 минут</a:t>
            </a:r>
          </a:p>
          <a:p>
            <a:pPr lvl="0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Оборудование:</a:t>
            </a:r>
          </a:p>
          <a:p>
            <a:pPr lvl="0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компьютер; </a:t>
            </a:r>
          </a:p>
          <a:p>
            <a:pPr lvl="0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проектор;</a:t>
            </a:r>
          </a:p>
          <a:p>
            <a:pPr lvl="0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раздаточный материал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Учебно-методическое обеспечение:</a:t>
            </a:r>
          </a:p>
          <a:p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1.Финансовая грамотность: материалы для учащихся. 5–7 классы общеобразовательной организации.</a:t>
            </a:r>
          </a:p>
          <a:p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2.Федорова Т.А. Основы страховой деятельности/Под редакцией Федорова Т.А. – М.: </a:t>
            </a:r>
            <a:r>
              <a:rPr lang="ru-RU" sz="1600" b="1" dirty="0" err="1">
                <a:solidFill>
                  <a:schemeClr val="accent2">
                    <a:lumMod val="50000"/>
                  </a:schemeClr>
                </a:solidFill>
              </a:rPr>
              <a:t>Экономистъ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, 2013. – 268 с.</a:t>
            </a:r>
          </a:p>
          <a:p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https://kashds7.edumsko.ru/uploads/2000/1263/information_portal/.thumbs/0_76023_399badb7_orig.png?149813261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1" y="2438400"/>
            <a:ext cx="5314950" cy="3545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0646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22831"/>
            <a:ext cx="8596668" cy="12010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Педагогическая характеристика занятия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323833"/>
            <a:ext cx="8596668" cy="511791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Тема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: Чтобы не волноваться, лучше застраховаться (внеурочное занятие для 5-7 классов)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Цели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занятия: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рассмотреть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непредвиденные ситуации в области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страхования и объяснить, как можно смягчить их последствия.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Поставленная цель обусловила выполнение следующих задач: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1. Рассмотреть основное понятие «страхование» и его виды.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2. Уметь применять полученные знания о страховании в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конкретных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жизненных ситуациях, формировать творческое мышление. 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3. Развивать умения излагать своё мнение и аргументировать свою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точку зрения и оценку событий.</a:t>
            </a: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http://tapenik.ru/dizain/dev_2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264" y="1937423"/>
            <a:ext cx="3665798" cy="51321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2552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97713"/>
            <a:ext cx="8596668" cy="5528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Ожидаемые результаты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850605"/>
            <a:ext cx="8596668" cy="586917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600" b="1" u="sng" dirty="0">
                <a:solidFill>
                  <a:schemeClr val="accent2">
                    <a:lumMod val="50000"/>
                  </a:schemeClr>
                </a:solidFill>
              </a:rPr>
              <a:t>Личностные результаты: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осознание себя как члена общества: понимание личностной ответственности за решения вопросов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владение информацией финансового характера, своевременный анализ и адаптация к собственным потребностям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развитие самостоятельности и личной ответственности за свои поступки.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 формирование учебной мотивации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1600" b="1" u="sng" dirty="0" err="1">
                <a:solidFill>
                  <a:schemeClr val="accent2">
                    <a:lumMod val="50000"/>
                  </a:schemeClr>
                </a:solidFill>
              </a:rPr>
              <a:t>Метапредметные</a:t>
            </a:r>
            <a:r>
              <a:rPr lang="ru-RU" sz="1600" b="1" u="sng" dirty="0">
                <a:solidFill>
                  <a:schemeClr val="accent2">
                    <a:lumMod val="50000"/>
                  </a:schemeClr>
                </a:solidFill>
              </a:rPr>
              <a:t>  результаты: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умение самостоятельно определять цели в процессе обучения, развивать мотивы и интересы своей познавательной деятельности; 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работать индивидуально и в группе; 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владение основами самоконтроля, самооценки;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владение умениями самостоятельно определять способы действий в рамках поставленных условий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1600" b="1" u="sng" dirty="0">
                <a:solidFill>
                  <a:schemeClr val="accent2">
                    <a:lumMod val="50000"/>
                  </a:schemeClr>
                </a:solidFill>
              </a:rPr>
              <a:t>Предметные результаты: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владение информацией финансового характера, своевременный анализ и адаптация к собственным потребностям;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 понимание для чего нужна страховка;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применение новых знаний в жизненных ситуациях;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•	понимать важность приобретения страховых услуг.</a:t>
            </a:r>
          </a:p>
          <a:p>
            <a:pPr>
              <a:spcBef>
                <a:spcPts val="0"/>
              </a:spcBef>
            </a:pP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www.microbik.ru/dosta/%D0%9E+%D0%B2%D0%B0%D0%B6%D0%BD%D0%BE%D0%B9+%D1%80%D0%BE%D0%BB%D0%B8+%D0%BF%D1%80%D0%BE%D0%B3%D1%83%D0%BB%D0%BE%D0%BA+%D0%B8+%D0%BF%D0%BE%D1%85%D0%BE%D0%B4%D0%BE%D0%B2a/3700_html_56ed18cf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531" y="3671248"/>
            <a:ext cx="4153469" cy="29848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5952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thumbs.dreamstime.com/z/%D1%81%D1%87%D0%B0%D1%81%D1%82-%D0%B8%D0%B2%D0%B0%D1%8F-%D1%80%D0%B0%D0%BC%D0%BA%D0%B0-%D1%81%D0%B5%D0%BC%D1%8C%D0%B8-5571948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510021" y="-156561"/>
            <a:ext cx="9000066" cy="4089307"/>
          </a:xfrm>
          <a:prstGeom prst="rect">
            <a:avLst/>
          </a:prstGeom>
          <a:noFill/>
          <a:effectLst>
            <a:softEdge rad="3556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10021" y="-90831"/>
            <a:ext cx="10541126" cy="1978924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Описание учебного процесса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*</a:t>
            </a:r>
            <a:r>
              <a:rPr lang="ru-RU" sz="2000" dirty="0"/>
              <a:t>этап может включать одно или несколько типов заданий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66301083"/>
              </p:ext>
            </p:extLst>
          </p:nvPr>
        </p:nvGraphicFramePr>
        <p:xfrm>
          <a:off x="677335" y="1925053"/>
          <a:ext cx="10359633" cy="490603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57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778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240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709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Этап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 </a:t>
                      </a:r>
                      <a:r>
                        <a:rPr lang="ru-RU" sz="1200" b="1" kern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тельность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Действия учащихся при выполнении заданий или типы заданий для </a:t>
                      </a:r>
                      <a:r>
                        <a:rPr lang="ru-RU" sz="1200" b="1" kern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учащихся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0313">
                <a:tc>
                  <a:txBody>
                    <a:bodyPr/>
                    <a:lstStyle/>
                    <a:p>
                      <a:pPr marL="88900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I. </a:t>
                      </a:r>
                      <a:r>
                        <a:rPr lang="ru-RU" sz="1200" kern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Оргмомент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мин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Приветствие учителя.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6718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Мотивация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мин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Народная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мудрость гласит «Знал бы, где упадёшь – соломки бы подстелил».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file"/>
                        </a:rPr>
                        <a:t>Ребус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5406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Погружение в ситуацию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мин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</a:rPr>
                        <a:t>Определите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</a:rPr>
                        <a:t>корень в слове «страхование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</a:rPr>
                        <a:t>».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Просмотр мультфильма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Смешарики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file"/>
                        </a:rPr>
                        <a:t>На всякий случай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 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1297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Накопление новых знаний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мин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</a:rPr>
                        <a:t>Мини-презентация 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hlinkClick r:id="rId5" action="ppaction://hlinkpres?slideindex=1&amp;slidetitle="/>
                        </a:rPr>
                        <a:t>«Страхование»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1991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Практическая работа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мин.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в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группах.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file"/>
                        </a:rPr>
                        <a:t>Разбор ситуаций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и оформление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file"/>
                        </a:rPr>
                        <a:t>мини-проекта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«Чтобы не волноваться, лучше застраховаться».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6718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Подведение итогов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мин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Чтобы не волноваться, лучше застраховаться.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 action="ppaction://hlinkfile"/>
                        </a:rPr>
                        <a:t>Раздача буклетов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70809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VII</a:t>
                      </a: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Рефлексия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мин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оценка деятельности обучающегося -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9" action="ppaction://hlinkfile"/>
                        </a:rPr>
                        <a:t>«Дерево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9" action="ppaction://hlinkfile"/>
                        </a:rPr>
                        <a:t>эмоций»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043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709863"/>
          </a:xfrm>
        </p:spPr>
        <p:txBody>
          <a:bodyPr/>
          <a:lstStyle/>
          <a:p>
            <a:pPr algn="ctr"/>
            <a:r>
              <a:rPr lang="ru-RU" dirty="0"/>
              <a:t>Описание учебного процесса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09863"/>
            <a:ext cx="8596668" cy="5751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Ожидаемые результаты и методы оценки их достижения учащимися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*</a:t>
            </a:r>
            <a:r>
              <a:rPr lang="ru-RU" sz="2000" dirty="0"/>
              <a:t>этап может не включать ни одного задания из контрольно-измерительных процедур и учитель может использовать комплексные задания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96811342"/>
              </p:ext>
            </p:extLst>
          </p:nvPr>
        </p:nvGraphicFramePr>
        <p:xfrm>
          <a:off x="382137" y="1017832"/>
          <a:ext cx="8891866" cy="5575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82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5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7581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74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</a:rPr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</a:rPr>
                        <a:t>Метод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</a:rPr>
                        <a:t>Типы заданий контрольно-измерительных</a:t>
                      </a:r>
                      <a:r>
                        <a:rPr lang="ru-RU" sz="1600" baseline="0" dirty="0">
                          <a:solidFill>
                            <a:schemeClr val="bg1"/>
                          </a:solidFill>
                        </a:rPr>
                        <a:t> процедур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7956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Мотивация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Словесный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Ответы</a:t>
                      </a:r>
                      <a:r>
                        <a:rPr lang="ru-RU" sz="160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вопросы учителя, разгадывание ребуса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</a:tr>
              <a:tr h="705108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Погружение </a:t>
                      </a:r>
                      <a:r>
                        <a:rPr lang="ru-RU" sz="16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ситуацию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Словесный, наглядный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Задания, предполагающие мыслительные действия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</a:tr>
              <a:tr h="705108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Накопление </a:t>
                      </a:r>
                      <a:r>
                        <a:rPr lang="ru-RU" sz="16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новых знаний.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Словесный, наглядный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Задания,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требующие у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своения и воспроизведения полученной информации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</a:tr>
              <a:tr h="981565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Практическая </a:t>
                      </a:r>
                      <a:r>
                        <a:rPr lang="ru-RU" sz="16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Словесный, наглядный, практический, проектирование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Задания,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развивающие продуктивно-творческое мышление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</a:tr>
              <a:tr h="1026597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Подведение </a:t>
                      </a:r>
                      <a:r>
                        <a:rPr lang="ru-RU" sz="16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  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Словесный, наглядный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Обобщение и систематизация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полученных знаний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5108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Наглядный </a:t>
                      </a:r>
                      <a:endParaRPr lang="ru-RU" sz="160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Обращение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внимания на  самого себя и результат собственной активности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6990" marB="4699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4098" name="Picture 2" descr="http://dutsadok.com.ua/clipart/ljudi/d97939c9030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741" y="1918033"/>
            <a:ext cx="3943259" cy="33347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9914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675</TotalTime>
  <Words>679</Words>
  <Application>Microsoft Office PowerPoint</Application>
  <PresentationFormat>Произвольный</PresentationFormat>
  <Paragraphs>149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Финансовая грамотность для школьников </vt:lpstr>
      <vt:lpstr>Тема: «Чтобы не волноваться, лучше застраховаться»</vt:lpstr>
      <vt:lpstr>Команда проекта:</vt:lpstr>
      <vt:lpstr>Общая характеристика занятия</vt:lpstr>
      <vt:lpstr>Характеристика условий реализации проекта</vt:lpstr>
      <vt:lpstr>Педагогическая характеристика занятия</vt:lpstr>
      <vt:lpstr>Ожидаемые результаты</vt:lpstr>
      <vt:lpstr>Описание учебного процесса</vt:lpstr>
      <vt:lpstr>Описание учебного процесса</vt:lpstr>
      <vt:lpstr>Методическая характеристика занятия</vt:lpstr>
      <vt:lpstr>Методика оценки педагогической эффективности занятия </vt:lpstr>
      <vt:lpstr>Благодарим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USER</cp:lastModifiedBy>
  <cp:revision>72</cp:revision>
  <dcterms:created xsi:type="dcterms:W3CDTF">2016-08-27T07:46:40Z</dcterms:created>
  <dcterms:modified xsi:type="dcterms:W3CDTF">2019-04-18T10:53:06Z</dcterms:modified>
</cp:coreProperties>
</file>