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8"/>
  </p:notesMasterIdLst>
  <p:sldIdLst>
    <p:sldId id="261" r:id="rId2"/>
    <p:sldId id="278" r:id="rId3"/>
    <p:sldId id="280" r:id="rId4"/>
    <p:sldId id="281" r:id="rId5"/>
    <p:sldId id="264" r:id="rId6"/>
    <p:sldId id="276" r:id="rId7"/>
    <p:sldId id="283" r:id="rId8"/>
    <p:sldId id="266" r:id="rId9"/>
    <p:sldId id="284" r:id="rId10"/>
    <p:sldId id="267" r:id="rId11"/>
    <p:sldId id="285" r:id="rId12"/>
    <p:sldId id="262" r:id="rId13"/>
    <p:sldId id="286" r:id="rId14"/>
    <p:sldId id="287" r:id="rId15"/>
    <p:sldId id="273" r:id="rId16"/>
    <p:sldId id="28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DCFB31-770F-4B7F-B7A7-447EAFA47D75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BAB16B-BB40-448C-B5B3-B13F6490DE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734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980728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 smtClean="0"/>
          </a:p>
          <a:p>
            <a:endParaRPr lang="ru-RU" sz="3600" dirty="0" smtClean="0"/>
          </a:p>
          <a:p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5" name="Рисунок 6" descr="значки - идея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7" y="260648"/>
            <a:ext cx="1688863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611560" y="2259159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такое местоимение?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Какие вы знаете местоимения?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 они называются?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348880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6" descr="значки - идея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28471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583160" y="404664"/>
            <a:ext cx="7560840" cy="523220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Применяем новые знания. Развиваем умения</a:t>
            </a:r>
            <a:endParaRPr lang="ru-RU" sz="2800" dirty="0">
              <a:solidFill>
                <a:srgbClr val="000000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1844824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Упражнение 113.</a:t>
            </a:r>
            <a:endParaRPr lang="ru-RU" sz="5400" b="1" dirty="0"/>
          </a:p>
        </p:txBody>
      </p:sp>
      <p:pic>
        <p:nvPicPr>
          <p:cNvPr id="9" name="Рисунок 8" descr="шггг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411" y="2886074"/>
            <a:ext cx="4670164" cy="32072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11560" y="2675820"/>
            <a:ext cx="81003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0" i="0" u="sng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6" descr="значки - идея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28471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683568" y="908720"/>
            <a:ext cx="802838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Знаете ли ......., что люди издавна употребляют в пищу цветы. В Болгарии варят варенье из лепестков роз.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……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очень душистое. А в Китае варят лилии в молоке.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……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придают блюду особый аромат. В Индии любят компот из цветков банана.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……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полезный и приятный на вкус.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19672" y="260648"/>
            <a:ext cx="7272808" cy="523220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Применяем новые знания. Развиваем умения</a:t>
            </a:r>
            <a:endParaRPr lang="ru-RU" sz="2800" dirty="0">
              <a:solidFill>
                <a:srgbClr val="000000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285728"/>
            <a:ext cx="5472122" cy="7461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u="sng" dirty="0" smtClean="0"/>
              <a:t>«</a:t>
            </a:r>
            <a:r>
              <a:rPr lang="ru-RU" b="1" u="sng" dirty="0" smtClean="0"/>
              <a:t>Четвёртое – лишнее»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556792"/>
            <a:ext cx="5286371" cy="4525963"/>
          </a:xfrm>
        </p:spPr>
        <p:txBody>
          <a:bodyPr lIns="0" tIns="0" rIns="0" bIns="0"/>
          <a:lstStyle/>
          <a:p>
            <a:pPr eaLnBrk="1" hangingPunct="1">
              <a:buFontTx/>
              <a:buNone/>
            </a:pPr>
            <a:r>
              <a:rPr lang="ru-RU" sz="4400" b="1" dirty="0" smtClean="0">
                <a:solidFill>
                  <a:srgbClr val="000099"/>
                </a:solidFill>
              </a:rPr>
              <a:t>он  она  оно  </a:t>
            </a:r>
          </a:p>
          <a:p>
            <a:pPr eaLnBrk="1" hangingPunct="1">
              <a:buFontTx/>
              <a:buNone/>
            </a:pPr>
            <a:r>
              <a:rPr lang="ru-RU" sz="4400" b="1" dirty="0" smtClean="0">
                <a:solidFill>
                  <a:srgbClr val="000099"/>
                </a:solidFill>
              </a:rPr>
              <a:t>я  ты          он</a:t>
            </a:r>
          </a:p>
          <a:p>
            <a:pPr eaLnBrk="1" hangingPunct="1">
              <a:buFontTx/>
              <a:buNone/>
            </a:pPr>
            <a:r>
              <a:rPr lang="ru-RU" sz="4400" b="1" dirty="0" smtClean="0">
                <a:solidFill>
                  <a:srgbClr val="000099"/>
                </a:solidFill>
              </a:rPr>
              <a:t>мы  он        вы</a:t>
            </a:r>
          </a:p>
          <a:p>
            <a:pPr eaLnBrk="1" hangingPunct="1">
              <a:buFontTx/>
              <a:buNone/>
            </a:pPr>
            <a:r>
              <a:rPr lang="ru-RU" sz="4400" b="1" dirty="0" smtClean="0">
                <a:solidFill>
                  <a:srgbClr val="000099"/>
                </a:solidFill>
              </a:rPr>
              <a:t>       к   от   за</a:t>
            </a:r>
          </a:p>
          <a:p>
            <a:pPr eaLnBrk="1" hangingPunct="1">
              <a:buFontTx/>
              <a:buNone/>
            </a:pPr>
            <a:r>
              <a:rPr lang="ru-RU" sz="4400" b="1" dirty="0" smtClean="0">
                <a:solidFill>
                  <a:srgbClr val="000099"/>
                </a:solidFill>
              </a:rPr>
              <a:t>       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051720" y="2348880"/>
            <a:ext cx="85725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4400" b="1" dirty="0">
                <a:solidFill>
                  <a:srgbClr val="000099"/>
                </a:solidFill>
              </a:rPr>
              <a:t>вы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555776" y="3140968"/>
            <a:ext cx="71438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4400" b="1" dirty="0">
                <a:solidFill>
                  <a:srgbClr val="000099"/>
                </a:solidFill>
              </a:rPr>
              <a:t>но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358039" y="3140968"/>
            <a:ext cx="1785961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4000" b="1" dirty="0" smtClean="0">
                <a:solidFill>
                  <a:srgbClr val="990000"/>
                </a:solidFill>
              </a:rPr>
              <a:t> </a:t>
            </a:r>
            <a:r>
              <a:rPr lang="ru-RU" sz="4000" b="1" dirty="0">
                <a:solidFill>
                  <a:srgbClr val="990000"/>
                </a:solidFill>
              </a:rPr>
              <a:t>-</a:t>
            </a:r>
            <a:r>
              <a:rPr lang="ru-RU" sz="4000" b="1" dirty="0" smtClean="0">
                <a:solidFill>
                  <a:srgbClr val="990000"/>
                </a:solidFill>
              </a:rPr>
              <a:t> союз</a:t>
            </a:r>
            <a:endParaRPr lang="ru-RU" sz="4000" b="1" dirty="0">
              <a:solidFill>
                <a:srgbClr val="990000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357949" y="3933056"/>
            <a:ext cx="2786051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4000" b="1" dirty="0" smtClean="0">
                <a:solidFill>
                  <a:srgbClr val="990000"/>
                </a:solidFill>
              </a:rPr>
              <a:t> - </a:t>
            </a:r>
            <a:r>
              <a:rPr lang="ru-RU" sz="4000" b="1" dirty="0" err="1" smtClean="0">
                <a:solidFill>
                  <a:srgbClr val="990000"/>
                </a:solidFill>
              </a:rPr>
              <a:t>местоим</a:t>
            </a:r>
            <a:r>
              <a:rPr lang="ru-RU" sz="4000" b="1" dirty="0" smtClean="0">
                <a:solidFill>
                  <a:srgbClr val="990000"/>
                </a:solidFill>
              </a:rPr>
              <a:t>.</a:t>
            </a:r>
            <a:endParaRPr lang="ru-RU" sz="4000" b="1" dirty="0">
              <a:solidFill>
                <a:srgbClr val="990000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83568" y="4005064"/>
            <a:ext cx="78578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4400" b="1" dirty="0">
                <a:solidFill>
                  <a:srgbClr val="000099"/>
                </a:solidFill>
              </a:rPr>
              <a:t>он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072298" y="1556792"/>
            <a:ext cx="207170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4000" b="1" dirty="0" smtClean="0">
                <a:solidFill>
                  <a:srgbClr val="990000"/>
                </a:solidFill>
              </a:rPr>
              <a:t>- 2 лицо</a:t>
            </a:r>
            <a:endParaRPr lang="ru-RU" sz="4000" b="1" dirty="0">
              <a:solidFill>
                <a:srgbClr val="990000"/>
              </a:solidFill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643835" y="2348880"/>
            <a:ext cx="150016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ru-RU" sz="4000" b="1" dirty="0" smtClean="0">
                <a:solidFill>
                  <a:srgbClr val="990000"/>
                </a:solidFill>
              </a:rPr>
              <a:t>- мн.ч</a:t>
            </a:r>
            <a:endParaRPr lang="ru-RU" sz="4000" b="1" dirty="0">
              <a:solidFill>
                <a:srgbClr val="99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51920" y="1556792"/>
            <a:ext cx="78581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4400" b="1" dirty="0" smtClean="0">
                <a:solidFill>
                  <a:srgbClr val="1A03A1"/>
                </a:solidFill>
              </a:rPr>
              <a:t>ты</a:t>
            </a:r>
            <a:endParaRPr lang="ru-RU" sz="4400" b="1" dirty="0">
              <a:solidFill>
                <a:srgbClr val="1A03A1"/>
              </a:solidFill>
            </a:endParaRPr>
          </a:p>
        </p:txBody>
      </p:sp>
      <p:pic>
        <p:nvPicPr>
          <p:cNvPr id="18" name="Picture 2" descr="C:\Documents and Settings\Игорь\Мои документы\Картинки\Прозрачные\Прозрачный фон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875" y="0"/>
            <a:ext cx="1000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111E-6 L 0.25643 0.0030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85185E-6 L 0.49653 0.00301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59259E-6 L 0.44132 0.00301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48148E-6 L 0.54341 -0.0118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00" y="-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9" grpId="2"/>
      <p:bldP spid="11" grpId="0"/>
      <p:bldP spid="11" grpId="1"/>
      <p:bldP spid="11" grpId="2"/>
      <p:bldP spid="12" grpId="0"/>
      <p:bldP spid="13" grpId="0"/>
      <p:bldP spid="14" grpId="0"/>
      <p:bldP spid="14" grpId="1"/>
      <p:bldP spid="14" grpId="2"/>
      <p:bldP spid="20" grpId="0"/>
      <p:bldP spid="21" grpId="0"/>
      <p:bldP spid="23" grpId="0"/>
      <p:bldP spid="23" grpId="1"/>
      <p:bldP spid="23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Итог урока</a:t>
            </a:r>
            <a:endParaRPr lang="ru-RU" b="1" dirty="0"/>
          </a:p>
        </p:txBody>
      </p:sp>
      <p:pic>
        <p:nvPicPr>
          <p:cNvPr id="4" name="Содержимое 3" descr="77853045c3b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9568" y="476672"/>
            <a:ext cx="61744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Продолжите предложения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Сегодня я узнал…</a:t>
            </a:r>
          </a:p>
          <a:p>
            <a:pPr lvl="0">
              <a:buFont typeface="Arial" pitchFamily="34" charset="0"/>
              <a:buChar char="•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Теперь я могу…</a:t>
            </a:r>
          </a:p>
          <a:p>
            <a:pPr lvl="0">
              <a:buFont typeface="Arial" pitchFamily="34" charset="0"/>
              <a:buChar char="•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 научился…</a:t>
            </a:r>
          </a:p>
          <a:p>
            <a:pPr lvl="0">
              <a:buFont typeface="Arial" pitchFamily="34" charset="0"/>
              <a:buChar char="•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 понял, что…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413047-edd259215483b7c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005064"/>
            <a:ext cx="2840501" cy="2182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88911_7bcdd400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933946"/>
            <a:ext cx="5812978" cy="59240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548680"/>
            <a:ext cx="6912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Спасибо за урок!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619672" y="1844824"/>
            <a:ext cx="612068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Семья,  телефон, ворона,   тыквы,  любимый,   кони 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619672" y="1844824"/>
            <a:ext cx="612068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Семь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телеф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вор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она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люби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й,   к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они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988840"/>
            <a:ext cx="3930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  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764704"/>
            <a:ext cx="353096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ТЕМА УРОКА: </a:t>
            </a:r>
            <a:endParaRPr lang="ru-RU" sz="3600" dirty="0">
              <a:ln>
                <a:solidFill>
                  <a:srgbClr val="FF000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332656"/>
            <a:ext cx="6408712" cy="523220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t>Определяем    тему   урока</a:t>
            </a:r>
            <a:endParaRPr lang="ru-RU" sz="2800" dirty="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pic>
        <p:nvPicPr>
          <p:cNvPr id="7" name="Рисунок 15" descr="значок новая тем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60648"/>
            <a:ext cx="588963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755576" y="1772816"/>
            <a:ext cx="70385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/>
              <a:t> « Личные местоимения 1, 2, 3-го лица единственного и множественного числа.»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79712" y="424989"/>
            <a:ext cx="6620272" cy="430887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dirty="0" smtClean="0">
                <a:solidFill>
                  <a:srgbClr val="FF0000"/>
                </a:solidFill>
                <a:latin typeface="Calibri" pitchFamily="34" charset="0"/>
                <a:ea typeface="Microsoft YaHei" pitchFamily="34" charset="-122"/>
              </a:rPr>
              <a:t>Определяем    цель    урока</a:t>
            </a:r>
            <a:endParaRPr lang="ru-RU" sz="2800" dirty="0">
              <a:solidFill>
                <a:srgbClr val="FF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772816"/>
            <a:ext cx="7120880" cy="295232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урока:</a:t>
            </a:r>
          </a:p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15" descr="значок новая тем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140968"/>
            <a:ext cx="2808312" cy="2952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AutoShape 4"/>
          <p:cNvSpPr>
            <a:spLocks noChangeArrowheads="1"/>
          </p:cNvSpPr>
          <p:nvPr/>
        </p:nvSpPr>
        <p:spPr bwMode="auto">
          <a:xfrm>
            <a:off x="827088" y="260350"/>
            <a:ext cx="7777162" cy="1223963"/>
          </a:xfrm>
          <a:prstGeom prst="plaque">
            <a:avLst>
              <a:gd name="adj" fmla="val 16667"/>
            </a:avLst>
          </a:prstGeom>
          <a:gradFill rotWithShape="1">
            <a:gsLst>
              <a:gs pos="0">
                <a:srgbClr val="00FF99"/>
              </a:gs>
              <a:gs pos="50000">
                <a:srgbClr val="FFFFCC"/>
              </a:gs>
              <a:gs pos="100000">
                <a:srgbClr val="00FF99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99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4400" b="0" dirty="0" smtClean="0"/>
              <a:t>Местоимение</a:t>
            </a:r>
            <a:endParaRPr lang="ru-RU" sz="4400" b="0" dirty="0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684213" y="2492375"/>
            <a:ext cx="2160587" cy="576263"/>
          </a:xfrm>
          <a:prstGeom prst="rect">
            <a:avLst/>
          </a:prstGeom>
          <a:gradFill rotWithShape="1">
            <a:gsLst>
              <a:gs pos="0">
                <a:srgbClr val="00FF99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dirty="0" smtClean="0">
                <a:latin typeface="Arial" charset="0"/>
              </a:rPr>
              <a:t>1</a:t>
            </a:r>
            <a:endParaRPr lang="ru-RU" sz="3200" dirty="0">
              <a:latin typeface="Arial" charset="0"/>
            </a:endParaRPr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3419475" y="2492375"/>
            <a:ext cx="2232025" cy="576263"/>
          </a:xfrm>
          <a:prstGeom prst="rect">
            <a:avLst/>
          </a:prstGeom>
          <a:gradFill rotWithShape="1">
            <a:gsLst>
              <a:gs pos="0">
                <a:srgbClr val="00FF99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dirty="0" smtClean="0">
                <a:latin typeface="Arial" charset="0"/>
              </a:rPr>
              <a:t>2</a:t>
            </a:r>
            <a:endParaRPr lang="ru-RU" sz="3200" dirty="0">
              <a:latin typeface="Arial" charset="0"/>
            </a:endParaRPr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6227763" y="2492375"/>
            <a:ext cx="2232025" cy="576263"/>
          </a:xfrm>
          <a:prstGeom prst="rect">
            <a:avLst/>
          </a:prstGeom>
          <a:gradFill rotWithShape="1">
            <a:gsLst>
              <a:gs pos="0">
                <a:srgbClr val="00FF99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dirty="0" smtClean="0">
                <a:latin typeface="Arial" charset="0"/>
              </a:rPr>
              <a:t>3</a:t>
            </a:r>
            <a:endParaRPr lang="ru-RU" sz="3200" dirty="0">
              <a:latin typeface="Arial" charset="0"/>
            </a:endParaRPr>
          </a:p>
        </p:txBody>
      </p:sp>
      <p:sp>
        <p:nvSpPr>
          <p:cNvPr id="43018" name="Line 10"/>
          <p:cNvSpPr>
            <a:spLocks noChangeShapeType="1"/>
          </p:cNvSpPr>
          <p:nvPr/>
        </p:nvSpPr>
        <p:spPr bwMode="auto">
          <a:xfrm flipH="1">
            <a:off x="2268538" y="1556792"/>
            <a:ext cx="935310" cy="792708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3019" name="Line 11"/>
          <p:cNvSpPr>
            <a:spLocks noChangeShapeType="1"/>
          </p:cNvSpPr>
          <p:nvPr/>
        </p:nvSpPr>
        <p:spPr bwMode="auto">
          <a:xfrm>
            <a:off x="5940152" y="1484784"/>
            <a:ext cx="792436" cy="864716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3020" name="Line 12"/>
          <p:cNvSpPr>
            <a:spLocks noChangeShapeType="1"/>
          </p:cNvSpPr>
          <p:nvPr/>
        </p:nvSpPr>
        <p:spPr bwMode="auto">
          <a:xfrm flipH="1">
            <a:off x="4427538" y="1484784"/>
            <a:ext cx="446" cy="936154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3022" name="AutoShape 14"/>
          <p:cNvSpPr>
            <a:spLocks noChangeArrowheads="1"/>
          </p:cNvSpPr>
          <p:nvPr/>
        </p:nvSpPr>
        <p:spPr bwMode="auto">
          <a:xfrm rot="5400000">
            <a:off x="1296194" y="2888457"/>
            <a:ext cx="647700" cy="1008062"/>
          </a:xfrm>
          <a:prstGeom prst="flowChartDelay">
            <a:avLst/>
          </a:prstGeom>
          <a:gradFill rotWithShape="1">
            <a:gsLst>
              <a:gs pos="0">
                <a:srgbClr val="FFFFCC"/>
              </a:gs>
              <a:gs pos="100000">
                <a:srgbClr val="00FF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ru-RU" dirty="0" smtClean="0"/>
              <a:t>лицо</a:t>
            </a:r>
            <a:endParaRPr lang="ru-RU" dirty="0"/>
          </a:p>
        </p:txBody>
      </p:sp>
      <p:sp>
        <p:nvSpPr>
          <p:cNvPr id="43023" name="AutoShape 15"/>
          <p:cNvSpPr>
            <a:spLocks noChangeArrowheads="1"/>
          </p:cNvSpPr>
          <p:nvPr/>
        </p:nvSpPr>
        <p:spPr bwMode="auto">
          <a:xfrm rot="5400000">
            <a:off x="4104482" y="2888456"/>
            <a:ext cx="647700" cy="1008063"/>
          </a:xfrm>
          <a:prstGeom prst="flowChartDelay">
            <a:avLst/>
          </a:prstGeom>
          <a:gradFill rotWithShape="1">
            <a:gsLst>
              <a:gs pos="0">
                <a:srgbClr val="FFFFCC"/>
              </a:gs>
              <a:gs pos="100000">
                <a:srgbClr val="00FF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ru-RU" dirty="0" smtClean="0"/>
              <a:t>лицо</a:t>
            </a:r>
            <a:endParaRPr lang="ru-RU" dirty="0"/>
          </a:p>
        </p:txBody>
      </p:sp>
      <p:sp>
        <p:nvSpPr>
          <p:cNvPr id="43024" name="AutoShape 16"/>
          <p:cNvSpPr>
            <a:spLocks noChangeArrowheads="1"/>
          </p:cNvSpPr>
          <p:nvPr/>
        </p:nvSpPr>
        <p:spPr bwMode="auto">
          <a:xfrm rot="5400000">
            <a:off x="6912769" y="2888457"/>
            <a:ext cx="647700" cy="1008062"/>
          </a:xfrm>
          <a:prstGeom prst="flowChartDelay">
            <a:avLst/>
          </a:prstGeom>
          <a:gradFill rotWithShape="1">
            <a:gsLst>
              <a:gs pos="0">
                <a:srgbClr val="FFFFCC"/>
              </a:gs>
              <a:gs pos="100000">
                <a:srgbClr val="00FF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ru-RU" dirty="0" smtClean="0"/>
              <a:t>лицо</a:t>
            </a:r>
            <a:endParaRPr lang="ru-RU" dirty="0"/>
          </a:p>
        </p:txBody>
      </p:sp>
      <p:sp>
        <p:nvSpPr>
          <p:cNvPr id="43025" name="AutoShape 17"/>
          <p:cNvSpPr>
            <a:spLocks noChangeArrowheads="1"/>
          </p:cNvSpPr>
          <p:nvPr/>
        </p:nvSpPr>
        <p:spPr bwMode="auto">
          <a:xfrm>
            <a:off x="539750" y="3789363"/>
            <a:ext cx="2303463" cy="1655762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00FF99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dirty="0" smtClean="0">
                <a:latin typeface="Arial" charset="0"/>
              </a:rPr>
              <a:t>Я</a:t>
            </a:r>
          </a:p>
          <a:p>
            <a:pPr algn="ctr">
              <a:defRPr/>
            </a:pPr>
            <a:r>
              <a:rPr lang="ru-RU" sz="3200" dirty="0" smtClean="0">
                <a:latin typeface="Arial" charset="0"/>
              </a:rPr>
              <a:t>мы</a:t>
            </a:r>
            <a:endParaRPr lang="ru-RU" sz="3200" dirty="0">
              <a:latin typeface="Arial" charset="0"/>
            </a:endParaRPr>
          </a:p>
        </p:txBody>
      </p:sp>
      <p:sp>
        <p:nvSpPr>
          <p:cNvPr id="43026" name="AutoShape 18"/>
          <p:cNvSpPr>
            <a:spLocks noChangeArrowheads="1"/>
          </p:cNvSpPr>
          <p:nvPr/>
        </p:nvSpPr>
        <p:spPr bwMode="auto">
          <a:xfrm>
            <a:off x="3348038" y="3789363"/>
            <a:ext cx="2303462" cy="1655762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00FF99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dirty="0" smtClean="0">
                <a:latin typeface="Arial" charset="0"/>
              </a:rPr>
              <a:t>ты</a:t>
            </a:r>
          </a:p>
          <a:p>
            <a:pPr algn="ctr">
              <a:defRPr/>
            </a:pPr>
            <a:r>
              <a:rPr lang="ru-RU" sz="3200" dirty="0" smtClean="0">
                <a:latin typeface="Arial" charset="0"/>
              </a:rPr>
              <a:t>вы</a:t>
            </a:r>
            <a:endParaRPr lang="ru-RU" sz="3200" dirty="0">
              <a:latin typeface="Arial" charset="0"/>
            </a:endParaRPr>
          </a:p>
        </p:txBody>
      </p:sp>
      <p:sp>
        <p:nvSpPr>
          <p:cNvPr id="43027" name="AutoShape 19"/>
          <p:cNvSpPr>
            <a:spLocks noChangeArrowheads="1"/>
          </p:cNvSpPr>
          <p:nvPr/>
        </p:nvSpPr>
        <p:spPr bwMode="auto">
          <a:xfrm>
            <a:off x="6227763" y="3789363"/>
            <a:ext cx="2303462" cy="1655762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00FF99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dirty="0" smtClean="0">
                <a:latin typeface="Arial" charset="0"/>
              </a:rPr>
              <a:t>он она </a:t>
            </a:r>
          </a:p>
          <a:p>
            <a:pPr algn="ctr">
              <a:defRPr/>
            </a:pPr>
            <a:r>
              <a:rPr lang="ru-RU" sz="3200" dirty="0" smtClean="0">
                <a:latin typeface="Arial" charset="0"/>
              </a:rPr>
              <a:t>оно они</a:t>
            </a:r>
            <a:endParaRPr lang="ru-RU" sz="32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660"/>
                            </p:stCondLst>
                            <p:childTnLst>
                              <p:par>
                                <p:cTn id="3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16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16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160"/>
                            </p:stCondLst>
                            <p:childTnLst>
                              <p:par>
                                <p:cTn id="5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60"/>
                            </p:stCondLst>
                            <p:childTnLst>
                              <p:par>
                                <p:cTn id="59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860"/>
                            </p:stCondLst>
                            <p:childTnLst>
                              <p:par>
                                <p:cTn id="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860"/>
                            </p:stCondLst>
                            <p:childTnLst>
                              <p:par>
                                <p:cTn id="7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860"/>
                            </p:stCondLst>
                            <p:childTnLst>
                              <p:par>
                                <p:cTn id="7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0" dur="80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1" dur="80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80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 animBg="1"/>
      <p:bldP spid="43015" grpId="0" animBg="1"/>
      <p:bldP spid="43016" grpId="0" animBg="1"/>
      <p:bldP spid="43017" grpId="0" animBg="1"/>
      <p:bldP spid="43018" grpId="0" animBg="1"/>
      <p:bldP spid="43019" grpId="0" animBg="1"/>
      <p:bldP spid="43020" grpId="0" animBg="1"/>
      <p:bldP spid="43022" grpId="0" animBg="1"/>
      <p:bldP spid="43023" grpId="0" animBg="1"/>
      <p:bldP spid="43024" grpId="0" animBg="1"/>
      <p:bldP spid="43025" grpId="0" animBg="1"/>
      <p:bldP spid="43026" grpId="0" animBg="1"/>
      <p:bldP spid="430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924944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52876" y="332656"/>
            <a:ext cx="7035837" cy="523220"/>
          </a:xfrm>
          <a:prstGeom prst="rect">
            <a:avLst/>
          </a:prstGeom>
          <a:solidFill>
            <a:schemeClr val="accent6"/>
          </a:solidFill>
        </p:spPr>
        <p:txBody>
          <a:bodyPr wrap="non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t>Решаем проблему, открываем новые знания</a:t>
            </a:r>
            <a:endParaRPr lang="ru-RU" sz="2800" dirty="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pic>
        <p:nvPicPr>
          <p:cNvPr id="4" name="Рисунок 6" descr="значки - идея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28471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27584" y="1772816"/>
            <a:ext cx="7560840" cy="92333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5400" dirty="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Работа в парах</a:t>
            </a:r>
            <a:endParaRPr lang="ru-RU" sz="5400" dirty="0">
              <a:solidFill>
                <a:srgbClr val="000000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</p:txBody>
      </p:sp>
      <p:pic>
        <p:nvPicPr>
          <p:cNvPr id="7" name="Рисунок 6" descr="img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3212976"/>
            <a:ext cx="2394911" cy="2903460"/>
          </a:xfrm>
          <a:prstGeom prst="rect">
            <a:avLst/>
          </a:prstGeom>
        </p:spPr>
      </p:pic>
      <p:pic>
        <p:nvPicPr>
          <p:cNvPr id="8" name="Рисунок 7" descr="img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67564" y="3212976"/>
            <a:ext cx="2339719" cy="2861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AutoShape 4"/>
          <p:cNvSpPr>
            <a:spLocks noChangeArrowheads="1"/>
          </p:cNvSpPr>
          <p:nvPr/>
        </p:nvSpPr>
        <p:spPr bwMode="auto">
          <a:xfrm>
            <a:off x="827088" y="260350"/>
            <a:ext cx="7777162" cy="1223963"/>
          </a:xfrm>
          <a:prstGeom prst="plaque">
            <a:avLst>
              <a:gd name="adj" fmla="val 16667"/>
            </a:avLst>
          </a:prstGeom>
          <a:gradFill rotWithShape="1">
            <a:gsLst>
              <a:gs pos="0">
                <a:srgbClr val="00FF99"/>
              </a:gs>
              <a:gs pos="50000">
                <a:srgbClr val="FFFFCC"/>
              </a:gs>
              <a:gs pos="100000">
                <a:srgbClr val="00FF99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99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4400" b="0" dirty="0" smtClean="0"/>
              <a:t>Местоимение</a:t>
            </a:r>
            <a:endParaRPr lang="ru-RU" sz="4400" b="0" dirty="0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684213" y="2492375"/>
            <a:ext cx="2160587" cy="576263"/>
          </a:xfrm>
          <a:prstGeom prst="rect">
            <a:avLst/>
          </a:prstGeom>
          <a:gradFill rotWithShape="1">
            <a:gsLst>
              <a:gs pos="0">
                <a:srgbClr val="00FF99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dirty="0" smtClean="0">
                <a:latin typeface="Arial" charset="0"/>
              </a:rPr>
              <a:t>1</a:t>
            </a:r>
            <a:endParaRPr lang="ru-RU" sz="3200" dirty="0">
              <a:latin typeface="Arial" charset="0"/>
            </a:endParaRPr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3419475" y="2492375"/>
            <a:ext cx="2232025" cy="576263"/>
          </a:xfrm>
          <a:prstGeom prst="rect">
            <a:avLst/>
          </a:prstGeom>
          <a:gradFill rotWithShape="1">
            <a:gsLst>
              <a:gs pos="0">
                <a:srgbClr val="00FF99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dirty="0" smtClean="0">
                <a:latin typeface="Arial" charset="0"/>
              </a:rPr>
              <a:t>2</a:t>
            </a:r>
            <a:endParaRPr lang="ru-RU" sz="3200" dirty="0">
              <a:latin typeface="Arial" charset="0"/>
            </a:endParaRPr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6227763" y="2492375"/>
            <a:ext cx="2232025" cy="576263"/>
          </a:xfrm>
          <a:prstGeom prst="rect">
            <a:avLst/>
          </a:prstGeom>
          <a:gradFill rotWithShape="1">
            <a:gsLst>
              <a:gs pos="0">
                <a:srgbClr val="00FF99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dirty="0" smtClean="0">
                <a:latin typeface="Arial" charset="0"/>
              </a:rPr>
              <a:t>3</a:t>
            </a:r>
            <a:endParaRPr lang="ru-RU" sz="3200" dirty="0">
              <a:latin typeface="Arial" charset="0"/>
            </a:endParaRPr>
          </a:p>
        </p:txBody>
      </p:sp>
      <p:sp>
        <p:nvSpPr>
          <p:cNvPr id="43018" name="Line 10"/>
          <p:cNvSpPr>
            <a:spLocks noChangeShapeType="1"/>
          </p:cNvSpPr>
          <p:nvPr/>
        </p:nvSpPr>
        <p:spPr bwMode="auto">
          <a:xfrm flipH="1">
            <a:off x="2268538" y="1556792"/>
            <a:ext cx="935310" cy="792708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3019" name="Line 11"/>
          <p:cNvSpPr>
            <a:spLocks noChangeShapeType="1"/>
          </p:cNvSpPr>
          <p:nvPr/>
        </p:nvSpPr>
        <p:spPr bwMode="auto">
          <a:xfrm>
            <a:off x="5940152" y="1484784"/>
            <a:ext cx="792436" cy="864716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3020" name="Line 12"/>
          <p:cNvSpPr>
            <a:spLocks noChangeShapeType="1"/>
          </p:cNvSpPr>
          <p:nvPr/>
        </p:nvSpPr>
        <p:spPr bwMode="auto">
          <a:xfrm flipH="1">
            <a:off x="4427538" y="1484784"/>
            <a:ext cx="446" cy="936154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3022" name="AutoShape 14"/>
          <p:cNvSpPr>
            <a:spLocks noChangeArrowheads="1"/>
          </p:cNvSpPr>
          <p:nvPr/>
        </p:nvSpPr>
        <p:spPr bwMode="auto">
          <a:xfrm rot="5400000">
            <a:off x="1296194" y="2888457"/>
            <a:ext cx="647700" cy="1008062"/>
          </a:xfrm>
          <a:prstGeom prst="flowChartDelay">
            <a:avLst/>
          </a:prstGeom>
          <a:gradFill rotWithShape="1">
            <a:gsLst>
              <a:gs pos="0">
                <a:srgbClr val="FFFFCC"/>
              </a:gs>
              <a:gs pos="100000">
                <a:srgbClr val="00FF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ru-RU" dirty="0" smtClean="0"/>
              <a:t>лицо</a:t>
            </a:r>
            <a:endParaRPr lang="ru-RU" dirty="0"/>
          </a:p>
        </p:txBody>
      </p:sp>
      <p:sp>
        <p:nvSpPr>
          <p:cNvPr id="43023" name="AutoShape 15"/>
          <p:cNvSpPr>
            <a:spLocks noChangeArrowheads="1"/>
          </p:cNvSpPr>
          <p:nvPr/>
        </p:nvSpPr>
        <p:spPr bwMode="auto">
          <a:xfrm rot="5400000">
            <a:off x="4104482" y="2888456"/>
            <a:ext cx="647700" cy="1008063"/>
          </a:xfrm>
          <a:prstGeom prst="flowChartDelay">
            <a:avLst/>
          </a:prstGeom>
          <a:gradFill rotWithShape="1">
            <a:gsLst>
              <a:gs pos="0">
                <a:srgbClr val="FFFFCC"/>
              </a:gs>
              <a:gs pos="100000">
                <a:srgbClr val="00FF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ru-RU" dirty="0" smtClean="0"/>
              <a:t>лицо</a:t>
            </a:r>
            <a:endParaRPr lang="ru-RU" dirty="0"/>
          </a:p>
        </p:txBody>
      </p:sp>
      <p:sp>
        <p:nvSpPr>
          <p:cNvPr id="43024" name="AutoShape 16"/>
          <p:cNvSpPr>
            <a:spLocks noChangeArrowheads="1"/>
          </p:cNvSpPr>
          <p:nvPr/>
        </p:nvSpPr>
        <p:spPr bwMode="auto">
          <a:xfrm rot="5400000">
            <a:off x="6912769" y="2888457"/>
            <a:ext cx="647700" cy="1008062"/>
          </a:xfrm>
          <a:prstGeom prst="flowChartDelay">
            <a:avLst/>
          </a:prstGeom>
          <a:gradFill rotWithShape="1">
            <a:gsLst>
              <a:gs pos="0">
                <a:srgbClr val="FFFFCC"/>
              </a:gs>
              <a:gs pos="100000">
                <a:srgbClr val="00FF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ru-RU" dirty="0" smtClean="0"/>
              <a:t>лицо</a:t>
            </a:r>
            <a:endParaRPr lang="ru-RU" dirty="0"/>
          </a:p>
        </p:txBody>
      </p:sp>
      <p:sp>
        <p:nvSpPr>
          <p:cNvPr id="43025" name="AutoShape 17"/>
          <p:cNvSpPr>
            <a:spLocks noChangeArrowheads="1"/>
          </p:cNvSpPr>
          <p:nvPr/>
        </p:nvSpPr>
        <p:spPr bwMode="auto">
          <a:xfrm>
            <a:off x="539750" y="3789363"/>
            <a:ext cx="2303463" cy="1655762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00FF99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dirty="0" smtClean="0">
                <a:latin typeface="Arial" charset="0"/>
              </a:rPr>
              <a:t>Я</a:t>
            </a:r>
          </a:p>
          <a:p>
            <a:pPr algn="ctr">
              <a:defRPr/>
            </a:pPr>
            <a:r>
              <a:rPr lang="ru-RU" sz="3200" dirty="0" smtClean="0">
                <a:latin typeface="Arial" charset="0"/>
              </a:rPr>
              <a:t>мы</a:t>
            </a:r>
            <a:endParaRPr lang="ru-RU" sz="3200" dirty="0">
              <a:latin typeface="Arial" charset="0"/>
            </a:endParaRPr>
          </a:p>
        </p:txBody>
      </p:sp>
      <p:sp>
        <p:nvSpPr>
          <p:cNvPr id="43026" name="AutoShape 18"/>
          <p:cNvSpPr>
            <a:spLocks noChangeArrowheads="1"/>
          </p:cNvSpPr>
          <p:nvPr/>
        </p:nvSpPr>
        <p:spPr bwMode="auto">
          <a:xfrm>
            <a:off x="3348038" y="3789363"/>
            <a:ext cx="2303462" cy="1655762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00FF99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dirty="0" smtClean="0">
                <a:latin typeface="Arial" charset="0"/>
              </a:rPr>
              <a:t>ты</a:t>
            </a:r>
          </a:p>
          <a:p>
            <a:pPr algn="ctr">
              <a:defRPr/>
            </a:pPr>
            <a:r>
              <a:rPr lang="ru-RU" sz="3200" dirty="0" smtClean="0">
                <a:latin typeface="Arial" charset="0"/>
              </a:rPr>
              <a:t>вы</a:t>
            </a:r>
            <a:endParaRPr lang="ru-RU" sz="3200" dirty="0">
              <a:latin typeface="Arial" charset="0"/>
            </a:endParaRPr>
          </a:p>
        </p:txBody>
      </p:sp>
      <p:sp>
        <p:nvSpPr>
          <p:cNvPr id="43027" name="AutoShape 19"/>
          <p:cNvSpPr>
            <a:spLocks noChangeArrowheads="1"/>
          </p:cNvSpPr>
          <p:nvPr/>
        </p:nvSpPr>
        <p:spPr bwMode="auto">
          <a:xfrm>
            <a:off x="6227763" y="3789363"/>
            <a:ext cx="2303462" cy="1655762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00FF99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dirty="0" smtClean="0">
                <a:latin typeface="Arial" charset="0"/>
              </a:rPr>
              <a:t>он она </a:t>
            </a:r>
          </a:p>
          <a:p>
            <a:pPr algn="ctr">
              <a:defRPr/>
            </a:pPr>
            <a:r>
              <a:rPr lang="ru-RU" sz="3200" dirty="0" smtClean="0">
                <a:latin typeface="Arial" charset="0"/>
              </a:rPr>
              <a:t>оно они</a:t>
            </a:r>
            <a:endParaRPr lang="ru-RU" sz="32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455</TotalTime>
  <Words>241</Words>
  <Application>Microsoft Office PowerPoint</Application>
  <PresentationFormat>Экран (4:3)</PresentationFormat>
  <Paragraphs>73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Microsoft YaHei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Определяем    цель    урока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«Четвёртое – лишнее»</vt:lpstr>
      <vt:lpstr>Итог урока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Максим Черкасов</cp:lastModifiedBy>
  <cp:revision>40</cp:revision>
  <dcterms:modified xsi:type="dcterms:W3CDTF">2019-04-16T21:15:51Z</dcterms:modified>
</cp:coreProperties>
</file>