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77" r:id="rId8"/>
    <p:sldId id="265" r:id="rId9"/>
    <p:sldId id="266" r:id="rId10"/>
    <p:sldId id="258" r:id="rId11"/>
    <p:sldId id="268" r:id="rId12"/>
    <p:sldId id="269" r:id="rId13"/>
    <p:sldId id="259" r:id="rId14"/>
    <p:sldId id="260" r:id="rId15"/>
    <p:sldId id="270" r:id="rId16"/>
    <p:sldId id="276" r:id="rId17"/>
    <p:sldId id="271" r:id="rId18"/>
    <p:sldId id="272" r:id="rId19"/>
    <p:sldId id="273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1559F23-9269-4853-BE5C-0D669A070833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BF2E962-AEA3-4B3F-91F2-408BD7B67A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59F23-9269-4853-BE5C-0D669A070833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2E962-AEA3-4B3F-91F2-408BD7B67A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59F23-9269-4853-BE5C-0D669A070833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2E962-AEA3-4B3F-91F2-408BD7B67A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1559F23-9269-4853-BE5C-0D669A070833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2E962-AEA3-4B3F-91F2-408BD7B67A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1559F23-9269-4853-BE5C-0D669A070833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BF2E962-AEA3-4B3F-91F2-408BD7B67A4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1559F23-9269-4853-BE5C-0D669A070833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BF2E962-AEA3-4B3F-91F2-408BD7B67A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1559F23-9269-4853-BE5C-0D669A070833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BF2E962-AEA3-4B3F-91F2-408BD7B67A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59F23-9269-4853-BE5C-0D669A070833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2E962-AEA3-4B3F-91F2-408BD7B67A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1559F23-9269-4853-BE5C-0D669A070833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BF2E962-AEA3-4B3F-91F2-408BD7B67A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1559F23-9269-4853-BE5C-0D669A070833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BF2E962-AEA3-4B3F-91F2-408BD7B67A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1559F23-9269-4853-BE5C-0D669A070833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BF2E962-AEA3-4B3F-91F2-408BD7B67A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1559F23-9269-4853-BE5C-0D669A070833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BF2E962-AEA3-4B3F-91F2-408BD7B67A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ssolve/>
    <p:sndAc>
      <p:stSnd>
        <p:snd r:embed="rId13" name="chimes.wav"/>
      </p:stSnd>
    </p:sndAc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Научное общество учащихся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&amp;Kcy;&amp;acy;&amp;rcy;&amp;tcy;&amp;icy;&amp;ncy;&amp;kcy;&amp;icy; &amp;pcy;&amp;ocy; &amp;zcy;&amp;acy;&amp;pcy;&amp;rcy;&amp;ocy;&amp;scy;&amp;ucy; &amp;scy;&amp;tcy;&amp;rcy;&amp;ucy;&amp;kcy;&amp;tcy;&amp;ucy;&amp;rcy;&amp;acy; &amp;ncy;&amp;acy;&amp;ucy;&amp;chcy;&amp;ncy;&amp;ocy;&amp;gcy;&amp;ocy; &amp;ocy;&amp;bcy;&amp;shchcy;&amp;iecy;&amp;scy;&amp;tcy;&amp;vcy;&amp;acy; &amp;ucy;&amp;chcy;&amp;acy;&amp;shchcy;&amp;icy;&amp;khcy;&amp;scy;&amp;ya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2285992"/>
            <a:ext cx="592935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Положение о НОУ МБОУ «СОШ №7»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ФЗ от 29.12.2012 «Об образовании в РФ»</a:t>
            </a:r>
          </a:p>
          <a:p>
            <a:r>
              <a:rPr lang="ru-RU" dirty="0" smtClean="0"/>
              <a:t>«Концепции общенациональной системы выявления и развития молодых талантов» от 03.04.2012</a:t>
            </a:r>
          </a:p>
          <a:p>
            <a:r>
              <a:rPr lang="ru-RU" dirty="0" smtClean="0"/>
              <a:t>ФГОС начального, основного общего образования</a:t>
            </a:r>
            <a:endParaRPr lang="ru-RU" dirty="0"/>
          </a:p>
        </p:txBody>
      </p:sp>
      <p:pic>
        <p:nvPicPr>
          <p:cNvPr id="4" name="Рисунок 3" descr="&amp;Kcy;&amp;acy;&amp;rcy;&amp;tcy;&amp;icy;&amp;ncy;&amp;kcy;&amp;icy; &amp;pcy;&amp;ocy; &amp;zcy;&amp;acy;&amp;pcy;&amp;rcy;&amp;ocy;&amp;scy;&amp;ucy; &amp;ncy;&amp;acy;&amp;ucy;&amp;chcy;&amp;ncy;&amp;ocy;&amp;iecy; &amp;ocy;&amp;bcy;&amp;shchcy;&amp;iecy;&amp;scy;&amp;tcy;&amp;vcy;&amp;ocy; &amp;ucy;&amp;chcy;&amp;acy;&amp;shchcy;&amp;icy;&amp;khcy;&amp;scy;&amp;yacy; &amp;kcy;&amp;acy;&amp;rcy;&amp;tcy;&amp;icy;&amp;ncy;&amp;kcy;&amp;i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00" y="4929198"/>
            <a:ext cx="3071866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деятельности НОУ   - </a:t>
            </a:r>
            <a:r>
              <a:rPr lang="ru-RU" u="sng" dirty="0" smtClean="0"/>
              <a:t>воспитать человека:</a:t>
            </a:r>
            <a:endParaRPr lang="ru-RU" u="sng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Принимающего свой вариант решения проблемы.</a:t>
            </a:r>
          </a:p>
          <a:p>
            <a:r>
              <a:rPr lang="ru-RU" dirty="0" smtClean="0"/>
              <a:t>Творчески мыслящего.</a:t>
            </a:r>
          </a:p>
          <a:p>
            <a:r>
              <a:rPr lang="ru-RU" dirty="0" smtClean="0"/>
              <a:t>Способного адаптироваться к условиям новой жизни.</a:t>
            </a:r>
          </a:p>
          <a:p>
            <a:r>
              <a:rPr lang="ru-RU" dirty="0" smtClean="0"/>
              <a:t>Готового к самообразованию.</a:t>
            </a:r>
          </a:p>
          <a:p>
            <a:r>
              <a:rPr lang="ru-RU" dirty="0" smtClean="0"/>
              <a:t>Самоконтролю.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383262"/>
          </a:xfrm>
        </p:spPr>
        <p:txBody>
          <a:bodyPr/>
          <a:lstStyle/>
          <a:p>
            <a:r>
              <a:rPr lang="ru-RU" dirty="0" smtClean="0"/>
              <a:t>Самосовершенствованию.</a:t>
            </a:r>
          </a:p>
          <a:p>
            <a:r>
              <a:rPr lang="ru-RU" dirty="0" smtClean="0"/>
              <a:t>Жизнелюбивого.</a:t>
            </a:r>
          </a:p>
          <a:p>
            <a:r>
              <a:rPr lang="ru-RU" dirty="0" smtClean="0"/>
              <a:t>Обогащенного научными знаниями в области исследовательской и проектной деятельности.</a:t>
            </a:r>
            <a:endParaRPr lang="ru-RU" dirty="0"/>
          </a:p>
        </p:txBody>
      </p:sp>
      <p:pic>
        <p:nvPicPr>
          <p:cNvPr id="4" name="Рисунок 3" descr="&amp;Kcy;&amp;acy;&amp;rcy;&amp;tcy;&amp;icy;&amp;ncy;&amp;kcy;&amp;icy; &amp;pcy;&amp;ocy; &amp;zcy;&amp;acy;&amp;pcy;&amp;rcy;&amp;ocy;&amp;scy;&amp;ucy; &amp;ncy;&amp;acy;&amp;ucy;&amp;chcy;&amp;ncy;&amp;ocy;&amp;iecy; &amp;ocy;&amp;bcy;&amp;shchcy;&amp;iecy;&amp;scy;&amp;tcy;&amp;vcy;&amp;ocy; &amp;ucy;&amp;chcy;&amp;acy;&amp;shchcy;&amp;icy;&amp;khcy;&amp;scy;&amp;yacy; &amp;kcy;&amp;acy;&amp;rcy;&amp;tcy;&amp;icy;&amp;ncy;&amp;kcy;&amp;i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4214818"/>
            <a:ext cx="4214907" cy="2471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399032"/>
          </a:xfrm>
        </p:spPr>
        <p:txBody>
          <a:bodyPr/>
          <a:lstStyle/>
          <a:p>
            <a:r>
              <a:rPr lang="ru-RU" dirty="0" smtClean="0"/>
              <a:t>                     Задачи НОУ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Расширять кругозор учащихся в различных областях науки.</a:t>
            </a:r>
          </a:p>
          <a:p>
            <a:r>
              <a:rPr lang="ru-RU" dirty="0" smtClean="0"/>
              <a:t>Выявлять одаренных учащихся, развивать их творческие способности.</a:t>
            </a:r>
          </a:p>
          <a:p>
            <a:r>
              <a:rPr lang="ru-RU" dirty="0" smtClean="0"/>
              <a:t>Активное включение учащихся в процесс саморазвития.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&amp;Kcy;&amp;acy;&amp;rcy;&amp;tcy;&amp;icy;&amp;ncy;&amp;kcy;&amp;icy; &amp;pcy;&amp;ocy; &amp;zcy;&amp;acy;&amp;pcy;&amp;rcy;&amp;ocy;&amp;scy;&amp;ucy; &amp;scy;&amp;tcy;&amp;rcy;&amp;ucy;&amp;kcy;&amp;tcy;&amp;ucy;&amp;rcy;&amp;acy; &amp;ncy;&amp;acy;&amp;ucy;&amp;chcy;&amp;ncy;&amp;ocy;&amp;gcy;&amp;ocy; &amp;ocy;&amp;bcy;&amp;shchcy;&amp;iecy;&amp;scy;&amp;tcy;&amp;vcy;&amp;acy; &amp;ucy;&amp;chcy;&amp;acy;&amp;shchcy;&amp;icy;&amp;khcy;&amp;scy;&amp;ya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85728"/>
            <a:ext cx="314327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30398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669014"/>
          </a:xfrm>
        </p:spPr>
        <p:txBody>
          <a:bodyPr/>
          <a:lstStyle/>
          <a:p>
            <a:r>
              <a:rPr lang="ru-RU" dirty="0" smtClean="0"/>
              <a:t>Совершенствование умений и навыков самостоятельной работы, повышение уровня знаний, эрудиции.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Организация научно-исследовательской деятельности для усовершенствования процесса обучения и профориентации.</a:t>
            </a:r>
            <a:endParaRPr lang="ru-RU" dirty="0"/>
          </a:p>
        </p:txBody>
      </p:sp>
      <p:pic>
        <p:nvPicPr>
          <p:cNvPr id="4" name="Рисунок 3" descr="&amp;Kcy;&amp;acy;&amp;rcy;&amp;tcy;&amp;icy;&amp;ncy;&amp;kcy;&amp;icy; &amp;pcy;&amp;ocy; &amp;zcy;&amp;acy;&amp;pcy;&amp;rcy;&amp;ocy;&amp;scy;&amp;ucy; &amp;ncy;&amp;acy;&amp;ucy;&amp;chcy;&amp;ncy;&amp;ocy;&amp;iecy; &amp;ocy;&amp;bcy;&amp;shchcy;&amp;iecy;&amp;scy;&amp;tcy;&amp;vcy;&amp;ocy; &amp;ucy;&amp;chcy;&amp;acy;&amp;shchcy;&amp;icy;&amp;khcy;&amp;scy;&amp;yacy; &amp;kcy;&amp;acy;&amp;rcy;&amp;tcy;&amp;icy;&amp;ncy;&amp;kcy;&amp;i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643446"/>
            <a:ext cx="3543551" cy="1775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897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РОЛЬ ПЕДКОЛЛЕКТИВА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26138"/>
          </a:xfrm>
        </p:spPr>
        <p:txBody>
          <a:bodyPr/>
          <a:lstStyle/>
          <a:p>
            <a:r>
              <a:rPr lang="ru-RU" dirty="0" smtClean="0"/>
              <a:t>Овладение знаниями, выходящими за пределы школьной программы.</a:t>
            </a:r>
          </a:p>
          <a:p>
            <a:r>
              <a:rPr lang="ru-RU" dirty="0" smtClean="0"/>
              <a:t>Почувствовать вкус к поисково-исследовательской деятельности.</a:t>
            </a:r>
          </a:p>
          <a:p>
            <a:r>
              <a:rPr lang="ru-RU" dirty="0" smtClean="0"/>
              <a:t>Научить методам и приемам научного исследования, работы с литературой.</a:t>
            </a:r>
          </a:p>
          <a:p>
            <a:r>
              <a:rPr lang="ru-RU" dirty="0" smtClean="0"/>
              <a:t>Стать пропагандистами в значимой для себя области знаний.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897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Направления деятельности педагогов.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40386"/>
          </a:xfrm>
        </p:spPr>
        <p:txBody>
          <a:bodyPr/>
          <a:lstStyle/>
          <a:p>
            <a:r>
              <a:rPr lang="ru-RU" dirty="0" smtClean="0"/>
              <a:t>Включение в исследовательскую деятельность способных учащихся в соответствии с их интересами.</a:t>
            </a:r>
          </a:p>
          <a:p>
            <a:r>
              <a:rPr lang="ru-RU" dirty="0" smtClean="0"/>
              <a:t>Организация консультаций, промежуточного и итогового контроля в ходе исследований.</a:t>
            </a:r>
          </a:p>
          <a:p>
            <a:r>
              <a:rPr lang="ru-RU" dirty="0" smtClean="0"/>
              <a:t>Рецензирование работ.</a:t>
            </a:r>
          </a:p>
          <a:p>
            <a:r>
              <a:rPr lang="ru-RU" dirty="0" smtClean="0"/>
              <a:t>Подготовка, организация, проведение НПК, Фестиваля исследовательских работ.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446994"/>
          </a:xfrm>
        </p:spPr>
        <p:txBody>
          <a:bodyPr/>
          <a:lstStyle/>
          <a:p>
            <a:r>
              <a:rPr lang="ru-RU" dirty="0" smtClean="0"/>
              <a:t>Структура </a:t>
            </a:r>
            <a:r>
              <a:rPr lang="ru-RU" dirty="0" smtClean="0"/>
              <a:t>НОУ МБОУ  </a:t>
            </a:r>
            <a:r>
              <a:rPr lang="ru-RU" dirty="0" smtClean="0"/>
              <a:t>«СОШ №7»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8641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500298" y="1928802"/>
            <a:ext cx="421484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ОБЩЕЕ СОБРАНИЕ</a:t>
            </a:r>
            <a:endParaRPr lang="ru-RU" sz="2800" b="1" dirty="0"/>
          </a:p>
        </p:txBody>
      </p:sp>
      <p:sp>
        <p:nvSpPr>
          <p:cNvPr id="5" name="Овал 4"/>
          <p:cNvSpPr/>
          <p:nvPr/>
        </p:nvSpPr>
        <p:spPr>
          <a:xfrm>
            <a:off x="3143240" y="3571876"/>
            <a:ext cx="2928958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СОВЕТ НОУ </a:t>
            </a:r>
            <a:endParaRPr lang="ru-RU" sz="2800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4464843" y="339328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500034" y="4357694"/>
            <a:ext cx="2928958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СОВЕТ КУРАТОРОВ</a:t>
            </a:r>
            <a:endParaRPr lang="ru-RU" sz="2400" b="1" dirty="0"/>
          </a:p>
        </p:txBody>
      </p:sp>
      <p:sp>
        <p:nvSpPr>
          <p:cNvPr id="9" name="Овал 8"/>
          <p:cNvSpPr/>
          <p:nvPr/>
        </p:nvSpPr>
        <p:spPr>
          <a:xfrm>
            <a:off x="5929322" y="4429132"/>
            <a:ext cx="2714644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СОВЕТ АКТИВА </a:t>
            </a:r>
            <a:endParaRPr lang="ru-RU" sz="2400" b="1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3214678" y="4572008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86446" y="4572008"/>
            <a:ext cx="50006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785786" y="5929330"/>
            <a:ext cx="257176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ПРЕДСЕДАТЕЛЬ</a:t>
            </a:r>
            <a:endParaRPr lang="ru-RU" sz="2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072198" y="5857892"/>
            <a:ext cx="250033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ПРЕЗИДЕНТ</a:t>
            </a:r>
            <a:endParaRPr lang="ru-RU" sz="2400" b="1" dirty="0"/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Инженерные науки и ИКТ.</a:t>
            </a:r>
          </a:p>
          <a:p>
            <a:r>
              <a:rPr lang="ru-RU" dirty="0" smtClean="0"/>
              <a:t>Естественные науки и современный мир.</a:t>
            </a:r>
          </a:p>
          <a:p>
            <a:r>
              <a:rPr lang="ru-RU" dirty="0" smtClean="0"/>
              <a:t>Социально-гуманитарные и экономические науки.</a:t>
            </a:r>
          </a:p>
          <a:p>
            <a:r>
              <a:rPr lang="ru-RU" dirty="0" smtClean="0"/>
              <a:t>Охрана здоровья и безопасность жизни.</a:t>
            </a:r>
          </a:p>
          <a:p>
            <a:r>
              <a:rPr lang="ru-RU" dirty="0" smtClean="0"/>
              <a:t>Изобразительное и прикладное искусство.</a:t>
            </a: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857224" y="357166"/>
            <a:ext cx="742955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ПРЕДМЕТНЫЕ ТВОРЧЕСКИЕ ЛАБОРАТОРИИ</a:t>
            </a:r>
            <a:endParaRPr lang="ru-RU" sz="2800" b="1" dirty="0"/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3754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97576"/>
          </a:xfrm>
        </p:spPr>
        <p:txBody>
          <a:bodyPr/>
          <a:lstStyle/>
          <a:p>
            <a:r>
              <a:rPr lang="ru-RU" dirty="0" smtClean="0"/>
              <a:t>Творческая лаборатория «Первые шаги».</a:t>
            </a:r>
          </a:p>
        </p:txBody>
      </p:sp>
      <p:sp>
        <p:nvSpPr>
          <p:cNvPr id="5" name="Овал 4"/>
          <p:cNvSpPr/>
          <p:nvPr/>
        </p:nvSpPr>
        <p:spPr>
          <a:xfrm>
            <a:off x="357158" y="1785926"/>
            <a:ext cx="8001056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НАУЧНО – ПРАКТИЧЕСКАЯ КОНФЕРЕНЦИЯ 5 – 11 </a:t>
            </a:r>
            <a:r>
              <a:rPr lang="ru-RU" sz="2800" b="1" dirty="0" err="1" smtClean="0"/>
              <a:t>кл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sp>
        <p:nvSpPr>
          <p:cNvPr id="6" name="Овал 5"/>
          <p:cNvSpPr/>
          <p:nvPr/>
        </p:nvSpPr>
        <p:spPr>
          <a:xfrm>
            <a:off x="357158" y="4214818"/>
            <a:ext cx="8215370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ФЕСТИВАЛЬ ПРОЕКТНО-ИССЛЕДОВАТЕЛЬСКИХ РАБОТ 1-4 </a:t>
            </a:r>
            <a:r>
              <a:rPr lang="ru-RU" sz="2400" b="1" dirty="0" err="1" smtClean="0"/>
              <a:t>кл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Научное общество учащихся в школе – это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Яркий штрих в организации учебной деятельности школьника.</a:t>
            </a:r>
          </a:p>
          <a:p>
            <a:r>
              <a:rPr lang="ru-RU" dirty="0" smtClean="0"/>
              <a:t>Вовлечение в различные виды  творчества как детей, так и взрослых.</a:t>
            </a:r>
          </a:p>
          <a:p>
            <a:r>
              <a:rPr lang="ru-RU" dirty="0" smtClean="0"/>
              <a:t>Радость общения.</a:t>
            </a:r>
          </a:p>
        </p:txBody>
      </p:sp>
      <p:pic>
        <p:nvPicPr>
          <p:cNvPr id="4" name="Рисунок 3" descr="&amp;Kcy;&amp;acy;&amp;rcy;&amp;tcy;&amp;icy;&amp;ncy;&amp;kcy;&amp;icy; &amp;pcy;&amp;ocy; &amp;zcy;&amp;acy;&amp;pcy;&amp;rcy;&amp;ocy;&amp;scy;&amp;ucy; &amp;scy;&amp;tcy;&amp;rcy;&amp;ucy;&amp;kcy;&amp;tcy;&amp;ucy;&amp;rcy;&amp;acy; &amp;ncy;&amp;acy;&amp;ucy;&amp;chcy;&amp;ncy;&amp;ocy;&amp;gcy;&amp;ocy; &amp;ocy;&amp;bcy;&amp;shchcy;&amp;iecy;&amp;scy;&amp;tcy;&amp;vcy;&amp;acy; &amp;ucy;&amp;chcy;&amp;acy;&amp;shchcy;&amp;icy;&amp;khcy;&amp;scy;&amp;ya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4214818"/>
            <a:ext cx="3429024" cy="219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</a:t>
            </a:r>
            <a:endParaRPr lang="ru-RU" b="1" dirty="0"/>
          </a:p>
        </p:txBody>
      </p:sp>
      <p:pic>
        <p:nvPicPr>
          <p:cNvPr id="4" name="Содержимое 3" descr="&amp;Kcy;&amp;acy;&amp;rcy;&amp;tcy;&amp;icy;&amp;ncy;&amp;kcy;&amp;icy; &amp;pcy;&amp;ocy; &amp;zcy;&amp;acy;&amp;pcy;&amp;rcy;&amp;ocy;&amp;scy;&amp;ucy; &amp;ncy;&amp;acy;&amp;ucy;&amp;chcy;&amp;ncy;&amp;ocy;&amp;iecy; &amp;ocy;&amp;bcy;&amp;shchcy;&amp;iecy;&amp;scy;&amp;tcy;&amp;vcy;&amp;ocy; &amp;ucy;&amp;chcy;&amp;acy;&amp;shchcy;&amp;icy;&amp;khcy;&amp;scy;&amp;yacy; &amp;kcy;&amp;acy;&amp;rcy;&amp;tcy;&amp;icy;&amp;ncy;&amp;kcy;&amp;icy;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2285992"/>
            <a:ext cx="592935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НОУ – это средство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Воспитания активной жизненной позиции, необходимой для успешной социализации.</a:t>
            </a:r>
          </a:p>
          <a:p>
            <a:r>
              <a:rPr lang="ru-RU" dirty="0" smtClean="0"/>
              <a:t>Для развития уникальных творческих способностей.</a:t>
            </a:r>
          </a:p>
          <a:p>
            <a:r>
              <a:rPr lang="ru-RU" dirty="0" smtClean="0"/>
              <a:t>Усовершенствования процесса обучения и профориентации.</a:t>
            </a:r>
            <a:endParaRPr lang="ru-RU" dirty="0"/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Учащиеся научатся: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Самостоятельному приобретению знаний и эффективному применению их на практике.</a:t>
            </a:r>
          </a:p>
          <a:p>
            <a:r>
              <a:rPr lang="ru-RU" dirty="0" smtClean="0"/>
              <a:t>Критически и творчески мыслить.</a:t>
            </a:r>
          </a:p>
          <a:p>
            <a:r>
              <a:rPr lang="ru-RU" dirty="0" smtClean="0"/>
              <a:t>Находить рациональные пути преодоления трудностей.</a:t>
            </a:r>
          </a:p>
          <a:p>
            <a:r>
              <a:rPr lang="ru-RU" dirty="0" smtClean="0"/>
              <a:t>Генерировать новые идеи.</a:t>
            </a:r>
          </a:p>
          <a:p>
            <a:endParaRPr lang="ru-RU" dirty="0"/>
          </a:p>
        </p:txBody>
      </p:sp>
      <p:pic>
        <p:nvPicPr>
          <p:cNvPr id="4" name="Рисунок 3" descr="&amp;Kcy;&amp;acy;&amp;rcy;&amp;tcy;&amp;icy;&amp;ncy;&amp;kcy;&amp;icy; &amp;pcy;&amp;ocy; &amp;zcy;&amp;acy;&amp;pcy;&amp;rcy;&amp;ocy;&amp;scy;&amp;ucy; &amp;ncy;&amp;acy;&amp;ucy;&amp;chcy;&amp;ncy;&amp;ocy;&amp;iecy; &amp;ocy;&amp;bcy;&amp;shchcy;&amp;iecy;&amp;scy;&amp;tcy;&amp;vcy;&amp;ocy; &amp;ucy;&amp;chcy;&amp;acy;&amp;shchcy;&amp;icy;&amp;khcy;&amp;scy;&amp;yacy; &amp;kcy;&amp;acy;&amp;rcy;&amp;tcy;&amp;icy;&amp;ncy;&amp;kcy;&amp;i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14290"/>
            <a:ext cx="2643174" cy="1863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928826"/>
          </a:xfrm>
        </p:spPr>
        <p:txBody>
          <a:bodyPr/>
          <a:lstStyle/>
          <a:p>
            <a:r>
              <a:rPr lang="ru-RU" dirty="0" smtClean="0"/>
              <a:t>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5720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У педагогов развивается мотивация к проведению исследовательской деятельности.</a:t>
            </a:r>
          </a:p>
          <a:p>
            <a:r>
              <a:rPr lang="ru-RU" dirty="0" smtClean="0"/>
              <a:t>Формируется система исследовательской деятельности в образовательном учреждении.</a:t>
            </a:r>
          </a:p>
          <a:p>
            <a:endParaRPr lang="ru-RU" dirty="0"/>
          </a:p>
        </p:txBody>
      </p:sp>
      <p:pic>
        <p:nvPicPr>
          <p:cNvPr id="4" name="Рисунок 3" descr="&amp;Kcy;&amp;acy;&amp;rcy;&amp;tcy;&amp;icy;&amp;ncy;&amp;kcy;&amp;icy; &amp;pcy;&amp;ocy; &amp;zcy;&amp;acy;&amp;pcy;&amp;rcy;&amp;ocy;&amp;scy;&amp;ucy; &amp;ncy;&amp;acy;&amp;ucy;&amp;chcy;&amp;ncy;&amp;ocy;&amp;iecy; &amp;ocy;&amp;bcy;&amp;shchcy;&amp;iecy;&amp;scy;&amp;tcy;&amp;vcy;&amp;ocy; &amp;ucy;&amp;chcy;&amp;acy;&amp;shchcy;&amp;icy;&amp;khcy;&amp;scy;&amp;yacy; &amp;kcy;&amp;acy;&amp;rcy;&amp;tcy;&amp;icy;&amp;ncy;&amp;kcy;&amp;i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14290"/>
            <a:ext cx="2630805" cy="1742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Kcy;&amp;acy;&amp;rcy;&amp;tcy;&amp;icy;&amp;ncy;&amp;kcy;&amp;icy; &amp;pcy;&amp;ocy; &amp;zcy;&amp;acy;&amp;pcy;&amp;rcy;&amp;ocy;&amp;scy;&amp;ucy; &amp;ncy;&amp;acy;&amp;ucy;&amp;chcy;&amp;ncy;&amp;ocy;&amp;iecy; &amp;ocy;&amp;bcy;&amp;shchcy;&amp;iecy;&amp;scy;&amp;tcy;&amp;vcy;&amp;ocy; &amp;ucy;&amp;chcy;&amp;acy;&amp;shchcy;&amp;icy;&amp;khcy;&amp;scy;&amp;yacy; &amp;kcy;&amp;acy;&amp;rcy;&amp;tcy;&amp;icy;&amp;ncy;&amp;kcy;&amp;icy;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214290"/>
            <a:ext cx="2398696" cy="16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Kcy;&amp;acy;&amp;rcy;&amp;tcy;&amp;icy;&amp;ncy;&amp;kcy;&amp;icy; &amp;pcy;&amp;ocy; &amp;zcy;&amp;acy;&amp;pcy;&amp;rcy;&amp;ocy;&amp;scy;&amp;ucy; &amp;ncy;&amp;acy;&amp;ucy;&amp;chcy;&amp;ncy;&amp;ocy;&amp;iecy; &amp;ocy;&amp;bcy;&amp;shchcy;&amp;iecy;&amp;scy;&amp;tcy;&amp;vcy;&amp;ocy; &amp;ucy;&amp;chcy;&amp;acy;&amp;shchcy;&amp;icy;&amp;khcy;&amp;scy;&amp;yacy; &amp;kcy;&amp;acy;&amp;rcy;&amp;tcy;&amp;icy;&amp;ncy;&amp;kcy;&amp;icy;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571480"/>
            <a:ext cx="2629259" cy="1742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7494"/>
            <a:ext cx="8712968" cy="1399032"/>
          </a:xfrm>
        </p:spPr>
        <p:txBody>
          <a:bodyPr/>
          <a:lstStyle/>
          <a:p>
            <a:r>
              <a:rPr lang="ru-RU" dirty="0" smtClean="0"/>
              <a:t>Устав НОУ </a:t>
            </a:r>
            <a:r>
              <a:rPr lang="ru-RU" dirty="0" smtClean="0"/>
              <a:t>МБОУ «СОШ </a:t>
            </a:r>
            <a:r>
              <a:rPr lang="ru-RU" dirty="0" smtClean="0"/>
              <a:t>№7»</a:t>
            </a:r>
            <a:endParaRPr lang="ru-RU" dirty="0"/>
          </a:p>
        </p:txBody>
      </p:sp>
      <p:pic>
        <p:nvPicPr>
          <p:cNvPr id="4" name="Содержимое 3" descr="&amp;Kcy;&amp;acy;&amp;rcy;&amp;tcy;&amp;icy;&amp;ncy;&amp;kcy;&amp;icy; &amp;pcy;&amp;ocy; &amp;zcy;&amp;acy;&amp;pcy;&amp;rcy;&amp;ocy;&amp;scy;&amp;ucy; &amp;ncy;&amp;acy;&amp;ucy;&amp;chcy;&amp;ncy;&amp;ocy;&amp;iecy; &amp;ocy;&amp;bcy;&amp;shchcy;&amp;iecy;&amp;scy;&amp;tcy;&amp;vcy;&amp;ocy; &amp;ucy;&amp;chcy;&amp;acy;&amp;shchcy;&amp;icy;&amp;khcy;&amp;scy;&amp;yacy; &amp;kcy;&amp;acy;&amp;rcy;&amp;tcy;&amp;icy;&amp;ncy;&amp;kcy;&amp;icy;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500174"/>
            <a:ext cx="292895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Kcy;&amp;acy;&amp;rcy;&amp;tcy;&amp;icy;&amp;ncy;&amp;kcy;&amp;icy; &amp;pcy;&amp;ocy; &amp;zcy;&amp;acy;&amp;pcy;&amp;rcy;&amp;ocy;&amp;scy;&amp;ucy; &amp;ncy;&amp;acy;&amp;ucy;&amp;chcy;&amp;ncy;&amp;ocy;&amp;iecy; &amp;ocy;&amp;bcy;&amp;shchcy;&amp;iecy;&amp;scy;&amp;tcy;&amp;vcy;&amp;ocy; &amp;ucy;&amp;chcy;&amp;acy;&amp;shchcy;&amp;icy;&amp;khcy;&amp;scy;&amp;yacy; &amp;kcy;&amp;acy;&amp;rcy;&amp;tcy;&amp;icy;&amp;ncy;&amp;kcy;&amp;icy;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2500306"/>
            <a:ext cx="571504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143248"/>
            <a:ext cx="8229600" cy="3240122"/>
          </a:xfrm>
        </p:spPr>
        <p:txBody>
          <a:bodyPr/>
          <a:lstStyle/>
          <a:p>
            <a:r>
              <a:rPr lang="ru-RU" dirty="0" smtClean="0"/>
              <a:t>Учащиеся 1 – 4 </a:t>
            </a:r>
            <a:r>
              <a:rPr lang="ru-RU" dirty="0" err="1" smtClean="0"/>
              <a:t>кл</a:t>
            </a:r>
            <a:r>
              <a:rPr lang="ru-RU" dirty="0" smtClean="0"/>
              <a:t>. Результат – Фестиваль проектно-исследовательских работ.</a:t>
            </a:r>
          </a:p>
          <a:p>
            <a:r>
              <a:rPr lang="ru-RU" dirty="0" smtClean="0"/>
              <a:t>Учащиеся 5 – 11 </a:t>
            </a:r>
            <a:r>
              <a:rPr lang="ru-RU" dirty="0" err="1" smtClean="0"/>
              <a:t>кл</a:t>
            </a:r>
            <a:r>
              <a:rPr lang="ru-RU" dirty="0" smtClean="0"/>
              <a:t>. Результат – НПК.</a:t>
            </a:r>
            <a:endParaRPr lang="ru-RU" dirty="0"/>
          </a:p>
        </p:txBody>
      </p:sp>
      <p:pic>
        <p:nvPicPr>
          <p:cNvPr id="4" name="Рисунок 3" descr="&amp;Kcy;&amp;acy;&amp;rcy;&amp;tcy;&amp;icy;&amp;ncy;&amp;kcy;&amp;icy; &amp;pcy;&amp;ocy; &amp;zcy;&amp;acy;&amp;pcy;&amp;rcy;&amp;ocy;&amp;scy;&amp;ucy; &amp;Ncy;&amp;acy;&amp;ucy;&amp;chcy;&amp;ncy;&amp;ocy;&amp;iecy; &amp;ocy;&amp;bcy;&amp;shchcy;&amp;iecy;&amp;scy;&amp;tcy;&amp;vcy;&amp;ocy; &amp;ucy;&amp;chcy;&amp;acy;&amp;shchcy;&amp;icy;&amp;khcy;&amp;scy;&amp;yacy; &amp;kcy;&amp;acy;&amp;rcy;&amp;tcy;&amp;icy;&amp;ncy;&amp;kcy;&amp;i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66"/>
            <a:ext cx="288913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Kcy;&amp;acy;&amp;rcy;&amp;tcy;&amp;icy;&amp;ncy;&amp;kcy;&amp;icy; &amp;pcy;&amp;ocy; &amp;zcy;&amp;acy;&amp;pcy;&amp;rcy;&amp;ocy;&amp;scy;&amp;ucy; &amp;Ncy;&amp;acy;&amp;ucy;&amp;chcy;&amp;ncy;&amp;ocy;&amp;iecy; &amp;ocy;&amp;bcy;&amp;shchcy;&amp;iecy;&amp;scy;&amp;tcy;&amp;vcy;&amp;ocy; &amp;ucy;&amp;chcy;&amp;acy;&amp;shchcy;&amp;icy;&amp;khcy;&amp;scy;&amp;yacy; &amp;kcy;&amp;acy;&amp;rcy;&amp;tcy;&amp;icy;&amp;ncy;&amp;kcy;&amp;icy;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428604"/>
            <a:ext cx="285752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Kcy;&amp;acy;&amp;rcy;&amp;tcy;&amp;icy;&amp;ncy;&amp;kcy;&amp;icy; &amp;pcy;&amp;ocy; &amp;zcy;&amp;acy;&amp;pcy;&amp;rcy;&amp;ocy;&amp;scy;&amp;ucy; &amp;Ncy;&amp;acy;&amp;ucy;&amp;chcy;&amp;ncy;&amp;ocy;&amp;iecy; &amp;ocy;&amp;bcy;&amp;shchcy;&amp;iecy;&amp;scy;&amp;tcy;&amp;vcy;&amp;ocy; &amp;ucy;&amp;chcy;&amp;acy;&amp;shchcy;&amp;icy;&amp;khcy;&amp;scy;&amp;yacy; &amp;kcy;&amp;acy;&amp;rcy;&amp;tcy;&amp;icy;&amp;ncy;&amp;kcy;&amp;icy;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857232"/>
            <a:ext cx="2214578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468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ПРАВА ЧЛЕНОВ НОУ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669014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Выбирать форму научной работы.</a:t>
            </a:r>
          </a:p>
          <a:p>
            <a:r>
              <a:rPr lang="ru-RU" sz="2800" dirty="0" smtClean="0"/>
              <a:t>Получить консультацию руководителя, иметь индивидуальный график консультации.</a:t>
            </a:r>
          </a:p>
          <a:p>
            <a:r>
              <a:rPr lang="ru-RU" sz="2800" dirty="0" smtClean="0"/>
              <a:t>Получить рецензию на написанную работу.</a:t>
            </a:r>
          </a:p>
          <a:p>
            <a:r>
              <a:rPr lang="ru-RU" sz="2800" dirty="0" smtClean="0"/>
              <a:t>Выступать на НПК.</a:t>
            </a:r>
          </a:p>
          <a:p>
            <a:r>
              <a:rPr lang="ru-RU" sz="2800" dirty="0" smtClean="0"/>
              <a:t>Представлять работу, получившую высокую оценку на НПК района, округа.</a:t>
            </a:r>
          </a:p>
          <a:p>
            <a:r>
              <a:rPr lang="ru-RU" sz="2800" dirty="0" smtClean="0"/>
              <a:t>Опубликовать свою работу в сборнике работ учащихся.</a:t>
            </a:r>
          </a:p>
          <a:p>
            <a:r>
              <a:rPr lang="ru-RU" sz="2800" dirty="0" smtClean="0"/>
              <a:t>Участвовать в планировании деятельности НОУ.</a:t>
            </a:r>
          </a:p>
          <a:p>
            <a:endParaRPr lang="ru-RU" sz="2800" dirty="0" smtClean="0"/>
          </a:p>
          <a:p>
            <a:endParaRPr lang="ru-RU" sz="2800" dirty="0" smtClean="0"/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897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ОБЯЗАННОСТИ ЧЛЕНОВ НОУ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9757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Регулярно и активно участвовать в заседаниях секции.</a:t>
            </a:r>
          </a:p>
          <a:p>
            <a:r>
              <a:rPr lang="ru-RU" sz="2800" dirty="0" smtClean="0"/>
              <a:t>Сообщать о промежуточных результатах  исследований на заседании секции.</a:t>
            </a:r>
          </a:p>
          <a:p>
            <a:r>
              <a:rPr lang="ru-RU" sz="2800" dirty="0" smtClean="0"/>
              <a:t>Сотрудничать с библиотекой.</a:t>
            </a:r>
          </a:p>
          <a:p>
            <a:r>
              <a:rPr lang="ru-RU" sz="2800" dirty="0" smtClean="0"/>
              <a:t>Участвовать в школьной НПК.</a:t>
            </a:r>
          </a:p>
          <a:p>
            <a:r>
              <a:rPr lang="ru-RU" sz="2800" dirty="0" smtClean="0"/>
              <a:t>Соблюдать сроки выполнения работ.</a:t>
            </a:r>
          </a:p>
          <a:p>
            <a:r>
              <a:rPr lang="ru-RU" sz="2800" dirty="0" smtClean="0"/>
              <a:t>Выполнять требования к оформлению исследовательских работ.</a:t>
            </a:r>
          </a:p>
          <a:p>
            <a:endParaRPr lang="ru-RU" sz="2800" dirty="0"/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431</TotalTime>
  <Words>507</Words>
  <Application>Microsoft Office PowerPoint</Application>
  <PresentationFormat>Экран (4:3)</PresentationFormat>
  <Paragraphs>88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Яркая</vt:lpstr>
      <vt:lpstr>Научное общество учащихся</vt:lpstr>
      <vt:lpstr>Научное общество учащихся в школе – это </vt:lpstr>
      <vt:lpstr>НОУ – это средство</vt:lpstr>
      <vt:lpstr>Учащиеся научатся:</vt:lpstr>
      <vt:lpstr>                   </vt:lpstr>
      <vt:lpstr>Устав НОУ МБОУ «СОШ №7»</vt:lpstr>
      <vt:lpstr>Слайд 7</vt:lpstr>
      <vt:lpstr>ПРАВА ЧЛЕНОВ НОУ</vt:lpstr>
      <vt:lpstr>ОБЯЗАННОСТИ ЧЛЕНОВ НОУ</vt:lpstr>
      <vt:lpstr>Положение о НОУ МБОУ «СОШ №7»</vt:lpstr>
      <vt:lpstr>Цель деятельности НОУ   - воспитать человека:</vt:lpstr>
      <vt:lpstr>Слайд 12</vt:lpstr>
      <vt:lpstr>                     Задачи НОУ</vt:lpstr>
      <vt:lpstr>Слайд 14</vt:lpstr>
      <vt:lpstr>РОЛЬ ПЕДКОЛЛЕКТИВА</vt:lpstr>
      <vt:lpstr>Направления деятельности педагогов.</vt:lpstr>
      <vt:lpstr>Структура НОУ МБОУ  «СОШ №7»</vt:lpstr>
      <vt:lpstr>Слайд 18</vt:lpstr>
      <vt:lpstr>Слайд 19</vt:lpstr>
      <vt:lpstr>СПАСИБО ЗА ВНИМАНИЕ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Научное общество учащихся</dc:title>
  <dc:creator>User</dc:creator>
  <cp:lastModifiedBy>asus</cp:lastModifiedBy>
  <cp:revision>42</cp:revision>
  <dcterms:created xsi:type="dcterms:W3CDTF">2016-10-09T19:50:05Z</dcterms:created>
  <dcterms:modified xsi:type="dcterms:W3CDTF">2019-04-18T13:43:11Z</dcterms:modified>
</cp:coreProperties>
</file>