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B7DE-25ED-4C9C-82E7-D40E8D0BA1C0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7F8-EE2F-4643-85DF-59DE1A83B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B7DE-25ED-4C9C-82E7-D40E8D0BA1C0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7F8-EE2F-4643-85DF-59DE1A83B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B7DE-25ED-4C9C-82E7-D40E8D0BA1C0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7F8-EE2F-4643-85DF-59DE1A83B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B7DE-25ED-4C9C-82E7-D40E8D0BA1C0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7F8-EE2F-4643-85DF-59DE1A83B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B7DE-25ED-4C9C-82E7-D40E8D0BA1C0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7F8-EE2F-4643-85DF-59DE1A83B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B7DE-25ED-4C9C-82E7-D40E8D0BA1C0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7F8-EE2F-4643-85DF-59DE1A83B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B7DE-25ED-4C9C-82E7-D40E8D0BA1C0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7F8-EE2F-4643-85DF-59DE1A83B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B7DE-25ED-4C9C-82E7-D40E8D0BA1C0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7F8-EE2F-4643-85DF-59DE1A83B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B7DE-25ED-4C9C-82E7-D40E8D0BA1C0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7F8-EE2F-4643-85DF-59DE1A83B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B7DE-25ED-4C9C-82E7-D40E8D0BA1C0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7F8-EE2F-4643-85DF-59DE1A83B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1B7DE-25ED-4C9C-82E7-D40E8D0BA1C0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E07F8-EE2F-4643-85DF-59DE1A83B0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1B7DE-25ED-4C9C-82E7-D40E8D0BA1C0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E07F8-EE2F-4643-85DF-59DE1A83B02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285729"/>
            <a:ext cx="7572396" cy="571503"/>
          </a:xfrm>
        </p:spPr>
        <p:txBody>
          <a:bodyPr>
            <a:noAutofit/>
          </a:bodyPr>
          <a:lstStyle/>
          <a:p>
            <a:r>
              <a:rPr lang="ru-RU" sz="1800" b="1" i="1" dirty="0"/>
              <a:t>Памятка  для родителей  «Заботимся о здоровье ребенка»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785794"/>
            <a:ext cx="7429520" cy="5786478"/>
          </a:xfrm>
        </p:spPr>
        <p:txBody>
          <a:bodyPr>
            <a:normAutofit fontScale="92500" lnSpcReduction="20000"/>
          </a:bodyPr>
          <a:lstStyle/>
          <a:p>
            <a:pPr algn="l" fontAlgn="base">
              <a:lnSpc>
                <a:spcPct val="110000"/>
              </a:lnSpc>
            </a:pPr>
            <a:r>
              <a:rPr lang="ru-RU" sz="1400" dirty="0">
                <a:solidFill>
                  <a:schemeClr val="tx1"/>
                </a:solidFill>
              </a:rPr>
              <a:t>Забота о здоровье ребенка является самой важной задачей всех родителей. Здоровый и развитый ребенок обладает хорошей сопротивляемостью организма к вредным факторам внешней среды и устойчивостью к утомлению, социально и физиологически адаптирован.</a:t>
            </a:r>
          </a:p>
          <a:p>
            <a:pPr algn="l" fontAlgn="base">
              <a:lnSpc>
                <a:spcPct val="110000"/>
              </a:lnSpc>
            </a:pPr>
            <a:r>
              <a:rPr lang="ru-RU" sz="1400" dirty="0">
                <a:solidFill>
                  <a:schemeClr val="tx1"/>
                </a:solidFill>
              </a:rPr>
              <a:t>   В дошкольном детстве закладывается фундамент здоровья ребенка, происходит интенсивный рост и развитие, формируются основные движения, осанка, а также необходимые навыки и привычки, приобретаются базовые физические качества, вырабатываются черты характера, без которых невозможен здоровый образ жизни.</a:t>
            </a:r>
          </a:p>
          <a:p>
            <a:pPr algn="l" fontAlgn="base">
              <a:lnSpc>
                <a:spcPct val="110000"/>
              </a:lnSpc>
            </a:pPr>
            <a:r>
              <a:rPr lang="ru-RU" sz="1400" dirty="0">
                <a:solidFill>
                  <a:schemeClr val="tx1"/>
                </a:solidFill>
              </a:rPr>
              <a:t>   Находясь длительное время в неблагоприятных условиях, малыш получает перенапряжение адаптационных возможностей организма. Это приводит к истощению  иммунной системы. Обостряются и развиваются хронические заболевания различных систем и органов.</a:t>
            </a:r>
          </a:p>
          <a:p>
            <a:pPr algn="l" fontAlgn="base">
              <a:lnSpc>
                <a:spcPct val="110000"/>
              </a:lnSpc>
            </a:pPr>
            <a:r>
              <a:rPr lang="ru-RU" sz="1400" dirty="0">
                <a:solidFill>
                  <a:schemeClr val="tx1"/>
                </a:solidFill>
              </a:rPr>
              <a:t>   Рост количества и сложности заболевания зависит не только от социальных факторов, но и от двигательной активности ребенка в течении дня. К сожалению, сегодня многие дети предпочитают  просмотр мультфильмов и компьютерные игры подвижным играм. Родители очень редко имеют возможность и желание проводить с ребенком время на свежем воздухе. К несомненным минусам относится и тот факт, что родители некоторые курят, и зачастую это происходит в присутствии малыша. Таким образом формируется не только отношение к курению как к норме, но сжигается остаток кислорода, так необходимого растущему организму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pPr algn="l" fontAlgn="base">
              <a:lnSpc>
                <a:spcPct val="110000"/>
              </a:lnSpc>
            </a:pPr>
            <a:r>
              <a:rPr lang="ru-RU" sz="1400" b="1" dirty="0" smtClean="0">
                <a:solidFill>
                  <a:schemeClr val="tx1"/>
                </a:solidFill>
              </a:rPr>
              <a:t>Что же могут сделать родители для приобщения детей к здоровому образу жизни?</a:t>
            </a:r>
          </a:p>
          <a:p>
            <a:pPr lvl="0" algn="l" fontAlgn="base">
              <a:lnSpc>
                <a:spcPct val="110000"/>
              </a:lnSpc>
              <a:buFont typeface="Wingdings" pitchFamily="2" charset="2"/>
              <a:buChar char="q"/>
            </a:pPr>
            <a:r>
              <a:rPr lang="ru-RU" sz="1400" dirty="0" smtClean="0">
                <a:solidFill>
                  <a:schemeClr val="tx1"/>
                </a:solidFill>
              </a:rPr>
              <a:t>      Прежде всего, необходимо </a:t>
            </a:r>
            <a:r>
              <a:rPr lang="ru-RU" sz="1400" b="1" dirty="0" smtClean="0">
                <a:solidFill>
                  <a:schemeClr val="tx1"/>
                </a:solidFill>
              </a:rPr>
              <a:t>активно использовать свободное время </a:t>
            </a:r>
            <a:r>
              <a:rPr lang="ru-RU" sz="1400" dirty="0" smtClean="0">
                <a:solidFill>
                  <a:schemeClr val="tx1"/>
                </a:solidFill>
              </a:rPr>
              <a:t>для повышения       </a:t>
            </a:r>
          </a:p>
          <a:p>
            <a:pPr lvl="0" algn="l" fontAlgn="base">
              <a:lnSpc>
                <a:spcPct val="110000"/>
              </a:lnSpc>
            </a:pP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      двигательной активности (прогулки на свежем воздухе, желательно подальше от городского      </a:t>
            </a:r>
          </a:p>
          <a:p>
            <a:pPr lvl="0" algn="l" fontAlgn="base">
              <a:lnSpc>
                <a:spcPct val="110000"/>
              </a:lnSpc>
            </a:pP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      </a:t>
            </a:r>
            <a:r>
              <a:rPr lang="ru-RU" sz="1400" dirty="0" smtClean="0">
                <a:solidFill>
                  <a:schemeClr val="tx1"/>
                </a:solidFill>
              </a:rPr>
              <a:t>шума и загазованности, утренняя гимнастика, подвижные игры)</a:t>
            </a:r>
          </a:p>
          <a:p>
            <a:pPr lvl="0" algn="l" fontAlgn="base">
              <a:lnSpc>
                <a:spcPct val="110000"/>
              </a:lnSpc>
              <a:buFont typeface="Wingdings" pitchFamily="2" charset="2"/>
              <a:buChar char="q"/>
            </a:pPr>
            <a:r>
              <a:rPr lang="ru-RU" sz="1400" dirty="0" smtClean="0">
                <a:solidFill>
                  <a:schemeClr val="tx1"/>
                </a:solidFill>
              </a:rPr>
              <a:t>       Очень важно </a:t>
            </a:r>
            <a:r>
              <a:rPr lang="ru-RU" sz="1400" b="1" dirty="0" smtClean="0">
                <a:solidFill>
                  <a:schemeClr val="tx1"/>
                </a:solidFill>
              </a:rPr>
              <a:t>соблюдать строго режим дня</a:t>
            </a:r>
            <a:r>
              <a:rPr lang="ru-RU" sz="1400" dirty="0" smtClean="0">
                <a:solidFill>
                  <a:schemeClr val="tx1"/>
                </a:solidFill>
              </a:rPr>
              <a:t>, рекомендованный педиатрами и установленный в</a:t>
            </a:r>
          </a:p>
          <a:p>
            <a:pPr lvl="0" algn="l" fontAlgn="base">
              <a:lnSpc>
                <a:spcPct val="110000"/>
              </a:lnSpc>
            </a:pP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      </a:t>
            </a:r>
            <a:r>
              <a:rPr lang="ru-RU" sz="1400" dirty="0" smtClean="0">
                <a:solidFill>
                  <a:schemeClr val="tx1"/>
                </a:solidFill>
              </a:rPr>
              <a:t> детском саду.</a:t>
            </a:r>
          </a:p>
          <a:p>
            <a:pPr lvl="0" algn="l" fontAlgn="base">
              <a:lnSpc>
                <a:spcPct val="110000"/>
              </a:lnSpc>
              <a:buFont typeface="Wingdings" pitchFamily="2" charset="2"/>
              <a:buChar char="q"/>
            </a:pPr>
            <a:r>
              <a:rPr lang="ru-RU" sz="1400" dirty="0" smtClean="0">
                <a:solidFill>
                  <a:schemeClr val="tx1"/>
                </a:solidFill>
              </a:rPr>
              <a:t>       Ребенку необходим </a:t>
            </a:r>
            <a:r>
              <a:rPr lang="ru-RU" sz="1400" b="1" dirty="0" smtClean="0">
                <a:solidFill>
                  <a:schemeClr val="tx1"/>
                </a:solidFill>
              </a:rPr>
              <a:t>спокойный, доброжелательный психологический климат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pPr lvl="0" algn="l" fontAlgn="base">
              <a:lnSpc>
                <a:spcPct val="110000"/>
              </a:lnSpc>
            </a:pP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       </a:t>
            </a:r>
            <a:r>
              <a:rPr lang="ru-RU" sz="1400" dirty="0" smtClean="0">
                <a:solidFill>
                  <a:schemeClr val="tx1"/>
                </a:solidFill>
              </a:rPr>
              <a:t>Ссоры в присутствии ребенка в одних случаях способствуют возникновению него невроза, а в   </a:t>
            </a:r>
          </a:p>
          <a:p>
            <a:pPr lvl="0" algn="l" fontAlgn="base">
              <a:lnSpc>
                <a:spcPct val="110000"/>
              </a:lnSpc>
            </a:pP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      </a:t>
            </a:r>
            <a:r>
              <a:rPr lang="ru-RU" sz="1400" dirty="0" smtClean="0">
                <a:solidFill>
                  <a:schemeClr val="tx1"/>
                </a:solidFill>
              </a:rPr>
              <a:t> других усугубляют уже имеющиеся нарушения нервной системы. Все это существенно снижает </a:t>
            </a:r>
          </a:p>
          <a:p>
            <a:pPr lvl="0" algn="l" fontAlgn="base">
              <a:lnSpc>
                <a:spcPct val="110000"/>
              </a:lnSpc>
            </a:pPr>
            <a:r>
              <a:rPr lang="ru-RU" sz="1400" dirty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          </a:t>
            </a:r>
            <a:r>
              <a:rPr lang="ru-RU" sz="1400" dirty="0" smtClean="0">
                <a:solidFill>
                  <a:schemeClr val="tx1"/>
                </a:solidFill>
              </a:rPr>
              <a:t>защитные возможности детского организма. </a:t>
            </a:r>
          </a:p>
          <a:p>
            <a:pPr algn="l" fontAlgn="base"/>
            <a:endParaRPr lang="ru-RU" sz="14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357166"/>
            <a:ext cx="7500958" cy="6143668"/>
          </a:xfrm>
        </p:spPr>
        <p:txBody>
          <a:bodyPr>
            <a:noAutofit/>
          </a:bodyPr>
          <a:lstStyle/>
          <a:p>
            <a:pPr fontAlgn="base">
              <a:buFont typeface="Wingdings" pitchFamily="2" charset="2"/>
              <a:buChar char="q"/>
            </a:pPr>
            <a:r>
              <a:rPr lang="ru-RU" sz="1400" b="1" dirty="0" smtClean="0"/>
              <a:t>Организация </a:t>
            </a:r>
            <a:r>
              <a:rPr lang="ru-RU" sz="1400" b="1" dirty="0"/>
              <a:t>полноценного питания </a:t>
            </a:r>
            <a:r>
              <a:rPr lang="ru-RU" sz="1400" dirty="0"/>
              <a:t>– включение в рацион продуктов, </a:t>
            </a:r>
            <a:r>
              <a:rPr lang="ru-RU" sz="1400" dirty="0" smtClean="0"/>
              <a:t>богатых витаминами </a:t>
            </a:r>
            <a:r>
              <a:rPr lang="ru-RU" sz="1400" dirty="0"/>
              <a:t>А, В, С </a:t>
            </a:r>
            <a:r>
              <a:rPr lang="ru-RU" sz="1400" dirty="0" smtClean="0"/>
              <a:t>и Д</a:t>
            </a:r>
            <a:r>
              <a:rPr lang="ru-RU" sz="1400" dirty="0"/>
              <a:t>, минеральными солями (кальцием, фосфором, железом, магнием, медью), а также белком. Все блюда для детей желательно готовить  из натуральных продуктов, нерафинированных, без добавок и специй и консервантов. Чаще включать в рацион детей творог, гречневую и овсяную каши.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1400" dirty="0"/>
              <a:t> Немаловажное значение имеет </a:t>
            </a:r>
            <a:r>
              <a:rPr lang="ru-RU" sz="1400" b="1" dirty="0"/>
              <a:t>режим питания</a:t>
            </a:r>
            <a:r>
              <a:rPr lang="ru-RU" sz="1400" dirty="0"/>
              <a:t>, то есть соблюдение определенных интервалов между приемами пищи.</a:t>
            </a:r>
          </a:p>
          <a:p>
            <a:pPr fontAlgn="base">
              <a:buNone/>
            </a:pPr>
            <a:endParaRPr lang="ru-RU" sz="1400" dirty="0"/>
          </a:p>
          <a:p>
            <a:pPr lvl="0" fontAlgn="base">
              <a:buFont typeface="Wingdings" pitchFamily="2" charset="2"/>
              <a:buChar char="q"/>
            </a:pPr>
            <a:r>
              <a:rPr lang="ru-RU" sz="1400" dirty="0"/>
              <a:t>У детей важно формировать </a:t>
            </a:r>
            <a:r>
              <a:rPr lang="ru-RU" sz="1400" b="1" dirty="0"/>
              <a:t>интерес к оздоровлению собственного организма. </a:t>
            </a:r>
            <a:endParaRPr lang="ru-RU" sz="1400" b="1" dirty="0" smtClean="0"/>
          </a:p>
          <a:p>
            <a:pPr lvl="0" fontAlgn="base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 Чем </a:t>
            </a:r>
            <a:r>
              <a:rPr lang="ru-RU" sz="1400" dirty="0"/>
              <a:t>раньше ребенок получит представление о строении тела человека, узнает о важности закаливания, движения, правильного питания, сна, тем раньше он будет приобщен к здоровому образу жизни. Если же ребенок насильно принуждают заниматься физкультурой, а также соблюдать правила гигиены, то ребенок быстро теряет интерес к этому</a:t>
            </a:r>
            <a:r>
              <a:rPr lang="ru-RU" sz="1400" dirty="0" smtClean="0"/>
              <a:t>.</a:t>
            </a:r>
            <a:endParaRPr lang="ru-RU" sz="1400" dirty="0"/>
          </a:p>
          <a:p>
            <a:pPr lvl="0" fontAlgn="base">
              <a:buFont typeface="Wingdings" pitchFamily="2" charset="2"/>
              <a:buChar char="q"/>
            </a:pPr>
            <a:r>
              <a:rPr lang="ru-RU" sz="1400" dirty="0"/>
              <a:t>Тяжелые последствия для здоровья ребенка имеют травмы и несчастные случаи. </a:t>
            </a:r>
            <a:endParaRPr lang="ru-RU" sz="1400" dirty="0" smtClean="0"/>
          </a:p>
          <a:p>
            <a:pPr lvl="0" fontAlgn="base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Необходимо </a:t>
            </a:r>
            <a:r>
              <a:rPr lang="ru-RU" sz="1400" dirty="0"/>
              <a:t>дома оградить ребенка или научить правильно пользоваться предметами, которые могут представлять опасность для жизни </a:t>
            </a:r>
            <a:r>
              <a:rPr lang="ru-RU" sz="1400" dirty="0" smtClean="0"/>
              <a:t>ребенка.</a:t>
            </a:r>
            <a:endParaRPr lang="ru-RU" sz="1400" dirty="0"/>
          </a:p>
          <a:p>
            <a:pPr fontAlgn="base">
              <a:buNone/>
            </a:pPr>
            <a:r>
              <a:rPr lang="ru-RU" sz="1400" dirty="0" smtClean="0"/>
              <a:t>        Дети </a:t>
            </a:r>
            <a:r>
              <a:rPr lang="ru-RU" sz="1400" dirty="0"/>
              <a:t>очень любознательны и во всем стараются подражать нам, взрослым. Они могут включать электронагревательные приборы, любят играть с мелкими предметами</a:t>
            </a:r>
            <a:r>
              <a:rPr lang="ru-RU" sz="1400" dirty="0" smtClean="0"/>
              <a:t>.</a:t>
            </a:r>
          </a:p>
          <a:p>
            <a:pPr fontAlgn="base">
              <a:buNone/>
            </a:pPr>
            <a:endParaRPr lang="ru-RU" sz="1400" dirty="0" smtClean="0"/>
          </a:p>
          <a:p>
            <a:pPr algn="ctr" fontAlgn="base">
              <a:buNone/>
            </a:pPr>
            <a:r>
              <a:rPr lang="ru-RU" sz="1400" dirty="0"/>
              <a:t> </a:t>
            </a:r>
            <a:r>
              <a:rPr lang="ru-RU" sz="1400" i="1" dirty="0"/>
              <a:t>Замечено: в тех семьях, где взрослые болеют мало, и дети, как правило, здоровы.</a:t>
            </a:r>
          </a:p>
          <a:p>
            <a:pPr algn="ctr" fontAlgn="base">
              <a:buNone/>
            </a:pPr>
            <a:r>
              <a:rPr lang="ru-RU" sz="1400" i="1" dirty="0"/>
              <a:t>Забота о здоровье ребенка и взрослого человека стала занимать во всем мире приоритетные позиции. Чем больше мы будем ребенку показывать и рассказывать о здоровье, тем лучше для его развития</a:t>
            </a:r>
            <a:r>
              <a:rPr lang="ru-RU" sz="1400" dirty="0"/>
              <a:t>.</a:t>
            </a:r>
          </a:p>
          <a:p>
            <a:pPr algn="ctr" fontAlgn="base">
              <a:buNone/>
            </a:pPr>
            <a:r>
              <a:rPr lang="ru-RU" sz="1400" dirty="0"/>
              <a:t> </a:t>
            </a:r>
          </a:p>
          <a:p>
            <a:pPr algn="ctr" fontAlgn="base">
              <a:buNone/>
            </a:pPr>
            <a:r>
              <a:rPr lang="ru-RU" sz="1600" b="1" i="1" dirty="0"/>
              <a:t>Помните – здоровье ребенка в Ваших руках!!!</a:t>
            </a:r>
          </a:p>
          <a:p>
            <a:pPr algn="ctr">
              <a:buNone/>
            </a:pPr>
            <a:r>
              <a:rPr lang="ru-RU" sz="1400" b="1" dirty="0"/>
              <a:t> </a:t>
            </a:r>
            <a:endParaRPr lang="ru-RU" sz="1400" dirty="0"/>
          </a:p>
          <a:p>
            <a:endParaRPr lang="ru-RU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79</Words>
  <Application>Microsoft Office PowerPoint</Application>
  <PresentationFormat>Экран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Памятка  для родителей  «Заботимся о здоровье ребенка» </vt:lpstr>
      <vt:lpstr>Слайд 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 для родителей  «Заботимся о здоровье ребенка»</dc:title>
  <dc:creator>user</dc:creator>
  <cp:lastModifiedBy>user</cp:lastModifiedBy>
  <cp:revision>3</cp:revision>
  <dcterms:created xsi:type="dcterms:W3CDTF">2019-04-18T05:50:18Z</dcterms:created>
  <dcterms:modified xsi:type="dcterms:W3CDTF">2019-04-18T06:11:40Z</dcterms:modified>
</cp:coreProperties>
</file>