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sldIdLst>
    <p:sldId id="259" r:id="rId2"/>
    <p:sldId id="262" r:id="rId3"/>
    <p:sldId id="258" r:id="rId4"/>
    <p:sldId id="272" r:id="rId5"/>
    <p:sldId id="261" r:id="rId6"/>
    <p:sldId id="267" r:id="rId7"/>
    <p:sldId id="264" r:id="rId8"/>
    <p:sldId id="265" r:id="rId9"/>
    <p:sldId id="266" r:id="rId10"/>
    <p:sldId id="268" r:id="rId11"/>
    <p:sldId id="269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238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0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388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890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2359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5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79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8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4807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5852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2E0B04B-9350-4929-81E1-765AE8DA1442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4C3D54-59A7-4E9C-B98D-D7E5BFA3E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74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789" y="0"/>
            <a:ext cx="118871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 русских имен в англоязычных странах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https://ds04.infourok.ru/uploads/ex/03b0/00054757-75146e07/img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093" y="1753648"/>
            <a:ext cx="7002683" cy="455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39421" y="1826568"/>
            <a:ext cx="43874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работы: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Евдокимов Евгений,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Федорченко Даниил,</a:t>
            </a:r>
          </a:p>
          <a:p>
            <a:pPr algn="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Чернега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Максим,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«Б» класс,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МОБУ СОШ №6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Фурса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Я. 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08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7434" y="0"/>
            <a:ext cx="121994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81004" y="0"/>
            <a:ext cx="2506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Анкета</a:t>
            </a:r>
            <a:endParaRPr lang="ru-RU" sz="5400" b="1" cap="none" spc="50" dirty="0">
              <a:ln w="11430"/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04520"/>
            <a:ext cx="12192000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8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означает твое имя? Почему тебе дали это </a:t>
            </a: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имя?</a:t>
            </a:r>
            <a:endParaRPr lang="ru-RU" sz="38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8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звучит твое имя по-английски? Знаешь ли ты сокращенный вариант твоего английского </a:t>
            </a: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имени?</a:t>
            </a:r>
            <a:endParaRPr lang="ru-RU" sz="38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38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необычные английские имена ты знаешь? Ты знаешь историю происхождения этого </a:t>
            </a: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имени?</a:t>
            </a:r>
            <a:endParaRPr lang="ru-RU" sz="38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8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думаете, могут ли звать одного и того же человека двумя разными именами? Если да, приведите примеры таких </a:t>
            </a: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имен.</a:t>
            </a:r>
            <a:endParaRPr lang="ru-RU" sz="38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8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думаете, влияет ли имя человека на его судьбу</a:t>
            </a:r>
            <a:r>
              <a:rPr lang="ru-RU" sz="38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38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754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904" y="301752"/>
            <a:ext cx="1181709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русские и английские имена жили долгой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сложной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жизнью,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прежде чем дошли до нас;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возникновения имен в русском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английском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языках имеет одинаковые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причины;</a:t>
            </a:r>
          </a:p>
          <a:p>
            <a:pPr marL="457200" indent="-457200"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география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мира английских имен очень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обширна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создан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буклет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русских и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английских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2124" y="16727"/>
            <a:ext cx="43758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281704" y="2000007"/>
            <a:ext cx="6362243" cy="288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34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нусик\Downloads\0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87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4172" y="178596"/>
            <a:ext cx="5943601" cy="64508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английского языка в наше время приобретает практическую значимость в связи с ростом международных отношений, следовательно, и тема нашей работы является 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актуальной.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нашей исследовательской работы является изучение сходств и различий между историей английской системы имен и ее сравнение с русскоязычной.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литературу по данной теме;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Проследить историю русских и английских имен;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англоязычную и русскую системы имен собственных;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социологический опрос с целью выявить уровень знаний иностранных имён среди своих одноклассников;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 буклет «Английские имена».</a:t>
            </a:r>
          </a:p>
          <a:p>
            <a:pPr lvl="0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выводы.</a:t>
            </a:r>
          </a:p>
          <a:p>
            <a:pPr marL="0" indent="0">
              <a:buNone/>
            </a:pP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исследования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система имён русских и англоговорящих стран,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редметом 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русские и английские имена.</a:t>
            </a:r>
          </a:p>
          <a:p>
            <a:endParaRPr lang="ru-RU" dirty="0"/>
          </a:p>
        </p:txBody>
      </p:sp>
      <p:pic>
        <p:nvPicPr>
          <p:cNvPr id="7" name="Picture 2" descr="http://www.rusdeutsch.ru/fotos/65501_b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2170" y="178597"/>
            <a:ext cx="2395561" cy="133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im0-tub-ru.yandex.net/i?id=5cf90792e6bf064beb5fdc1571ee640f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4281" y="178596"/>
            <a:ext cx="2481729" cy="165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ozon-st.cdn.ngenix.net/multimedia/10163989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192" y="1768997"/>
            <a:ext cx="1822583" cy="275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kitum.by/image/cache/catalog/buklety/angl/angl_b-500x5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4107" y="2148840"/>
            <a:ext cx="2222079" cy="222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ds04.infourok.ru/uploads/ex/05f6/0006f74d-bc2476cd/hello_html_a3e55db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799" y="4787520"/>
            <a:ext cx="4927159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34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 descr="http://levoradikal.ru/wp-content/uploads/2017/11/112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136" y="3695785"/>
            <a:ext cx="3275078" cy="28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5215" y="201168"/>
            <a:ext cx="5046369" cy="7340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Русские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itchFamily="18" charset="0"/>
              </a:rPr>
              <a:t>имена                                            </a:t>
            </a:r>
            <a:endParaRPr lang="ru-RU" sz="36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древнеславянские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Мстислава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Добрыня, Ярослав, Всеволод; 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христианские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Георгий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Иоанн, Сергий, Матрона,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Клавдия;</a:t>
            </a:r>
          </a:p>
          <a:p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еволюционные имена:</a:t>
            </a:r>
          </a:p>
          <a:p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Идея, Искра, Коммунар, </a:t>
            </a:r>
            <a:endParaRPr lang="ru-RU" sz="3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Марат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Октябрина.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endParaRPr lang="ru-RU" sz="1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s://avatars.mds.yandex.net/get-zen_doc/28064/pub_5aa9a84ba8673145f483c761_5aaac2b577d0e677d0821505/scale_12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3320" y="539496"/>
            <a:ext cx="3417894" cy="28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regnum.ru/uploads/pictures/news/2018/07/28/regnum_picture_1532777401351478_socia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8002" y="1499616"/>
            <a:ext cx="3097962" cy="278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05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72" y="208393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Английские имена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англосаксонские: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Alfred, Edgar, Edmund, Edward;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норманнские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Richard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Robert, Hugo, William;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христианские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John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Peter, Ann, Catherine;</a:t>
            </a:r>
          </a:p>
          <a:p>
            <a:pPr marL="571500" indent="-571500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пуританские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Free-Gift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Joy Again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i.4pcdn.org/pol/14602977009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703" y="208393"/>
            <a:ext cx="3436711" cy="286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sunhome.ru/journal/20/imya-v-skandinavskom-mire-v2.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714" y="208393"/>
            <a:ext cx="3211286" cy="286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ytimg.com/vi/10slTpzvdkY/maxresdefaul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703" y="3575957"/>
            <a:ext cx="3371396" cy="30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llyslide.com/thumbs_2/5981504c4ca77eb567eea19c11f3529b/img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714" y="3575957"/>
            <a:ext cx="3211286" cy="30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89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avatars.mds.yandex.net/get-pdb/1368870/9f3a9691-89ba-4458-a308-2df768b936b3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8637" y="3747075"/>
            <a:ext cx="3907409" cy="267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fanfics.me/images/fandoms_heroes/1051-15272536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5127" y="265754"/>
            <a:ext cx="2851859" cy="296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736x/cf/ec/8a/cfec8aa10aae9dd80a75c940340eac8a--maria-tudor-mary-i-of-englan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3746" y="3747073"/>
            <a:ext cx="2803240" cy="296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kislovodsk.vipgeo.ru/uploads/redactor/large/5277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200" y="3905248"/>
            <a:ext cx="3527297" cy="26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thumb/b/bb/The_Chocolate_Girl_by_Jean-%C3%89tienne_Liotard.jpg/970px-The_Chocolate_Girl_by_Jean-%C3%89tienne_Liotard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612" y="272899"/>
            <a:ext cx="2454474" cy="311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-i.huffpost.com/gen/2006188/images/o-SERIOUS-BLACK-CHILD-facebook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4794" y="347397"/>
            <a:ext cx="4055096" cy="296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05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95410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596" y="477053"/>
            <a:ext cx="11798808" cy="60939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sz="26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Эндрю-Андрей                   </a:t>
            </a:r>
            <a:r>
              <a:rPr lang="en-US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Полина- Прасковья           Юджин-Евгений                          </a:t>
            </a:r>
            <a:r>
              <a:rPr lang="ru-RU" sz="2600" b="1" cap="none" spc="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Саймон</a:t>
            </a:r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-Семен                    </a:t>
            </a:r>
            <a:r>
              <a:rPr lang="en-US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Теодор-Федор </a:t>
            </a:r>
            <a:r>
              <a:rPr lang="en-US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600" b="1" dirty="0" smtClean="0">
                <a:ln w="11430"/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Натали-Наталья</a:t>
            </a:r>
            <a:endParaRPr lang="ru-RU" sz="2600" b="1" cap="none" spc="0" dirty="0" smtClean="0">
              <a:ln w="11430"/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cap="none" spc="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Пол-Павел</a:t>
            </a:r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Джордж-Георгий                 Грегори- Григорий </a:t>
            </a:r>
          </a:p>
          <a:p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Энтони-Антон                              Софи-Софья                        Мэри-Мария </a:t>
            </a:r>
          </a:p>
          <a:p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Айрин-Ирина                               Барбара-Варвара                Энн-Анна </a:t>
            </a:r>
          </a:p>
          <a:p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Элизабет-Елизавета                    Элис-Алиса                          Сандра-Александра </a:t>
            </a:r>
          </a:p>
          <a:p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Кэтрин-Екатерина                      </a:t>
            </a:r>
            <a:r>
              <a:rPr lang="ru-RU" sz="2600" b="1" cap="none" spc="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Дайана</a:t>
            </a:r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-Диана                      Джулия-Юлия</a:t>
            </a:r>
          </a:p>
          <a:p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Натали-Наталья                          Стива-Степан                      Долли-Дарья</a:t>
            </a:r>
          </a:p>
          <a:p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Китти-Екатерина                        Майкл-Михаил                    Николас-Николай</a:t>
            </a:r>
          </a:p>
          <a:p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Артур-Артем                                Маргарет-Маргарита         Мэтью-Матвей</a:t>
            </a:r>
          </a:p>
          <a:p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Алекс-Александр                        Максимилиан-Максим       </a:t>
            </a:r>
            <a:r>
              <a:rPr lang="ru-RU" sz="2600" b="1" cap="none" spc="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Дэниэл</a:t>
            </a:r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-Даниил </a:t>
            </a:r>
          </a:p>
          <a:p>
            <a:r>
              <a:rPr lang="ru-RU" sz="2600" b="1" cap="none" spc="0" dirty="0" err="1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Деннис</a:t>
            </a:r>
            <a:r>
              <a:rPr lang="ru-RU" sz="26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-Денис                              Тимоти-Тимофей                  Алекс-Алексей</a:t>
            </a:r>
            <a:endParaRPr lang="en-US" sz="2600" b="1" cap="none" spc="0" dirty="0" smtClean="0">
              <a:ln w="11430"/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«Интернациональные» имена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Кирилл, Роман, Марк, Виктор, Филипп, Виктория, Кира,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Вероника</a:t>
            </a:r>
            <a:endParaRPr lang="ru-RU" sz="3200" b="1" cap="none" spc="0" dirty="0" smtClean="0">
              <a:ln w="11430"/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2192000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19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9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Мне нужен </a:t>
            </a:r>
            <a:r>
              <a:rPr lang="ru-RU" sz="19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Георгий </a:t>
            </a:r>
            <a:r>
              <a:rPr lang="ru-RU" sz="19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Иваныч</a:t>
            </a:r>
            <a:r>
              <a:rPr lang="ru-RU" sz="19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, он же Юрий, он же Гоша, он же Жора, он </a:t>
            </a:r>
            <a:r>
              <a:rPr lang="ru-RU" sz="19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же Гога…»</a:t>
            </a:r>
            <a:endParaRPr lang="ru-RU" sz="19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4557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312" y="0"/>
            <a:ext cx="12192000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Сходные черты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между англоязычной и русской системами имен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собственных</a:t>
            </a:r>
          </a:p>
          <a:p>
            <a:pPr algn="ctr"/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                 связь подавляющего             происхождение</a:t>
            </a:r>
          </a:p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оппозиции               большинства личных              английских и</a:t>
            </a:r>
          </a:p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 личное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          имен 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христианской              русских имён</a:t>
            </a:r>
          </a:p>
          <a:p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firstname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                     традицией                        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греческого, </a:t>
            </a:r>
          </a:p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«имя фамильное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латинского 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    </a:t>
            </a:r>
            <a:endParaRPr lang="ru-RU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ru-RU" sz="3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surname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еврейского языков   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3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936702" y="1605776"/>
            <a:ext cx="2051825" cy="1761892"/>
          </a:xfrm>
          <a:prstGeom prst="straightConnector1">
            <a:avLst/>
          </a:prstGeom>
          <a:ln w="38100">
            <a:solidFill>
              <a:schemeClr val="tx1">
                <a:alpha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9144000" y="1605776"/>
            <a:ext cx="1694985" cy="1761892"/>
          </a:xfrm>
          <a:prstGeom prst="straightConnector1">
            <a:avLst/>
          </a:prstGeom>
          <a:ln w="38100">
            <a:solidFill>
              <a:schemeClr val="tx1">
                <a:alpha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910146" y="1605776"/>
            <a:ext cx="22303" cy="1761892"/>
          </a:xfrm>
          <a:prstGeom prst="straightConnector1">
            <a:avLst/>
          </a:prstGeom>
          <a:ln w="38100">
            <a:solidFill>
              <a:schemeClr val="tx1">
                <a:alpha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89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616" y="27432"/>
            <a:ext cx="12192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                     широкое               </a:t>
            </a:r>
            <a:r>
              <a:rPr lang="ru-RU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</a:t>
            </a:r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распространена  </a:t>
            </a:r>
          </a:p>
          <a:p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ескольких </a:t>
            </a:r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использование      официально             практика</a:t>
            </a:r>
            <a:r>
              <a:rPr lang="ru-RU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3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личных имен </a:t>
            </a:r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уменьшительных       записать                называть</a:t>
            </a:r>
          </a:p>
          <a:p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одной                </a:t>
            </a:r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форм                   ребенка                  </a:t>
            </a:r>
            <a:r>
              <a:rPr lang="ru-RU" sz="3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sz="3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фамилии                                      под </a:t>
            </a:r>
            <a:r>
              <a:rPr lang="ru-RU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уменьшительным  </a:t>
            </a:r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словами,</a:t>
            </a:r>
            <a:endParaRPr lang="ru-RU" sz="3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именем              не имеющими</a:t>
            </a:r>
          </a:p>
          <a:p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отношения</a:t>
            </a:r>
          </a:p>
          <a:p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к именам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446049" y="223023"/>
            <a:ext cx="12192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Различия </a:t>
            </a:r>
            <a:r>
              <a:rPr lang="ru-RU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между англоязычной и русской 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системами </a:t>
            </a:r>
            <a:r>
              <a:rPr lang="ru-RU" sz="3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имен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собственных</a:t>
            </a:r>
          </a:p>
          <a:p>
            <a:pPr algn="ctr"/>
            <a:r>
              <a:rPr lang="ru-RU" sz="36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англоязычных странах</a:t>
            </a:r>
          </a:p>
          <a:p>
            <a:pPr algn="ctr"/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669073" y="1895707"/>
            <a:ext cx="2297151" cy="1137425"/>
          </a:xfrm>
          <a:prstGeom prst="straightConnector1">
            <a:avLst/>
          </a:prstGeom>
          <a:ln w="38100">
            <a:solidFill>
              <a:schemeClr val="tx1">
                <a:alpha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318810" y="1895707"/>
            <a:ext cx="1828800" cy="1137425"/>
          </a:xfrm>
          <a:prstGeom prst="straightConnector1">
            <a:avLst/>
          </a:prstGeom>
          <a:ln w="38100">
            <a:solidFill>
              <a:schemeClr val="tx1">
                <a:alpha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4215161" y="1895707"/>
            <a:ext cx="245327" cy="1137425"/>
          </a:xfrm>
          <a:prstGeom prst="straightConnector1">
            <a:avLst/>
          </a:prstGeom>
          <a:ln w="38100">
            <a:solidFill>
              <a:schemeClr val="tx1">
                <a:alpha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958361" y="1895707"/>
            <a:ext cx="200722" cy="1137425"/>
          </a:xfrm>
          <a:prstGeom prst="straightConnector1">
            <a:avLst/>
          </a:prstGeom>
          <a:ln w="38100">
            <a:solidFill>
              <a:schemeClr val="tx1">
                <a:alpha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55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C:\Users\Янусик\Downloads\R036-072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7757"/>
            <a:ext cx="4597759" cy="615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fb.ru/media/i/4/5/9/6/6/5/i/4596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0923" y="7757"/>
            <a:ext cx="6943725" cy="615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fb.ru/misc/i/gallery/52292/28387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7190" y="7757"/>
            <a:ext cx="6964810" cy="615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Ð¡ÑÐ¸Ð»Ñ Ð·Ð²ÐµÐ·Ð´Ð½ÑÑ Ð´ÐµÑÐµÐ¹: Ð´Ð¾ÑÑ ÐÑÐ¸ÑÑÐ¸Ð½Ñ ÐÐ³Ð¸Ð»ÐµÑÑ - Ð¡Ð°Ð¼Ð¼ÐµÑ Ð ÐµÐ¹Ð½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8874"/>
            <a:ext cx="6096000" cy="442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krasotka.cc/wp-content/uploads/2017/01/7-4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428874"/>
            <a:ext cx="6096000" cy="442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82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10386</TotalTime>
  <Words>528</Words>
  <Application>Microsoft Office PowerPoint</Application>
  <PresentationFormat>Широкоэкранный</PresentationFormat>
  <Paragraphs>108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Gothic</vt:lpstr>
      <vt:lpstr>Garamond</vt:lpstr>
      <vt:lpstr>Times New Roman</vt:lpstr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имена в англоязычных странах</dc:title>
  <dc:creator>Ольга Юрьевна</dc:creator>
  <cp:lastModifiedBy>Пользователь Windows</cp:lastModifiedBy>
  <cp:revision>53</cp:revision>
  <dcterms:created xsi:type="dcterms:W3CDTF">2018-12-02T07:08:49Z</dcterms:created>
  <dcterms:modified xsi:type="dcterms:W3CDTF">2019-04-18T17:31:21Z</dcterms:modified>
</cp:coreProperties>
</file>