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2" r:id="rId4"/>
    <p:sldId id="275" r:id="rId5"/>
    <p:sldId id="273" r:id="rId6"/>
    <p:sldId id="262" r:id="rId7"/>
    <p:sldId id="265" r:id="rId8"/>
    <p:sldId id="268" r:id="rId9"/>
    <p:sldId id="269" r:id="rId10"/>
    <p:sldId id="27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0038" autoAdjust="0"/>
    <p:restoredTop sz="86380" autoAdjust="0"/>
  </p:normalViewPr>
  <p:slideViewPr>
    <p:cSldViewPr>
      <p:cViewPr>
        <p:scale>
          <a:sx n="80" d="100"/>
          <a:sy n="80" d="100"/>
        </p:scale>
        <p:origin x="-1584" y="-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13" Type="http://schemas.openxmlformats.org/officeDocument/2006/relationships/image" Target="../media/image16.jpe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png"/><Relationship Id="rId10" Type="http://schemas.openxmlformats.org/officeDocument/2006/relationships/image" Target="../media/image13.jpeg"/><Relationship Id="rId4" Type="http://schemas.openxmlformats.org/officeDocument/2006/relationships/image" Target="../media/image7.png"/><Relationship Id="rId9" Type="http://schemas.openxmlformats.org/officeDocument/2006/relationships/image" Target="../media/image12.jpeg"/><Relationship Id="rId14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12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11" Type="http://schemas.openxmlformats.org/officeDocument/2006/relationships/image" Target="../media/image26.jpeg"/><Relationship Id="rId5" Type="http://schemas.openxmlformats.org/officeDocument/2006/relationships/image" Target="../media/image20.jpeg"/><Relationship Id="rId10" Type="http://schemas.openxmlformats.org/officeDocument/2006/relationships/image" Target="../media/image25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file:///F:\2018%20&#1054;&#1058;&#1050;&#1056;&#1067;&#1058;&#1054;&#1077;%20&#1047;&#1040;&#1053;&#1071;&#1058;&#1048;&#1045;%20&#1052;&#1054;&#1025;%20&#1080;%20&#1089;&#1086;&#1073;&#1088;&#1072;&#1085;&#1080;&#1077;%20&#1052;&#1072;&#1088;&#1080;&#1085;&#1072;%20&#1040;&#1085;\&#1087;&#1077;&#1089;&#1077;&#1094;.mp3" TargetMode="External"/><Relationship Id="rId13" Type="http://schemas.openxmlformats.org/officeDocument/2006/relationships/image" Target="../media/image30.jpeg"/><Relationship Id="rId18" Type="http://schemas.openxmlformats.org/officeDocument/2006/relationships/image" Target="../media/image35.jpeg"/><Relationship Id="rId3" Type="http://schemas.openxmlformats.org/officeDocument/2006/relationships/audio" Target="file:///F:\2018%20&#1054;&#1058;&#1050;&#1056;&#1067;&#1058;&#1054;&#1077;%20&#1047;&#1040;&#1053;&#1071;&#1058;&#1048;&#1045;%20&#1052;&#1054;&#1025;%20&#1080;%20&#1089;&#1086;&#1073;&#1088;&#1072;&#1085;&#1080;&#1077;%20&#1052;&#1072;&#1088;&#1080;&#1085;&#1072;%20&#1040;&#1085;\&#1082;&#1091;&#1088;&#1080;&#1094;&#1072;.mp3" TargetMode="External"/><Relationship Id="rId21" Type="http://schemas.openxmlformats.org/officeDocument/2006/relationships/image" Target="../media/image38.png"/><Relationship Id="rId7" Type="http://schemas.openxmlformats.org/officeDocument/2006/relationships/audio" Target="file:///F:\2018%20&#1054;&#1058;&#1050;&#1056;&#1067;&#1058;&#1054;&#1077;%20&#1047;&#1040;&#1053;&#1071;&#1058;&#1048;&#1045;%20&#1052;&#1054;&#1025;%20&#1080;%20&#1089;&#1086;&#1073;&#1088;&#1072;&#1085;&#1080;&#1077;%20&#1052;&#1072;&#1088;&#1080;&#1085;&#1072;%20&#1040;&#1085;\&#1084;&#1077;&#1076;&#1074;&#1077;&#1076;&#1100;.mp3" TargetMode="External"/><Relationship Id="rId12" Type="http://schemas.openxmlformats.org/officeDocument/2006/relationships/image" Target="../media/image29.jpeg"/><Relationship Id="rId17" Type="http://schemas.openxmlformats.org/officeDocument/2006/relationships/image" Target="../media/image34.jpeg"/><Relationship Id="rId2" Type="http://schemas.openxmlformats.org/officeDocument/2006/relationships/audio" Target="file:///F:\2018%20&#1054;&#1058;&#1050;&#1056;&#1067;&#1058;&#1054;&#1077;%20&#1047;&#1040;&#1053;&#1071;&#1058;&#1048;&#1045;%20&#1052;&#1054;&#1025;%20&#1080;%20&#1089;&#1086;&#1073;&#1088;&#1072;&#1085;&#1080;&#1077;%20&#1052;&#1072;&#1088;&#1080;&#1085;&#1072;%20&#1040;&#1085;\&#1082;&#1086;&#1088;&#1086;&#1074;&#1072;.mp3" TargetMode="External"/><Relationship Id="rId16" Type="http://schemas.openxmlformats.org/officeDocument/2006/relationships/image" Target="../media/image33.jpeg"/><Relationship Id="rId20" Type="http://schemas.openxmlformats.org/officeDocument/2006/relationships/image" Target="../media/image37.png"/><Relationship Id="rId1" Type="http://schemas.openxmlformats.org/officeDocument/2006/relationships/audio" Target="file:///F:\2018%20&#1054;&#1058;&#1050;&#1056;&#1067;&#1058;&#1054;&#1077;%20&#1047;&#1040;&#1053;&#1071;&#1058;&#1048;&#1045;%20&#1052;&#1054;&#1025;%20&#1080;%20&#1089;&#1086;&#1073;&#1088;&#1072;&#1085;&#1080;&#1077;%20&#1052;&#1072;&#1088;&#1080;&#1085;&#1072;%20&#1040;&#1085;\&#1080;&#1085;&#1076;&#1102;&#1082;.mp3" TargetMode="External"/><Relationship Id="rId6" Type="http://schemas.openxmlformats.org/officeDocument/2006/relationships/audio" Target="file:///F:\2018%20&#1054;&#1058;&#1050;&#1056;&#1067;&#1058;&#1054;&#1077;%20&#1047;&#1040;&#1053;&#1071;&#1058;&#1048;&#1045;%20&#1052;&#1054;&#1025;%20&#1080;%20&#1089;&#1086;&#1073;&#1088;&#1072;&#1085;&#1080;&#1077;%20&#1052;&#1072;&#1088;&#1080;&#1085;&#1072;%20&#1040;&#1085;\&#1083;&#1080;&#1089;&#1072;.mp3" TargetMode="External"/><Relationship Id="rId11" Type="http://schemas.openxmlformats.org/officeDocument/2006/relationships/image" Target="../media/image28.jpeg"/><Relationship Id="rId5" Type="http://schemas.openxmlformats.org/officeDocument/2006/relationships/audio" Target="file:///F:\2018%20&#1054;&#1058;&#1050;&#1056;&#1067;&#1058;&#1054;&#1077;%20&#1047;&#1040;&#1053;&#1071;&#1058;&#1048;&#1045;%20&#1052;&#1054;&#1025;%20&#1080;%20&#1089;&#1086;&#1073;&#1088;&#1072;&#1085;&#1080;&#1077;%20&#1052;&#1072;&#1088;&#1080;&#1085;&#1072;%20&#1040;&#1085;\&#1079;&#1074;&#1091;&#1082;%20&#1089;&#1086;&#1073;&#1072;&#1082;&#1080;.mp3" TargetMode="External"/><Relationship Id="rId15" Type="http://schemas.openxmlformats.org/officeDocument/2006/relationships/image" Target="../media/image32.jpeg"/><Relationship Id="rId10" Type="http://schemas.openxmlformats.org/officeDocument/2006/relationships/image" Target="../media/image1.jpeg"/><Relationship Id="rId19" Type="http://schemas.openxmlformats.org/officeDocument/2006/relationships/image" Target="../media/image36.jpeg"/><Relationship Id="rId4" Type="http://schemas.openxmlformats.org/officeDocument/2006/relationships/audio" Target="file:///F:\2018%20&#1054;&#1058;&#1050;&#1056;&#1067;&#1058;&#1054;&#1077;%20&#1047;&#1040;&#1053;&#1071;&#1058;&#1048;&#1045;%20&#1052;&#1054;&#1025;%20&#1080;%20&#1089;&#1086;&#1073;&#1088;&#1072;&#1085;&#1080;&#1077;%20&#1052;&#1072;&#1088;&#1080;&#1085;&#1072;%20&#1040;&#1085;\&#1075;&#1091;&#1089;&#1100;.mp3" TargetMode="Externa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31.jpeg"/><Relationship Id="rId22" Type="http://schemas.openxmlformats.org/officeDocument/2006/relationships/image" Target="../media/image3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50.jpe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12" Type="http://schemas.openxmlformats.org/officeDocument/2006/relationships/image" Target="../media/image4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11" Type="http://schemas.openxmlformats.org/officeDocument/2006/relationships/image" Target="../media/image48.jpeg"/><Relationship Id="rId5" Type="http://schemas.openxmlformats.org/officeDocument/2006/relationships/image" Target="../media/image42.png"/><Relationship Id="rId10" Type="http://schemas.openxmlformats.org/officeDocument/2006/relationships/image" Target="../media/image47.jpeg"/><Relationship Id="rId4" Type="http://schemas.openxmlformats.org/officeDocument/2006/relationships/image" Target="../media/image41.png"/><Relationship Id="rId9" Type="http://schemas.openxmlformats.org/officeDocument/2006/relationships/image" Target="../media/image46.jpeg"/><Relationship Id="rId14" Type="http://schemas.openxmlformats.org/officeDocument/2006/relationships/image" Target="../media/image5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52.gif"/><Relationship Id="rId7" Type="http://schemas.openxmlformats.org/officeDocument/2006/relationships/image" Target="../media/image56.jpeg"/><Relationship Id="rId12" Type="http://schemas.openxmlformats.org/officeDocument/2006/relationships/image" Target="../media/image6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jpeg"/><Relationship Id="rId11" Type="http://schemas.openxmlformats.org/officeDocument/2006/relationships/image" Target="../media/image60.gif"/><Relationship Id="rId5" Type="http://schemas.openxmlformats.org/officeDocument/2006/relationships/image" Target="../media/image54.jpeg"/><Relationship Id="rId10" Type="http://schemas.openxmlformats.org/officeDocument/2006/relationships/image" Target="../media/image59.gif"/><Relationship Id="rId4" Type="http://schemas.openxmlformats.org/officeDocument/2006/relationships/image" Target="../media/image53.png"/><Relationship Id="rId9" Type="http://schemas.openxmlformats.org/officeDocument/2006/relationships/image" Target="../media/image5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jpeg"/><Relationship Id="rId13" Type="http://schemas.openxmlformats.org/officeDocument/2006/relationships/image" Target="../media/image72.jpeg"/><Relationship Id="rId3" Type="http://schemas.openxmlformats.org/officeDocument/2006/relationships/image" Target="../media/image62.jpeg"/><Relationship Id="rId7" Type="http://schemas.openxmlformats.org/officeDocument/2006/relationships/image" Target="../media/image66.png"/><Relationship Id="rId12" Type="http://schemas.openxmlformats.org/officeDocument/2006/relationships/image" Target="../media/image7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jpeg"/><Relationship Id="rId11" Type="http://schemas.openxmlformats.org/officeDocument/2006/relationships/image" Target="../media/image70.jpeg"/><Relationship Id="rId5" Type="http://schemas.openxmlformats.org/officeDocument/2006/relationships/image" Target="../media/image64.jpeg"/><Relationship Id="rId10" Type="http://schemas.openxmlformats.org/officeDocument/2006/relationships/image" Target="../media/image69.jpeg"/><Relationship Id="rId4" Type="http://schemas.openxmlformats.org/officeDocument/2006/relationships/image" Target="../media/image63.jpeg"/><Relationship Id="rId9" Type="http://schemas.openxmlformats.org/officeDocument/2006/relationships/image" Target="../media/image6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jpeg"/><Relationship Id="rId5" Type="http://schemas.openxmlformats.org/officeDocument/2006/relationships/image" Target="../media/image75.png"/><Relationship Id="rId4" Type="http://schemas.openxmlformats.org/officeDocument/2006/relationships/image" Target="../media/image7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edsovet.su/_ld/266/419887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85861"/>
            <a:ext cx="7772400" cy="1785949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Дифференциация звуков (ч)-(ть) в словах, рифмовках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r"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Автор: учитель-логопед</a:t>
            </a:r>
          </a:p>
          <a:p>
            <a:pPr algn="r"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квалификационной категории</a:t>
            </a:r>
          </a:p>
          <a:p>
            <a:pPr algn="r"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МДОУ «Детский сад №3 «Радуга»      </a:t>
            </a:r>
          </a:p>
          <a:p>
            <a:pPr algn="r"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Красный Кут Т. Курмангалиева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pedsovet.su/_ld/266/4198871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3114" cy="6835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3714776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Благодарим за помощь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Выразите, пожалуйста,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своё мнение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Сегодня я узнала…</a:t>
            </a:r>
            <a:br>
              <a:rPr lang="ru-RU" sz="3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Меня сегодня удивило…</a:t>
            </a:r>
            <a:br>
              <a:rPr lang="ru-RU" sz="3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Больше всего мне понравилось…</a:t>
            </a:r>
            <a:br>
              <a:rPr lang="ru-RU" sz="3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Хотелось бы добавить…</a:t>
            </a: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wiki.udmteach.ru/images/2/2e/%D0%94%D0%B5%D1%82%D0%B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4143380"/>
            <a:ext cx="5875194" cy="185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pedsovet.su/_ld/266/419887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Что мы знаем о звуках (ч) и (ть)?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 – согласный, мягкий, глухой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Ть- согласный, мягкий, глухой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am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4714884"/>
            <a:ext cx="1976398" cy="1289599"/>
          </a:xfrm>
          <a:prstGeom prst="rect">
            <a:avLst/>
          </a:prstGeom>
          <a:noFill/>
        </p:spPr>
      </p:pic>
      <p:pic>
        <p:nvPicPr>
          <p:cNvPr id="1028" name="Picture 4" descr="http://demiart.ru/forum/uploads10/post-1179427-134451498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4786322"/>
            <a:ext cx="1676399" cy="1369875"/>
          </a:xfrm>
          <a:prstGeom prst="rect">
            <a:avLst/>
          </a:prstGeom>
          <a:noFill/>
        </p:spPr>
      </p:pic>
      <p:pic>
        <p:nvPicPr>
          <p:cNvPr id="8" name="Picture 4" descr="http://demiart.ru/forum/uploads10/post-1179427-134451498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24" y="2857496"/>
            <a:ext cx="1719527" cy="1369875"/>
          </a:xfrm>
          <a:prstGeom prst="rect">
            <a:avLst/>
          </a:prstGeom>
          <a:noFill/>
        </p:spPr>
      </p:pic>
      <p:pic>
        <p:nvPicPr>
          <p:cNvPr id="9" name="Picture 4" descr="http://demiart.ru/forum/uploads10/post-1179427-134451498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29256" y="1428736"/>
            <a:ext cx="1648089" cy="1369875"/>
          </a:xfrm>
          <a:prstGeom prst="rect">
            <a:avLst/>
          </a:prstGeom>
          <a:noFill/>
        </p:spPr>
      </p:pic>
      <p:pic>
        <p:nvPicPr>
          <p:cNvPr id="10" name="Picture 2" descr="ham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2571744"/>
            <a:ext cx="1976398" cy="1289599"/>
          </a:xfrm>
          <a:prstGeom prst="rect">
            <a:avLst/>
          </a:prstGeom>
          <a:noFill/>
        </p:spPr>
      </p:pic>
      <p:pic>
        <p:nvPicPr>
          <p:cNvPr id="11" name="Picture 2" descr="ham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5000636"/>
            <a:ext cx="1976398" cy="1289599"/>
          </a:xfrm>
          <a:prstGeom prst="rect">
            <a:avLst/>
          </a:prstGeom>
          <a:noFill/>
        </p:spPr>
      </p:pic>
      <p:pic>
        <p:nvPicPr>
          <p:cNvPr id="12" name="Picture 4" descr="http://demiart.ru/forum/uploads10/post-1179427-134451498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22" y="3214686"/>
            <a:ext cx="1719527" cy="1369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3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http://pedsovet.su/_ld/266/419887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Какой предмет лишний и почему?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1149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168592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716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573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2" descr="http://900igr.net/datai/nasekomye-i-ptitsy/Ptitsy-v-stikhakh.files/0004-005-Sinits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1714488"/>
            <a:ext cx="1214446" cy="1465576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71736" y="1785926"/>
            <a:ext cx="1959936" cy="1285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http://img-fotki.yandex.ru/get/5638/131624064.3b0/0_a9f66_aa153bdd_M.png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1714488"/>
            <a:ext cx="1344591" cy="1349089"/>
          </a:xfrm>
          <a:prstGeom prst="rect">
            <a:avLst/>
          </a:prstGeom>
          <a:noFill/>
        </p:spPr>
      </p:pic>
      <p:pic>
        <p:nvPicPr>
          <p:cNvPr id="9" name="Picture 4" descr="http://dic.academic.ru/pictures/dic_biology/ch_01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29454" y="1785926"/>
            <a:ext cx="1538582" cy="1400149"/>
          </a:xfrm>
          <a:prstGeom prst="rect">
            <a:avLst/>
          </a:prstGeom>
          <a:noFill/>
        </p:spPr>
      </p:pic>
      <p:pic>
        <p:nvPicPr>
          <p:cNvPr id="12" name="Picture 6" descr="http://img0.liveinternet.ru/images/attach/c/8/105/16/105016950_01__6_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72066" y="3357562"/>
            <a:ext cx="1222457" cy="1450760"/>
          </a:xfrm>
          <a:prstGeom prst="rect">
            <a:avLst/>
          </a:prstGeom>
          <a:noFill/>
        </p:spPr>
      </p:pic>
      <p:pic>
        <p:nvPicPr>
          <p:cNvPr id="13" name="Picture 8" descr="http://www.clipartbest.com/cliparts/aie/o9q/aieo9qbeT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000892" y="3286124"/>
            <a:ext cx="1312860" cy="1544294"/>
          </a:xfrm>
          <a:prstGeom prst="rect">
            <a:avLst/>
          </a:prstGeom>
          <a:noFill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10" y="5000636"/>
            <a:ext cx="1643074" cy="1672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0" descr="http://c2.mggcdn.net/28/5549571/32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00034" y="3357562"/>
            <a:ext cx="1970583" cy="1474759"/>
          </a:xfrm>
          <a:prstGeom prst="rect">
            <a:avLst/>
          </a:prstGeom>
          <a:noFill/>
        </p:spPr>
      </p:pic>
      <p:pic>
        <p:nvPicPr>
          <p:cNvPr id="18" name="Picture 12" descr="http://yesale.ru/wp-content/uploads/2017/05/clip-art-ironing-615254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714876" y="4929198"/>
            <a:ext cx="1802793" cy="1795435"/>
          </a:xfrm>
          <a:prstGeom prst="rect">
            <a:avLst/>
          </a:prstGeom>
          <a:noFill/>
        </p:spPr>
      </p:pic>
      <p:pic>
        <p:nvPicPr>
          <p:cNvPr id="19" name="Picture 4" descr="http://d2gg9evh47fn9z.cloudfront.net/800px_COLOURBOX5598009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571736" y="3428999"/>
            <a:ext cx="1939902" cy="1251237"/>
          </a:xfrm>
          <a:prstGeom prst="rect">
            <a:avLst/>
          </a:prstGeom>
          <a:noFill/>
        </p:spPr>
      </p:pic>
      <p:pic>
        <p:nvPicPr>
          <p:cNvPr id="28" name="Picture 2" descr="https://ae01.alicdn.com/kf/HTB1rULwQFXXXXb6aXXXq6xXFXXXu/%D0%9C%D0%BE%D0%B4%D0%BD%D1%8B%D0%B5-%D0%B4%D0%B5%D1%82%D1%81%D0%BA%D0%B8%D0%B5-%D0%B1%D0%BE%D1%82%D0%B8%D0%BD%D0%BA%D0%B8-%D0%B4%D0%BB%D1%8F-%D0%BC%D0%B0%D0%BB%D1%8C%D1%87%D0%B8%D0%BA%D0%BE%D0%B2-%D0%B8-%D0%B4%D0%B5%D0%B2%D0%BE%D1%87%D0%B5%D0%BA-%D0%B7%D0%B8%D0%BC%D0%BD%D0%B8%D0%B5-%D0%B1%D0%BE%D1%82%D0%B8%D0%BD%D0%BA%D0%B8-%D0%BE%D0%B1%D1%83%D0%B2%D1%8C-%D0%B4%D0%BB%D1%8F-%D0%B4%D0%B5%D1%82%D0%B5%D0%B9-%D0%B2%D0%B5%D1%81%D0%BD%D0%B0-%D0%BE%D1%81%D0%B5%D0%BD%D1%8C-%D0%92%D1%8B%D1%81%D0%BE%D0%BA%D0%BE%D0%B5-%D0%BA%D0%B0%D1%87%D0%B5%D1%81%D1%82%D0%B2%D0%BE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715140" y="5072074"/>
            <a:ext cx="1850186" cy="1500198"/>
          </a:xfrm>
          <a:prstGeom prst="rect">
            <a:avLst/>
          </a:prstGeom>
          <a:noFill/>
        </p:spPr>
      </p:pic>
      <p:pic>
        <p:nvPicPr>
          <p:cNvPr id="29" name="Picture 4" descr="http://pchelovodstvo.org/photos/00997/00997b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357554" y="4848371"/>
            <a:ext cx="428628" cy="20096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8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2" dur="2000" fill="hold"/>
                                        <p:tgtEl>
                                          <p:spTgt spid="2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6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0" dur="2000" fill="hold"/>
                                        <p:tgtEl>
                                          <p:spTgt spid="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://pedsovet.su/_ld/266/419887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Помогите Айболиту обойти больных</a:t>
            </a:r>
            <a:endParaRPr lang="ru-RU" dirty="0"/>
          </a:p>
        </p:txBody>
      </p:sp>
      <p:pic>
        <p:nvPicPr>
          <p:cNvPr id="4" name="Рисунок 3" descr="http://fotohomka.ru/images/Jan/10/48803b82b00f8acf48aa47050a8f4984/mini_8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5310" y="1152508"/>
            <a:ext cx="1510802" cy="1462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Ð Ð°ÑÑÐºÐ°Ð· &quot;ÐÐ¹Ð±Ð¾Ð»Ð¸Ñ&quot; Ð§ÑÐºÐ¾Ð²ÑÐºÐ¸Ð¹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9888" y="1438260"/>
            <a:ext cx="135732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Ð¡ÐºÐ°Ð·ÐºÐ° Ð´Ð¾ÐºÑÐ¾Ñ ÐÐ¹Ð±Ð¾Ð»Ð¸Ñ ÑÐ¸ÑÐ°ÑÑ Ñ ÐºÐ°ÑÑÐ¸Ð½ÐºÐ°Ð¼Ð¸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95904" y="1438260"/>
            <a:ext cx="128588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ÐÐ¹Ð±Ð¾Ð»Ð¸Ñ Ð Ð Ð§ÑÐºÐ¾Ð²ÑÐºÐ¸Ð¹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96102" y="1152508"/>
            <a:ext cx="171451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4" descr="ÐÐ¹Ð±Ð¾Ð»Ð¸Ñ. Ð§ÑÐºÐ¾Ð²ÑÐºÐ¸Ð¹"/>
          <p:cNvPicPr>
            <a:picLocks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4348" y="3143248"/>
            <a:ext cx="2043116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ÐÐ¾ÐºÑÐ¾Ñ ÐÐ¹Ð±Ð¾Ð»Ð¸Ñ Ð»ÐµÑÐ¸Ñ ÑÐ¸Ð³ÑÑÑ Ð¸ Ð²ÐµÑÐ±Ð»ÑÐ¶Ð°Ñ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95310" y="4867284"/>
            <a:ext cx="1857388" cy="1690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Ð¡ÐºÐ°Ð·ÐºÐ° Ð´Ð¾ÐºÑÐ¾Ñ ÐÐ¹Ð±Ð¾Ð»Ð¸Ñ ÑÐ¸ÑÐ°ÑÑ Ñ ÐºÐ°ÑÑÐ¸Ð½ÐºÐ°Ð¼Ð¸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938978" y="3081334"/>
            <a:ext cx="155995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Ð¡ÐºÐ°Ð·ÐºÐ° Ð´Ð¾ÐºÑÐ¾Ñ ÐÐ¹Ð±Ð¾Ð»Ð¸Ñ ÑÐ¸ÑÐ°ÑÑ Ñ ÐºÐ°ÑÑÐ¸Ð½ÐºÐ°Ð¼Ð¸"/>
          <p:cNvPicPr/>
          <p:nvPr/>
        </p:nvPicPr>
        <p:blipFill>
          <a:blip r:embed="rId10"/>
          <a:srcRect l="40179" t="14036" b="10877"/>
          <a:stretch>
            <a:fillRect/>
          </a:stretch>
        </p:blipFill>
        <p:spPr bwMode="auto">
          <a:xfrm>
            <a:off x="3581392" y="5367350"/>
            <a:ext cx="1857388" cy="1443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Ð¡ÐºÐ°Ð·ÐºÐ° Ð´Ð¾ÐºÑÐ¾Ñ ÐÐ¹Ð±Ð¾Ð»Ð¸Ñ ÑÐ¸ÑÐ°ÑÑ Ñ ÐºÐ°ÑÑÐ¸Ð½ÐºÐ°Ð¼Ð¸"/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010416" y="4867284"/>
            <a:ext cx="1500198" cy="1428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Ð¡ÐºÐ°Ð·ÐºÐ° Ð´Ð¾ÐºÑÐ¾Ñ ÐÐ¹Ð±Ð¾Ð»Ð¸Ñ ÑÐ¸ÑÐ°ÑÑ Ñ ÐºÐ°ÑÑÐ¸Ð½ÐºÐ°Ð¼Ð¸"/>
          <p:cNvPicPr/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724400" y="3867152"/>
            <a:ext cx="1071570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3 0.00116 L -0.24757 0.0011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80111E-6 L 0.2441 0.2516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1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1.13784E-6 L -0.29479 0.1688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7" y="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3 -0.00162 L 0.2467 -0.3346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1.13784E-6 L -0.32622 -0.3450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3" y="-1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3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2951E-7 L -0.12604 -0.26133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" y="-1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80111E-6 L 1.66667E-6 0.26225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http://pedsovet.su/_ld/266/41988715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14290"/>
            <a:ext cx="7829576" cy="500066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Кто так голос подаёт? 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2" y="857232"/>
          <a:ext cx="8229600" cy="5429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1643074"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78595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0002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174" name="Picture 6" descr="http://gamejulia.ru/images/i/kurochka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715140" y="928670"/>
            <a:ext cx="1547790" cy="1498261"/>
          </a:xfrm>
          <a:prstGeom prst="rect">
            <a:avLst/>
          </a:prstGeom>
          <a:noFill/>
        </p:spPr>
      </p:pic>
      <p:pic>
        <p:nvPicPr>
          <p:cNvPr id="7176" name="Picture 8" descr="http://gamejulia.ru/images/i/gusak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214414" y="2500306"/>
            <a:ext cx="1359612" cy="1643074"/>
          </a:xfrm>
          <a:prstGeom prst="rect">
            <a:avLst/>
          </a:prstGeom>
          <a:noFill/>
        </p:spPr>
      </p:pic>
      <p:pic>
        <p:nvPicPr>
          <p:cNvPr id="7178" name="Picture 10" descr="http://gamejulia.ru/images/i/zhivotnoe02(2)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751065" y="2621050"/>
            <a:ext cx="2066510" cy="1522330"/>
          </a:xfrm>
          <a:prstGeom prst="rect">
            <a:avLst/>
          </a:prstGeom>
          <a:noFill/>
        </p:spPr>
      </p:pic>
      <p:pic>
        <p:nvPicPr>
          <p:cNvPr id="7180" name="Picture 12" descr="http://gamejulia.ru/images/i/lisa-dik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215074" y="2643182"/>
            <a:ext cx="2276370" cy="1516063"/>
          </a:xfrm>
          <a:prstGeom prst="rect">
            <a:avLst/>
          </a:prstGeom>
          <a:noFill/>
        </p:spPr>
      </p:pic>
      <p:pic>
        <p:nvPicPr>
          <p:cNvPr id="7182" name="Picture 14" descr="http://gamejulia.ru/images/i/pesets.jp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3731095" y="4573594"/>
            <a:ext cx="2282029" cy="1423987"/>
          </a:xfrm>
          <a:prstGeom prst="rect">
            <a:avLst/>
          </a:prstGeom>
          <a:noFill/>
        </p:spPr>
      </p:pic>
      <p:pic>
        <p:nvPicPr>
          <p:cNvPr id="7184" name="Picture 16" descr="http://gamejulia.ru/images/i/medved.jp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857224" y="4500570"/>
            <a:ext cx="2282030" cy="1570037"/>
          </a:xfrm>
          <a:prstGeom prst="rect">
            <a:avLst/>
          </a:prstGeom>
          <a:noFill/>
        </p:spPr>
      </p:pic>
      <p:pic>
        <p:nvPicPr>
          <p:cNvPr id="7188" name="Picture 20" descr="http://stranamasterov.ru/files/imagecache/thumb/i2015/04/19/29124_shchuka_pod.jpg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6429388" y="4429131"/>
            <a:ext cx="2005759" cy="1629679"/>
          </a:xfrm>
          <a:prstGeom prst="rect">
            <a:avLst/>
          </a:prstGeom>
          <a:noFill/>
        </p:spPr>
      </p:pic>
      <p:pic>
        <p:nvPicPr>
          <p:cNvPr id="7190" name="Picture 22" descr="http://st.stranamam.ru/data/cache/2010oct/24/58/887767_67128-650x650.jp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3714744" y="928670"/>
            <a:ext cx="1989139" cy="1441361"/>
          </a:xfrm>
          <a:prstGeom prst="rect">
            <a:avLst/>
          </a:prstGeom>
          <a:noFill/>
        </p:spPr>
      </p:pic>
      <p:pic>
        <p:nvPicPr>
          <p:cNvPr id="7170" name="Picture 2" descr="http://gamejulia.ru/images/i/zhivotnoe02.jpg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1285852" y="928670"/>
            <a:ext cx="1428740" cy="1319204"/>
          </a:xfrm>
          <a:prstGeom prst="rect">
            <a:avLst/>
          </a:prstGeom>
          <a:noFill/>
        </p:spPr>
      </p:pic>
      <p:pic>
        <p:nvPicPr>
          <p:cNvPr id="22" name="индю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20"/>
          <a:stretch>
            <a:fillRect/>
          </a:stretch>
        </p:blipFill>
        <p:spPr>
          <a:xfrm>
            <a:off x="714348" y="1428736"/>
            <a:ext cx="304800" cy="304800"/>
          </a:xfrm>
          <a:prstGeom prst="rect">
            <a:avLst/>
          </a:prstGeom>
        </p:spPr>
      </p:pic>
      <p:pic>
        <p:nvPicPr>
          <p:cNvPr id="25" name="корова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20"/>
          <a:stretch>
            <a:fillRect/>
          </a:stretch>
        </p:blipFill>
        <p:spPr>
          <a:xfrm>
            <a:off x="3357554" y="1357298"/>
            <a:ext cx="304800" cy="304800"/>
          </a:xfrm>
          <a:prstGeom prst="rect">
            <a:avLst/>
          </a:prstGeom>
        </p:spPr>
      </p:pic>
      <p:pic>
        <p:nvPicPr>
          <p:cNvPr id="26" name="курица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21"/>
          <a:stretch>
            <a:fillRect/>
          </a:stretch>
        </p:blipFill>
        <p:spPr>
          <a:xfrm>
            <a:off x="6143636" y="1357298"/>
            <a:ext cx="304800" cy="304800"/>
          </a:xfrm>
          <a:prstGeom prst="rect">
            <a:avLst/>
          </a:prstGeom>
        </p:spPr>
      </p:pic>
      <p:pic>
        <p:nvPicPr>
          <p:cNvPr id="27" name="гусь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22"/>
          <a:stretch>
            <a:fillRect/>
          </a:stretch>
        </p:blipFill>
        <p:spPr>
          <a:xfrm>
            <a:off x="785786" y="2928934"/>
            <a:ext cx="304800" cy="304800"/>
          </a:xfrm>
          <a:prstGeom prst="rect">
            <a:avLst/>
          </a:prstGeom>
        </p:spPr>
      </p:pic>
      <p:pic>
        <p:nvPicPr>
          <p:cNvPr id="28" name="звук собаки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21"/>
          <a:stretch>
            <a:fillRect/>
          </a:stretch>
        </p:blipFill>
        <p:spPr>
          <a:xfrm flipV="1">
            <a:off x="3357554" y="2928934"/>
            <a:ext cx="304800" cy="204790"/>
          </a:xfrm>
          <a:prstGeom prst="rect">
            <a:avLst/>
          </a:prstGeom>
        </p:spPr>
      </p:pic>
      <p:pic>
        <p:nvPicPr>
          <p:cNvPr id="29" name="лиса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21"/>
          <a:stretch>
            <a:fillRect/>
          </a:stretch>
        </p:blipFill>
        <p:spPr>
          <a:xfrm>
            <a:off x="6143636" y="2928934"/>
            <a:ext cx="304800" cy="304800"/>
          </a:xfrm>
          <a:prstGeom prst="rect">
            <a:avLst/>
          </a:prstGeom>
        </p:spPr>
      </p:pic>
      <p:pic>
        <p:nvPicPr>
          <p:cNvPr id="30" name="медведь.mp3">
            <a:hlinkClick r:id="" action="ppaction://media"/>
          </p:cNvPr>
          <p:cNvPicPr>
            <a:picLocks noRot="1" noChangeAspect="1"/>
          </p:cNvPicPr>
          <p:nvPr>
            <a:audioFile r:link="rId7"/>
          </p:nvPr>
        </p:nvPicPr>
        <p:blipFill>
          <a:blip r:embed="rId21"/>
          <a:stretch>
            <a:fillRect/>
          </a:stretch>
        </p:blipFill>
        <p:spPr>
          <a:xfrm>
            <a:off x="642910" y="4786322"/>
            <a:ext cx="304800" cy="304800"/>
          </a:xfrm>
          <a:prstGeom prst="rect">
            <a:avLst/>
          </a:prstGeom>
        </p:spPr>
      </p:pic>
      <p:pic>
        <p:nvPicPr>
          <p:cNvPr id="31" name="песец.mp3">
            <a:hlinkClick r:id="" action="ppaction://media"/>
          </p:cNvPr>
          <p:cNvPicPr>
            <a:picLocks noRot="1" noChangeAspect="1"/>
          </p:cNvPicPr>
          <p:nvPr>
            <a:audioFile r:link="rId8"/>
          </p:nvPr>
        </p:nvPicPr>
        <p:blipFill>
          <a:blip r:embed="rId21"/>
          <a:stretch>
            <a:fillRect/>
          </a:stretch>
        </p:blipFill>
        <p:spPr>
          <a:xfrm>
            <a:off x="3357554" y="471488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7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2" dur="1614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audio>
              <p:cMediaNode vol="80000">
                <p:cTn id="5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8" dur="25829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audio>
              <p:cMediaNode>
                <p:cTn id="59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4" dur="15668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audio>
              <p:cMediaNode>
                <p:cTn id="6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0" dur="28926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audio>
              <p:cMediaNode>
                <p:cTn id="7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6" dur="5120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audio>
              <p:cMediaNode>
                <p:cTn id="7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2" dur="129895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audio>
              <p:cMediaNode vol="80000">
                <p:cTn id="8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8" dur="38730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audio>
              <p:cMediaNode>
                <p:cTn id="8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4" dur="6213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audio>
              <p:cMediaNode>
                <p:cTn id="9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://pedsovet.su/_ld/266/419887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72560" cy="321471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		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Отгадайте загадки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Свернёшь - клин, развернёшь – блин.  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Его бьёшь, а он не плачет, веселее только скачет.  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Стучат, стучат, -Не велят скучать. Идут, идут, А всё тут да тут.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С цветка на цветок летает, утомится  – отдыхает.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Пушистая вата плывёт куда-то, чем вата ниже, тем дождик ближе.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Мордочка усатая, Шубка полосатая, Часто умывается, А с водой не знается.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Сетка густая мух не отпускает.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Он за поле, за лесок подаёт тебе звонок.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48" y="3571876"/>
            <a:ext cx="1277728" cy="960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286380" y="5000636"/>
            <a:ext cx="1119063" cy="1071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789" t="7529" r="26224" b="8967"/>
          <a:stretch/>
        </p:blipFill>
        <p:spPr bwMode="auto">
          <a:xfrm>
            <a:off x="3071802" y="3714752"/>
            <a:ext cx="932399" cy="99334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6314" y="3643314"/>
            <a:ext cx="1179239" cy="75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8992" y="5072074"/>
            <a:ext cx="977026" cy="1000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 descr="http://www.playcast.ru/uploads/2017/10/13/23649635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072330" y="3500438"/>
            <a:ext cx="1023928" cy="958397"/>
          </a:xfrm>
          <a:prstGeom prst="rect">
            <a:avLst/>
          </a:prstGeom>
          <a:noFill/>
        </p:spPr>
      </p:pic>
      <p:pic>
        <p:nvPicPr>
          <p:cNvPr id="1026" name="Picture 2" descr="http://cherednik.ucoz.ru/_ph/28/2/936910266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57224" y="4929198"/>
            <a:ext cx="1561270" cy="1323957"/>
          </a:xfrm>
          <a:prstGeom prst="rect">
            <a:avLst/>
          </a:prstGeom>
          <a:noFill/>
        </p:spPr>
      </p:pic>
      <p:pic>
        <p:nvPicPr>
          <p:cNvPr id="1028" name="Picture 4" descr="http://i.ytimg.com/vi/Vs7A2_F4amo/mqdefault.jpg"/>
          <p:cNvPicPr>
            <a:picLocks noChangeAspect="1" noChangeArrowheads="1"/>
          </p:cNvPicPr>
          <p:nvPr/>
        </p:nvPicPr>
        <p:blipFill>
          <a:blip r:embed="rId10"/>
          <a:srcRect l="21094" r="20312"/>
          <a:stretch>
            <a:fillRect/>
          </a:stretch>
        </p:blipFill>
        <p:spPr bwMode="auto">
          <a:xfrm>
            <a:off x="7143768" y="4786322"/>
            <a:ext cx="1500198" cy="1440180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44463" y="144462"/>
            <a:ext cx="1570017" cy="256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286643" y="285728"/>
            <a:ext cx="1667209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929190" y="214290"/>
            <a:ext cx="1643074" cy="2622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500298" y="142852"/>
            <a:ext cx="1917700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0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5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6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://pedsovet.su/_ld/266/419887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В каком вагоне поедут? </a:t>
            </a:r>
            <a:endParaRPr lang="ru-RU" sz="4000" i="1" dirty="0"/>
          </a:p>
        </p:txBody>
      </p:sp>
      <p:pic>
        <p:nvPicPr>
          <p:cNvPr id="4" name="Picture 2" descr="http://mir.zavantag.com/pars_docs/refs/924/923333/923333_html_m75e7754e.gif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b="69045"/>
          <a:stretch>
            <a:fillRect/>
          </a:stretch>
        </p:blipFill>
        <p:spPr bwMode="auto">
          <a:xfrm>
            <a:off x="0" y="857232"/>
            <a:ext cx="9144000" cy="2571768"/>
          </a:xfrm>
          <a:prstGeom prst="rect">
            <a:avLst/>
          </a:prstGeom>
          <a:noFill/>
        </p:spPr>
      </p:pic>
      <p:pic>
        <p:nvPicPr>
          <p:cNvPr id="21506" name="Picture 2" descr="http://www.comgun.ru/uploads/posts/2011-04/1302379708_0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4572007"/>
            <a:ext cx="1071570" cy="998703"/>
          </a:xfrm>
          <a:prstGeom prst="rect">
            <a:avLst/>
          </a:prstGeom>
          <a:noFill/>
        </p:spPr>
      </p:pic>
      <p:pic>
        <p:nvPicPr>
          <p:cNvPr id="21508" name="Picture 4" descr="http://oduvanchik22.ru/wp-content/uploads/98649453_181509-300x21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86050" y="3929066"/>
            <a:ext cx="1300552" cy="927727"/>
          </a:xfrm>
          <a:prstGeom prst="rect">
            <a:avLst/>
          </a:prstGeom>
          <a:noFill/>
        </p:spPr>
      </p:pic>
      <p:pic>
        <p:nvPicPr>
          <p:cNvPr id="21512" name="Picture 8" descr="http://uznaiki.ru/Detskie_igrushki/KLEIN/images/Ritsarskiy-mech-s-zvukovim-i-svetovim-effektami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43900" y="4380307"/>
            <a:ext cx="857256" cy="1048957"/>
          </a:xfrm>
          <a:prstGeom prst="rect">
            <a:avLst/>
          </a:prstGeom>
          <a:noFill/>
        </p:spPr>
      </p:pic>
      <p:pic>
        <p:nvPicPr>
          <p:cNvPr id="21522" name="Picture 18" descr="https://go4.imgsmail.ru/imgpreview?key=712544141b2692b3&amp;mb=imgdb_preview_180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957450" y="4273147"/>
            <a:ext cx="1543376" cy="1288507"/>
          </a:xfrm>
          <a:prstGeom prst="rect">
            <a:avLst/>
          </a:prstGeom>
          <a:noFill/>
        </p:spPr>
      </p:pic>
      <p:pic>
        <p:nvPicPr>
          <p:cNvPr id="21524" name="Picture 20" descr="http://vse-raskraski.ru/assets/images/resources/427/raskraska-lebed-2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7858148" y="3429000"/>
            <a:ext cx="928693" cy="857256"/>
          </a:xfrm>
          <a:prstGeom prst="rect">
            <a:avLst/>
          </a:prstGeom>
          <a:noFill/>
        </p:spPr>
      </p:pic>
      <p:pic>
        <p:nvPicPr>
          <p:cNvPr id="21514" name="Picture 10" descr="http://isplit.ru/image/cache/data/brendy/Kettler/Detskie_gorodki/8410-600/2-650x562-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00166" y="5741832"/>
            <a:ext cx="1285884" cy="1111795"/>
          </a:xfrm>
          <a:prstGeom prst="rect">
            <a:avLst/>
          </a:prstGeom>
          <a:noFill/>
        </p:spPr>
      </p:pic>
      <p:pic>
        <p:nvPicPr>
          <p:cNvPr id="21516" name="Picture 12" descr="http://forum.ngs.ru/preview/forum/upload_files/12273c17d8781aa3d86942857de22c82_7df27754a5d1f03978a81c55159c8acf_137203766762_100px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191633" y="5572140"/>
            <a:ext cx="1182396" cy="833322"/>
          </a:xfrm>
          <a:prstGeom prst="rect">
            <a:avLst/>
          </a:prstGeom>
          <a:noFill/>
        </p:spPr>
      </p:pic>
      <p:pic>
        <p:nvPicPr>
          <p:cNvPr id="21518" name="Picture 14" descr="http://logoped18.ru/production-sound/images/sound-ch-21.gi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986031" y="5572140"/>
            <a:ext cx="815522" cy="876287"/>
          </a:xfrm>
          <a:prstGeom prst="rect">
            <a:avLst/>
          </a:prstGeom>
          <a:noFill/>
        </p:spPr>
      </p:pic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3076114"/>
            <a:ext cx="1857388" cy="1212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150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7037E-6 L 0.19375 -0.267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00" y="-13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2150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78 3.7037E-7 L 0.45451 -0.1881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600" y="-9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215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85185E-6 L 0.02309 -0.2483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0" y="-12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215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3.7037E-7 L -0.42517 -0.09444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300" y="-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2000" fill="hold"/>
                                        <p:tgtEl>
                                          <p:spTgt spid="215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33333E-6 L 0.25191 -0.2886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00" y="-14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215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5 -0.01528 L -0.06372 -0.13635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00" y="-6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4" dur="2000" fill="hold"/>
                                        <p:tgtEl>
                                          <p:spTgt spid="215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4 -0.00115 L -0.27344 -0.10231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00" y="-5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2" dur="2000" fill="hold"/>
                                        <p:tgtEl>
                                          <p:spTgt spid="215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81481E-6 L -0.64566 -0.03172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00" y="-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97 -0.01551 L 0.35729 0.32106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00" y="1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http://pedsovet.su/_ld/266/419887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Кто живёт в тереме, кто на даче?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endParaRPr lang="ru-RU" i="1" dirty="0"/>
          </a:p>
        </p:txBody>
      </p:sp>
      <p:pic>
        <p:nvPicPr>
          <p:cNvPr id="1034" name="Picture 10" descr="http://img1.liveinternet.ru/images/attach/c/11/116/235/116235037_S__23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2928934"/>
            <a:ext cx="1428760" cy="1664114"/>
          </a:xfrm>
          <a:prstGeom prst="rect">
            <a:avLst/>
          </a:prstGeom>
          <a:noFill/>
        </p:spPr>
      </p:pic>
      <p:pic>
        <p:nvPicPr>
          <p:cNvPr id="1036" name="Picture 12" descr="https://ds04.infourok.ru/uploads/ex/0294/00045bdb-d7d96fad/img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3" y="928670"/>
            <a:ext cx="1585243" cy="1280389"/>
          </a:xfrm>
          <a:prstGeom prst="rect">
            <a:avLst/>
          </a:prstGeom>
          <a:noFill/>
        </p:spPr>
      </p:pic>
      <p:pic>
        <p:nvPicPr>
          <p:cNvPr id="1050" name="Picture 26" descr="http://tvorite.ru/uploads/posts/2011-07/1310990755_1279691169_aistenok-sertifika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5929322" y="4071942"/>
            <a:ext cx="1285884" cy="1578674"/>
          </a:xfrm>
          <a:prstGeom prst="rect">
            <a:avLst/>
          </a:prstGeom>
          <a:noFill/>
        </p:spPr>
      </p:pic>
      <p:pic>
        <p:nvPicPr>
          <p:cNvPr id="1052" name="Picture 28" descr="http://psichologvsadu.ru/images/2015/zanyatiya-s-detmi/zanyatie-4-zabavi-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5786446" y="2500306"/>
            <a:ext cx="1500196" cy="1285885"/>
          </a:xfrm>
          <a:prstGeom prst="rect">
            <a:avLst/>
          </a:prstGeom>
          <a:noFill/>
        </p:spPr>
      </p:pic>
      <p:pic>
        <p:nvPicPr>
          <p:cNvPr id="1054" name="Picture 30" descr="http://picshare.ru/uploads/140726/yVf2Z6g73z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00892" y="1714488"/>
            <a:ext cx="1748385" cy="1143008"/>
          </a:xfrm>
          <a:prstGeom prst="rect">
            <a:avLst/>
          </a:prstGeom>
          <a:noFill/>
        </p:spPr>
      </p:pic>
      <p:pic>
        <p:nvPicPr>
          <p:cNvPr id="1056" name="Picture 32" descr="https://ds03.infourok.ru/uploads/ex/03b8/000176cf-ebecf392/310/img2.jpg"/>
          <p:cNvPicPr>
            <a:picLocks noChangeAspect="1" noChangeArrowheads="1"/>
          </p:cNvPicPr>
          <p:nvPr/>
        </p:nvPicPr>
        <p:blipFill>
          <a:blip r:embed="rId8"/>
          <a:srcRect r="9588" b="12139"/>
          <a:stretch>
            <a:fillRect/>
          </a:stretch>
        </p:blipFill>
        <p:spPr bwMode="auto">
          <a:xfrm>
            <a:off x="142844" y="3714752"/>
            <a:ext cx="1571638" cy="1143009"/>
          </a:xfrm>
          <a:prstGeom prst="rect">
            <a:avLst/>
          </a:prstGeom>
          <a:noFill/>
        </p:spPr>
      </p:pic>
      <p:pic>
        <p:nvPicPr>
          <p:cNvPr id="29" name="Picture 4" descr="http://numama.ru/upload/blogs/8d1325884851b737fb2a9377b34ddf46.jpg.jpg"/>
          <p:cNvPicPr>
            <a:picLocks noGrp="1" noChangeAspect="1" noChangeArrowheads="1"/>
          </p:cNvPicPr>
          <p:nvPr>
            <p:ph idx="1"/>
          </p:nvPr>
        </p:nvPicPr>
        <p:blipFill>
          <a:blip r:embed="rId9"/>
          <a:srcRect l="14925" r="14179"/>
          <a:stretch>
            <a:fillRect/>
          </a:stretch>
        </p:blipFill>
        <p:spPr bwMode="auto">
          <a:xfrm flipH="1">
            <a:off x="2857488" y="1011297"/>
            <a:ext cx="1571636" cy="1530609"/>
          </a:xfrm>
          <a:prstGeom prst="rect">
            <a:avLst/>
          </a:prstGeom>
          <a:noFill/>
        </p:spPr>
      </p:pic>
      <p:pic>
        <p:nvPicPr>
          <p:cNvPr id="1062" name="Picture 38" descr="http://playhome.com.ua/uploads/images/products/full/item_7344_1_9966653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714744" y="4572008"/>
            <a:ext cx="1677207" cy="1428760"/>
          </a:xfrm>
          <a:prstGeom prst="rect">
            <a:avLst/>
          </a:prstGeom>
          <a:noFill/>
        </p:spPr>
      </p:pic>
      <p:pic>
        <p:nvPicPr>
          <p:cNvPr id="1064" name="Picture 40" descr="http://zoozel.ru/gallery/images/2035919_narisovannye-skazochnye-domiki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14282" y="1214422"/>
            <a:ext cx="1928826" cy="1985556"/>
          </a:xfrm>
          <a:prstGeom prst="rect">
            <a:avLst/>
          </a:prstGeom>
          <a:noFill/>
        </p:spPr>
      </p:pic>
      <p:pic>
        <p:nvPicPr>
          <p:cNvPr id="1068" name="Picture 44" descr="http://dou178.org.ru/img/group/ico/34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143768" y="5072074"/>
            <a:ext cx="1785950" cy="1467456"/>
          </a:xfrm>
          <a:prstGeom prst="rect">
            <a:avLst/>
          </a:prstGeom>
          <a:noFill/>
        </p:spPr>
      </p:pic>
      <p:pic>
        <p:nvPicPr>
          <p:cNvPr id="1042" name="Picture 18" descr="http://teremok.in/images/Tsiplenok_utenok02.jpg"/>
          <p:cNvPicPr>
            <a:picLocks noChangeAspect="1" noChangeArrowheads="1"/>
          </p:cNvPicPr>
          <p:nvPr/>
        </p:nvPicPr>
        <p:blipFill>
          <a:blip r:embed="rId13"/>
          <a:srcRect l="9677" t="20677" r="45161"/>
          <a:stretch>
            <a:fillRect/>
          </a:stretch>
        </p:blipFill>
        <p:spPr bwMode="auto">
          <a:xfrm>
            <a:off x="1714480" y="4786322"/>
            <a:ext cx="1428760" cy="15908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1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10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1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42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-0.00047 L 0.49531 0.24097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8" y="1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7037E-7 L 2.5E-6 -0.0919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3.7037E-6 L -0.42344 -0.13519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2" y="-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4.44444E-6 L -0.48628 0.07362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" y="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1.85185E-6 L -0.60452 0.27292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1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2" y="1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://pedsovet.su/_ld/266/419887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10" name="Picture 2" descr="http://pedsovet.su/_ld/266/419887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Повторите скороговорки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42985"/>
            <a:ext cx="4071966" cy="41434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У Пети по чтению «пять», </a:t>
            </a:r>
          </a:p>
          <a:p>
            <a:pPr>
              <a:buNone/>
            </a:pP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 Он Катю научит читать. </a:t>
            </a:r>
          </a:p>
          <a:p>
            <a:pPr>
              <a:buNone/>
            </a:pP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Витечка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читает,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Митечка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мечтает.</a:t>
            </a:r>
          </a:p>
          <a:p>
            <a:pPr>
              <a:buNone/>
            </a:pP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Учим Тузика не чавкать           </a:t>
            </a:r>
          </a:p>
          <a:p>
            <a:pPr>
              <a:buNone/>
            </a:pP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И на деточек не тявкать!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Мама будет тесто мять —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Дети будут  мяч кидать!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Мама кекс будет печь —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Дети песни будут петь!      </a:t>
            </a:r>
          </a:p>
          <a:p>
            <a:endParaRPr lang="ru-RU" dirty="0"/>
          </a:p>
        </p:txBody>
      </p:sp>
      <p:pic>
        <p:nvPicPr>
          <p:cNvPr id="4" name="Picture 4" descr="http://img.7ya.ru/pub/img/16260/2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1714488"/>
            <a:ext cx="3009542" cy="1979287"/>
          </a:xfrm>
          <a:prstGeom prst="rect">
            <a:avLst/>
          </a:prstGeom>
          <a:noFill/>
        </p:spPr>
      </p:pic>
      <p:pic>
        <p:nvPicPr>
          <p:cNvPr id="5" name="Picture 2" descr="http://boombob.ru/img/picture/May/14/502967df7dd4880f604e577db5400ad2/mini_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785795"/>
            <a:ext cx="2598480" cy="2214344"/>
          </a:xfrm>
          <a:prstGeom prst="rect">
            <a:avLst/>
          </a:prstGeom>
          <a:noFill/>
        </p:spPr>
      </p:pic>
      <p:pic>
        <p:nvPicPr>
          <p:cNvPr id="6" name="Picture 8" descr="http://bookitut.ru/Rebenok-bez-problem-Reshebnik-dlya-roditelej.83.pic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54" y="3714752"/>
            <a:ext cx="2357454" cy="2552700"/>
          </a:xfrm>
          <a:prstGeom prst="rect">
            <a:avLst/>
          </a:prstGeom>
          <a:noFill/>
        </p:spPr>
      </p:pic>
      <p:pic>
        <p:nvPicPr>
          <p:cNvPr id="9" name="Picture 6" descr="http://lizasenglish.ru/wp-content/uploads/2015/11/children-e1447007187447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25711" y="3929066"/>
            <a:ext cx="3366513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2938</TotalTime>
  <Words>134</Words>
  <Application>Microsoft Office PowerPoint</Application>
  <PresentationFormat>Экран (4:3)</PresentationFormat>
  <Paragraphs>25</Paragraphs>
  <Slides>10</Slides>
  <Notes>0</Notes>
  <HiddenSlides>0</HiddenSlides>
  <MMClips>8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Дифференциация звуков (ч)-(ть) в словах, рифмовках</vt:lpstr>
      <vt:lpstr>Что мы знаем о звуках (ч) и (ть)?</vt:lpstr>
      <vt:lpstr>Какой предмет лишний и почему?</vt:lpstr>
      <vt:lpstr>Помогите Айболиту обойти больных</vt:lpstr>
      <vt:lpstr>Кто так голос подаёт?  </vt:lpstr>
      <vt:lpstr>                                                                                          Отгадайте загадки Свернёшь - клин, развернёшь – блин.    Его бьёшь, а он не плачет, веселее только скачет.     Стучат, стучат, -Не велят скучать. Идут, идут, А всё тут да тут.  С цветка на цветок летает, утомится  – отдыхает.  Пушистая вата плывёт куда-то, чем вата ниже, тем дождик ближе.  Мордочка усатая, Шубка полосатая, Часто умывается, А с водой не знается.   Сетка густая мух не отпускает.  Он за поле, за лесок подаёт тебе звонок.   </vt:lpstr>
      <vt:lpstr>В каком вагоне поедут? </vt:lpstr>
      <vt:lpstr> Кто живёт в тереме, кто на даче? </vt:lpstr>
      <vt:lpstr>Повторите скороговорки </vt:lpstr>
      <vt:lpstr>Благодарим за помощь Выразите, пожалуйста,  своё мнение Сегодня я узнала… Меня сегодня удивило… Больше всего мне понравилось… Хотелось бы добавить…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Автоматизация звука (ч) в словах, рифмовках</dc:title>
  <dc:creator>user</dc:creator>
  <cp:lastModifiedBy>User</cp:lastModifiedBy>
  <cp:revision>246</cp:revision>
  <dcterms:created xsi:type="dcterms:W3CDTF">2018-03-15T16:41:42Z</dcterms:created>
  <dcterms:modified xsi:type="dcterms:W3CDTF">2019-04-18T10:10:49Z</dcterms:modified>
</cp:coreProperties>
</file>