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93" r:id="rId3"/>
    <p:sldId id="257" r:id="rId4"/>
    <p:sldId id="258" r:id="rId5"/>
    <p:sldId id="259" r:id="rId6"/>
    <p:sldId id="260" r:id="rId7"/>
    <p:sldId id="270" r:id="rId8"/>
    <p:sldId id="271" r:id="rId9"/>
    <p:sldId id="275" r:id="rId10"/>
    <p:sldId id="278" r:id="rId11"/>
    <p:sldId id="279" r:id="rId12"/>
    <p:sldId id="280" r:id="rId13"/>
    <p:sldId id="281" r:id="rId14"/>
    <p:sldId id="282" r:id="rId15"/>
    <p:sldId id="294" r:id="rId16"/>
  </p:sldIdLst>
  <p:sldSz cx="9144000" cy="6858000" type="screen4x3"/>
  <p:notesSz cx="6797675" cy="99314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31D32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60" d="100"/>
          <a:sy n="60" d="100"/>
        </p:scale>
        <p:origin x="-792" y="-3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96AF7B-7856-4972-90A7-43091C203355}" type="datetimeFigureOut">
              <a:rPr lang="ru-RU" smtClean="0"/>
              <a:pPr/>
              <a:t>26.06.2014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BA23C2-F45A-4DEA-AFF9-7C34E08BB5C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96AF7B-7856-4972-90A7-43091C203355}" type="datetimeFigureOut">
              <a:rPr lang="ru-RU" smtClean="0"/>
              <a:pPr/>
              <a:t>26.06.2014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BA23C2-F45A-4DEA-AFF9-7C34E08BB5C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96AF7B-7856-4972-90A7-43091C203355}" type="datetimeFigureOut">
              <a:rPr lang="ru-RU" smtClean="0"/>
              <a:pPr/>
              <a:t>26.06.2014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BA23C2-F45A-4DEA-AFF9-7C34E08BB5C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96AF7B-7856-4972-90A7-43091C203355}" type="datetimeFigureOut">
              <a:rPr lang="ru-RU" smtClean="0"/>
              <a:pPr/>
              <a:t>26.06.2014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BA23C2-F45A-4DEA-AFF9-7C34E08BB5C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96AF7B-7856-4972-90A7-43091C203355}" type="datetimeFigureOut">
              <a:rPr lang="ru-RU" smtClean="0"/>
              <a:pPr/>
              <a:t>26.06.2014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BA23C2-F45A-4DEA-AFF9-7C34E08BB5C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96AF7B-7856-4972-90A7-43091C203355}" type="datetimeFigureOut">
              <a:rPr lang="ru-RU" smtClean="0"/>
              <a:pPr/>
              <a:t>26.06.2014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BA23C2-F45A-4DEA-AFF9-7C34E08BB5C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96AF7B-7856-4972-90A7-43091C203355}" type="datetimeFigureOut">
              <a:rPr lang="ru-RU" smtClean="0"/>
              <a:pPr/>
              <a:t>26.06.2014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BA23C2-F45A-4DEA-AFF9-7C34E08BB5C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96AF7B-7856-4972-90A7-43091C203355}" type="datetimeFigureOut">
              <a:rPr lang="ru-RU" smtClean="0"/>
              <a:pPr/>
              <a:t>26.06.2014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BA23C2-F45A-4DEA-AFF9-7C34E08BB5C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96AF7B-7856-4972-90A7-43091C203355}" type="datetimeFigureOut">
              <a:rPr lang="ru-RU" smtClean="0"/>
              <a:pPr/>
              <a:t>26.06.2014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BA23C2-F45A-4DEA-AFF9-7C34E08BB5C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96AF7B-7856-4972-90A7-43091C203355}" type="datetimeFigureOut">
              <a:rPr lang="ru-RU" smtClean="0"/>
              <a:pPr/>
              <a:t>26.06.2014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BA23C2-F45A-4DEA-AFF9-7C34E08BB5C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96AF7B-7856-4972-90A7-43091C203355}" type="datetimeFigureOut">
              <a:rPr lang="ru-RU" smtClean="0"/>
              <a:pPr/>
              <a:t>26.06.2014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BA23C2-F45A-4DEA-AFF9-7C34E08BB5C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96AF7B-7856-4972-90A7-43091C203355}" type="datetimeFigureOut">
              <a:rPr lang="ru-RU" smtClean="0"/>
              <a:pPr/>
              <a:t>26.06.2014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BA23C2-F45A-4DEA-AFF9-7C34E08BB5C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wip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7" Type="http://schemas.openxmlformats.org/officeDocument/2006/relationships/image" Target="../media/image18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7" Type="http://schemas.openxmlformats.org/officeDocument/2006/relationships/image" Target="../media/image25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1428736"/>
            <a:ext cx="7772400" cy="2714644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</a:rPr>
              <a:t>семинар-практикум</a:t>
            </a:r>
            <a:br>
              <a:rPr lang="ru-RU" sz="3200" b="1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</a:rPr>
              <a:t> для родителей на тему: </a:t>
            </a:r>
            <a:br>
              <a:rPr lang="ru-RU" sz="3200" b="1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</a:rPr>
              <a:t>«Развиваем музыкально – творческие способности детей дома»</a:t>
            </a:r>
            <a:endParaRPr lang="ru-RU" sz="32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0034" y="5286388"/>
            <a:ext cx="6552728" cy="1238386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</a:rPr>
              <a:t>Музыкальный руководитель:     </a:t>
            </a:r>
          </a:p>
          <a:p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</a:rPr>
              <a:t>Федосова Надежда Алексеевна</a:t>
            </a:r>
            <a:endParaRPr lang="ru-RU" sz="28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7889" name="Rectangle 1"/>
          <p:cNvSpPr>
            <a:spLocks noChangeArrowheads="1"/>
          </p:cNvSpPr>
          <p:nvPr/>
        </p:nvSpPr>
        <p:spPr bwMode="auto">
          <a:xfrm>
            <a:off x="285720" y="285728"/>
            <a:ext cx="8501122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Государственное бюджетное  дошкольное образовательное учреждение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детский сад №12 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общеразвивающего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вида с приоритетным осуществлением деятельности по художественно-эстетическому  развитию детей  Калининского района Санкт-Петер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бурга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7-конечная звезда 8"/>
          <p:cNvSpPr/>
          <p:nvPr/>
        </p:nvSpPr>
        <p:spPr>
          <a:xfrm>
            <a:off x="2915816" y="1988840"/>
            <a:ext cx="3096344" cy="2376264"/>
          </a:xfrm>
          <a:prstGeom prst="star7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Музыка в общении с ребёнком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10" name="Блок-схема: подготовка 9"/>
          <p:cNvSpPr/>
          <p:nvPr/>
        </p:nvSpPr>
        <p:spPr>
          <a:xfrm>
            <a:off x="467544" y="332656"/>
            <a:ext cx="2520280" cy="1296144"/>
          </a:xfrm>
          <a:prstGeom prst="flowChartPreparat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Фонотека</a:t>
            </a:r>
            <a:endParaRPr lang="ru-RU" dirty="0"/>
          </a:p>
        </p:txBody>
      </p:sp>
      <p:sp>
        <p:nvSpPr>
          <p:cNvPr id="11" name="Блок-схема: подготовка 10"/>
          <p:cNvSpPr/>
          <p:nvPr/>
        </p:nvSpPr>
        <p:spPr>
          <a:xfrm>
            <a:off x="3059832" y="260648"/>
            <a:ext cx="2736304" cy="1152128"/>
          </a:xfrm>
          <a:prstGeom prst="flowChartPreparat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Импровизация</a:t>
            </a:r>
            <a:endParaRPr lang="ru-RU" dirty="0"/>
          </a:p>
        </p:txBody>
      </p:sp>
      <p:sp>
        <p:nvSpPr>
          <p:cNvPr id="12" name="Блок-схема: подготовка 11"/>
          <p:cNvSpPr/>
          <p:nvPr/>
        </p:nvSpPr>
        <p:spPr>
          <a:xfrm>
            <a:off x="5868144" y="116632"/>
            <a:ext cx="2736304" cy="1296144"/>
          </a:xfrm>
          <a:prstGeom prst="flowChartPreparat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Музыкальные презентации</a:t>
            </a:r>
            <a:endParaRPr lang="ru-RU" dirty="0"/>
          </a:p>
        </p:txBody>
      </p:sp>
      <p:sp>
        <p:nvSpPr>
          <p:cNvPr id="13" name="Блок-схема: подготовка 12"/>
          <p:cNvSpPr/>
          <p:nvPr/>
        </p:nvSpPr>
        <p:spPr>
          <a:xfrm>
            <a:off x="395536" y="1916832"/>
            <a:ext cx="2520280" cy="1368152"/>
          </a:xfrm>
          <a:prstGeom prst="flowChartPreparat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Оркестр дома</a:t>
            </a:r>
            <a:endParaRPr lang="ru-RU" dirty="0"/>
          </a:p>
        </p:txBody>
      </p:sp>
      <p:sp>
        <p:nvSpPr>
          <p:cNvPr id="14" name="Блок-схема: подготовка 13"/>
          <p:cNvSpPr/>
          <p:nvPr/>
        </p:nvSpPr>
        <p:spPr>
          <a:xfrm>
            <a:off x="467544" y="3645024"/>
            <a:ext cx="2520280" cy="1224136"/>
          </a:xfrm>
          <a:prstGeom prst="flowChartPreparat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Озвучивание сказки</a:t>
            </a:r>
            <a:endParaRPr lang="ru-RU" dirty="0"/>
          </a:p>
        </p:txBody>
      </p:sp>
      <p:sp>
        <p:nvSpPr>
          <p:cNvPr id="15" name="Блок-схема: подготовка 14"/>
          <p:cNvSpPr/>
          <p:nvPr/>
        </p:nvSpPr>
        <p:spPr>
          <a:xfrm>
            <a:off x="6228184" y="3501008"/>
            <a:ext cx="2376264" cy="1368152"/>
          </a:xfrm>
          <a:prstGeom prst="flowChartPreparat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Спектакль, концерты</a:t>
            </a:r>
            <a:endParaRPr lang="ru-RU" dirty="0"/>
          </a:p>
        </p:txBody>
      </p:sp>
      <p:sp>
        <p:nvSpPr>
          <p:cNvPr id="16" name="Блок-схема: подготовка 15"/>
          <p:cNvSpPr/>
          <p:nvPr/>
        </p:nvSpPr>
        <p:spPr>
          <a:xfrm>
            <a:off x="5868144" y="1772816"/>
            <a:ext cx="3096344" cy="1368152"/>
          </a:xfrm>
          <a:prstGeom prst="flowChartPreparat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Инсценирование</a:t>
            </a:r>
            <a:endParaRPr lang="ru-RU" dirty="0"/>
          </a:p>
        </p:txBody>
      </p:sp>
      <p:sp>
        <p:nvSpPr>
          <p:cNvPr id="17" name="Блок-схема: подготовка 16"/>
          <p:cNvSpPr/>
          <p:nvPr/>
        </p:nvSpPr>
        <p:spPr>
          <a:xfrm>
            <a:off x="323528" y="5157192"/>
            <a:ext cx="2232248" cy="1512168"/>
          </a:xfrm>
          <a:prstGeom prst="flowChartPreparat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Игры, загадки</a:t>
            </a:r>
            <a:endParaRPr lang="ru-RU" dirty="0"/>
          </a:p>
        </p:txBody>
      </p:sp>
      <p:sp>
        <p:nvSpPr>
          <p:cNvPr id="19" name="Блок-схема: подготовка 18"/>
          <p:cNvSpPr/>
          <p:nvPr/>
        </p:nvSpPr>
        <p:spPr>
          <a:xfrm>
            <a:off x="6372200" y="5301208"/>
            <a:ext cx="2232248" cy="1368152"/>
          </a:xfrm>
          <a:prstGeom prst="flowChartPreparat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Природа</a:t>
            </a:r>
            <a:endParaRPr lang="ru-RU" dirty="0"/>
          </a:p>
        </p:txBody>
      </p:sp>
      <p:sp>
        <p:nvSpPr>
          <p:cNvPr id="21" name="Блок-схема: подготовка 20"/>
          <p:cNvSpPr/>
          <p:nvPr/>
        </p:nvSpPr>
        <p:spPr>
          <a:xfrm>
            <a:off x="2915816" y="5229200"/>
            <a:ext cx="3024336" cy="1512168"/>
          </a:xfrm>
          <a:prstGeom prst="flowChartPreparat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Мероприятия в детском саду</a:t>
            </a:r>
            <a:endParaRPr lang="ru-RU" dirty="0"/>
          </a:p>
        </p:txBody>
      </p:sp>
      <p:cxnSp>
        <p:nvCxnSpPr>
          <p:cNvPr id="23" name="Прямая со стрелкой 22"/>
          <p:cNvCxnSpPr>
            <a:stCxn id="9" idx="6"/>
            <a:endCxn id="11" idx="2"/>
          </p:cNvCxnSpPr>
          <p:nvPr/>
        </p:nvCxnSpPr>
        <p:spPr>
          <a:xfrm flipH="1" flipV="1">
            <a:off x="4427984" y="1412776"/>
            <a:ext cx="36004" cy="576064"/>
          </a:xfrm>
          <a:prstGeom prst="straightConnector1">
            <a:avLst/>
          </a:prstGeom>
          <a:ln w="3492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 стрелкой 29"/>
          <p:cNvCxnSpPr/>
          <p:nvPr/>
        </p:nvCxnSpPr>
        <p:spPr>
          <a:xfrm flipV="1">
            <a:off x="4932040" y="1196752"/>
            <a:ext cx="1368152" cy="1224136"/>
          </a:xfrm>
          <a:prstGeom prst="straightConnector1">
            <a:avLst/>
          </a:prstGeom>
          <a:ln w="3492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 стрелкой 34"/>
          <p:cNvCxnSpPr/>
          <p:nvPr/>
        </p:nvCxnSpPr>
        <p:spPr>
          <a:xfrm flipH="1" flipV="1">
            <a:off x="2699792" y="1268760"/>
            <a:ext cx="1296144" cy="1224136"/>
          </a:xfrm>
          <a:prstGeom prst="straightConnector1">
            <a:avLst/>
          </a:prstGeom>
          <a:ln w="3492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Прямая со стрелкой 38"/>
          <p:cNvCxnSpPr/>
          <p:nvPr/>
        </p:nvCxnSpPr>
        <p:spPr>
          <a:xfrm flipH="1" flipV="1">
            <a:off x="2843808" y="2636912"/>
            <a:ext cx="450649" cy="38602"/>
          </a:xfrm>
          <a:prstGeom prst="straightConnector1">
            <a:avLst/>
          </a:prstGeom>
          <a:ln w="3492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Прямая со стрелкой 40"/>
          <p:cNvCxnSpPr/>
          <p:nvPr/>
        </p:nvCxnSpPr>
        <p:spPr>
          <a:xfrm flipH="1">
            <a:off x="2627784" y="3717032"/>
            <a:ext cx="792088" cy="288032"/>
          </a:xfrm>
          <a:prstGeom prst="straightConnector1">
            <a:avLst/>
          </a:prstGeom>
          <a:ln w="3492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Прямая со стрелкой 42"/>
          <p:cNvCxnSpPr>
            <a:stCxn id="9" idx="3"/>
          </p:cNvCxnSpPr>
          <p:nvPr/>
        </p:nvCxnSpPr>
        <p:spPr>
          <a:xfrm flipH="1">
            <a:off x="2339752" y="4365117"/>
            <a:ext cx="1435238" cy="1152115"/>
          </a:xfrm>
          <a:prstGeom prst="straightConnector1">
            <a:avLst/>
          </a:prstGeom>
          <a:ln w="3492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Прямая со стрелкой 45"/>
          <p:cNvCxnSpPr>
            <a:endCxn id="21" idx="0"/>
          </p:cNvCxnSpPr>
          <p:nvPr/>
        </p:nvCxnSpPr>
        <p:spPr>
          <a:xfrm flipH="1">
            <a:off x="4427984" y="4149080"/>
            <a:ext cx="72008" cy="1080120"/>
          </a:xfrm>
          <a:prstGeom prst="straightConnector1">
            <a:avLst/>
          </a:prstGeom>
          <a:ln w="3492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Прямая со стрелкой 48"/>
          <p:cNvCxnSpPr>
            <a:stCxn id="9" idx="2"/>
          </p:cNvCxnSpPr>
          <p:nvPr/>
        </p:nvCxnSpPr>
        <p:spPr>
          <a:xfrm>
            <a:off x="5152986" y="4365117"/>
            <a:ext cx="1435238" cy="1296131"/>
          </a:xfrm>
          <a:prstGeom prst="straightConnector1">
            <a:avLst/>
          </a:prstGeom>
          <a:ln w="3492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Прямая со стрелкой 50"/>
          <p:cNvCxnSpPr/>
          <p:nvPr/>
        </p:nvCxnSpPr>
        <p:spPr>
          <a:xfrm>
            <a:off x="5508104" y="3717032"/>
            <a:ext cx="864096" cy="288032"/>
          </a:xfrm>
          <a:prstGeom prst="straightConnector1">
            <a:avLst/>
          </a:prstGeom>
          <a:ln w="3492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Прямая со стрелкой 52"/>
          <p:cNvCxnSpPr/>
          <p:nvPr/>
        </p:nvCxnSpPr>
        <p:spPr>
          <a:xfrm flipV="1">
            <a:off x="5652120" y="2564904"/>
            <a:ext cx="360040" cy="72008"/>
          </a:xfrm>
          <a:prstGeom prst="straightConnector1">
            <a:avLst/>
          </a:prstGeom>
          <a:ln w="3492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split orient="vert" dir="in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Фонотека</a:t>
            </a:r>
            <a:endParaRPr lang="ru-RU" dirty="0"/>
          </a:p>
        </p:txBody>
      </p:sp>
      <p:pic>
        <p:nvPicPr>
          <p:cNvPr id="8" name="Рисунок 7" descr="elena_lkl_detalb_CD_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" y="0"/>
            <a:ext cx="3511786" cy="3284984"/>
          </a:xfrm>
          <a:prstGeom prst="rect">
            <a:avLst/>
          </a:prstGeom>
        </p:spPr>
      </p:pic>
      <p:pic>
        <p:nvPicPr>
          <p:cNvPr id="9" name="Рисунок 8" descr="thumbnail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853678" y="0"/>
            <a:ext cx="3290322" cy="3212976"/>
          </a:xfrm>
          <a:prstGeom prst="rect">
            <a:avLst/>
          </a:prstGeom>
        </p:spPr>
      </p:pic>
      <p:pic>
        <p:nvPicPr>
          <p:cNvPr id="6" name="Рисунок 5" descr="1269254448_va-klassicheskaya-muzyka-dlya-malyshej-2009-mp3-tracks-320-kbps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987824" y="0"/>
            <a:ext cx="3168352" cy="3429000"/>
          </a:xfrm>
          <a:prstGeom prst="rect">
            <a:avLst/>
          </a:prstGeom>
        </p:spPr>
      </p:pic>
      <p:pic>
        <p:nvPicPr>
          <p:cNvPr id="7" name="Рисунок 6" descr="e60d74f9d79589d33072e6762569d409_600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691681" y="2348880"/>
            <a:ext cx="5688274" cy="4509120"/>
          </a:xfrm>
          <a:prstGeom prst="rect">
            <a:avLst/>
          </a:prstGeom>
        </p:spPr>
      </p:pic>
      <p:pic>
        <p:nvPicPr>
          <p:cNvPr id="5" name="Рисунок 4" descr="224727f9cc72336c835ce88eae5731f0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868144" y="3212976"/>
            <a:ext cx="3275856" cy="3645024"/>
          </a:xfrm>
          <a:prstGeom prst="rect">
            <a:avLst/>
          </a:prstGeom>
        </p:spPr>
      </p:pic>
      <p:pic>
        <p:nvPicPr>
          <p:cNvPr id="4" name="Содержимое 3" descr="5bd13bd31bce.jpg"/>
          <p:cNvPicPr>
            <a:picLocks noGrp="1" noChangeAspect="1"/>
          </p:cNvPicPr>
          <p:nvPr>
            <p:ph idx="1"/>
          </p:nvPr>
        </p:nvPicPr>
        <p:blipFill>
          <a:blip r:embed="rId7" cstate="print"/>
          <a:stretch>
            <a:fillRect/>
          </a:stretch>
        </p:blipFill>
        <p:spPr>
          <a:xfrm>
            <a:off x="0" y="3212976"/>
            <a:ext cx="3447448" cy="3645024"/>
          </a:xfrm>
        </p:spPr>
      </p:pic>
      <p:sp>
        <p:nvSpPr>
          <p:cNvPr id="10" name="Прямоугольник 9"/>
          <p:cNvSpPr/>
          <p:nvPr/>
        </p:nvSpPr>
        <p:spPr>
          <a:xfrm>
            <a:off x="2843808" y="2348880"/>
            <a:ext cx="353641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Фонотека</a:t>
            </a:r>
            <a:endParaRPr lang="ru-RU" sz="5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1162949423558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6" name="Прямоугольник 5"/>
          <p:cNvSpPr/>
          <p:nvPr/>
        </p:nvSpPr>
        <p:spPr>
          <a:xfrm>
            <a:off x="1532973" y="188640"/>
            <a:ext cx="604319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Домашний оркестр</a:t>
            </a:r>
            <a:endParaRPr lang="ru-RU" sz="54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54846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483767" y="0"/>
            <a:ext cx="4379979" cy="3284984"/>
          </a:xfrm>
          <a:prstGeom prst="rect">
            <a:avLst/>
          </a:prstGeom>
        </p:spPr>
      </p:pic>
      <p:pic>
        <p:nvPicPr>
          <p:cNvPr id="9" name="Рисунок 8" descr="968698_w640_h640_foto01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55776" y="3284984"/>
            <a:ext cx="4091945" cy="3573016"/>
          </a:xfrm>
          <a:prstGeom prst="rect">
            <a:avLst/>
          </a:prstGeom>
        </p:spPr>
      </p:pic>
      <p:pic>
        <p:nvPicPr>
          <p:cNvPr id="10" name="Рисунок 9" descr="f_17413709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372200" y="0"/>
            <a:ext cx="2771801" cy="3457611"/>
          </a:xfrm>
          <a:prstGeom prst="rect">
            <a:avLst/>
          </a:prstGeom>
        </p:spPr>
      </p:pic>
      <p:pic>
        <p:nvPicPr>
          <p:cNvPr id="8" name="Рисунок 7" descr="930447_enl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403483" y="3356992"/>
            <a:ext cx="2740518" cy="3501008"/>
          </a:xfrm>
          <a:prstGeom prst="rect">
            <a:avLst/>
          </a:prstGeom>
        </p:spPr>
      </p:pic>
      <p:pic>
        <p:nvPicPr>
          <p:cNvPr id="5" name="Содержимое 4" descr="1581.jpg"/>
          <p:cNvPicPr>
            <a:picLocks noGrp="1" noChangeAspect="1"/>
          </p:cNvPicPr>
          <p:nvPr>
            <p:ph idx="1"/>
          </p:nvPr>
        </p:nvPicPr>
        <p:blipFill>
          <a:blip r:embed="rId6" cstate="print"/>
          <a:stretch>
            <a:fillRect/>
          </a:stretch>
        </p:blipFill>
        <p:spPr>
          <a:xfrm>
            <a:off x="0" y="3284985"/>
            <a:ext cx="3347863" cy="3573016"/>
          </a:xfrm>
        </p:spPr>
      </p:pic>
      <p:pic>
        <p:nvPicPr>
          <p:cNvPr id="6" name="Рисунок 5" descr="170392af34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-1" y="-1"/>
            <a:ext cx="3347865" cy="3284985"/>
          </a:xfrm>
          <a:prstGeom prst="rect">
            <a:avLst/>
          </a:prstGeom>
        </p:spPr>
      </p:pic>
      <p:sp>
        <p:nvSpPr>
          <p:cNvPr id="11" name="Прямоугольник 10"/>
          <p:cNvSpPr/>
          <p:nvPr/>
        </p:nvSpPr>
        <p:spPr>
          <a:xfrm>
            <a:off x="3347864" y="2780928"/>
            <a:ext cx="309634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Озвучка</a:t>
            </a:r>
            <a:endParaRPr lang="ru-RU" sz="54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 descr="3576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427984" y="-1"/>
            <a:ext cx="4716016" cy="6858001"/>
          </a:xfrm>
          <a:prstGeom prst="rect">
            <a:avLst/>
          </a:prstGeom>
        </p:spPr>
      </p:pic>
      <p:pic>
        <p:nvPicPr>
          <p:cNvPr id="7" name="Рисунок 6" descr="omega3028760big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4427984" cy="6858000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2771800" y="2132856"/>
            <a:ext cx="3466085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Игры</a:t>
            </a:r>
            <a:endParaRPr lang="ru-RU" sz="54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200024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Спасибо за внимание!</a:t>
            </a:r>
            <a:b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endParaRPr lang="ru-RU" dirty="0"/>
          </a:p>
        </p:txBody>
      </p:sp>
    </p:spTree>
  </p:cSld>
  <p:clrMapOvr>
    <a:masterClrMapping/>
  </p:clrMapOvr>
  <p:transition>
    <p:wip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5768997"/>
          </a:xfrm>
        </p:spPr>
        <p:txBody>
          <a:bodyPr>
            <a:normAutofit fontScale="92500" lnSpcReduction="10000"/>
          </a:bodyPr>
          <a:lstStyle/>
          <a:p>
            <a:r>
              <a:rPr lang="ru-RU" b="1" u="sng" dirty="0" smtClean="0">
                <a:solidFill>
                  <a:schemeClr val="accent1">
                    <a:lumMod val="50000"/>
                  </a:schemeClr>
                </a:solidFill>
              </a:rPr>
              <a:t>Цель: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 познакомить родителей с созданием музыкальной развивающей среды для развития музыкально - творческих способностей детей.</a:t>
            </a:r>
          </a:p>
          <a:p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Задачи: повышать интерес родителей к музыкальному творчеству ребёнка, помочь  организовать музыкально - развивающую среду в домашних условиях.  </a:t>
            </a:r>
          </a:p>
          <a:p>
            <a:r>
              <a:rPr lang="ru-RU" b="1" u="sng" dirty="0" smtClean="0">
                <a:solidFill>
                  <a:srgbClr val="B31D32"/>
                </a:solidFill>
              </a:rPr>
              <a:t>Актуальность:</a:t>
            </a:r>
            <a:r>
              <a:rPr lang="ru-RU" b="1" dirty="0" smtClean="0">
                <a:solidFill>
                  <a:srgbClr val="B31D32"/>
                </a:solidFill>
              </a:rPr>
              <a:t> творческое развитие – это стремление к самостоятельному мышлению, к проявлению собственной инициативы, развитию эстетического и художественного вкуса.</a:t>
            </a:r>
          </a:p>
          <a:p>
            <a:endParaRPr lang="ru-RU" dirty="0"/>
          </a:p>
        </p:txBody>
      </p:sp>
    </p:spTree>
  </p:cSld>
  <p:clrMapOvr>
    <a:masterClrMapping/>
  </p:clrMapOvr>
  <p:transition>
    <p:wip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Структура презентации:</a:t>
            </a: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Памятка родителям</a:t>
            </a:r>
          </a:p>
          <a:p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Музыкальное творчество</a:t>
            </a:r>
          </a:p>
          <a:p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Развивающая музыкальная среда в домашних условиях</a:t>
            </a:r>
          </a:p>
          <a:p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Музыка в общении   с ребёнком</a:t>
            </a: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B31D32"/>
                </a:solidFill>
              </a:rPr>
              <a:t>Памятка родителям</a:t>
            </a:r>
            <a:endParaRPr lang="ru-RU" dirty="0">
              <a:solidFill>
                <a:srgbClr val="B31D32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Музыкальное развитие ребёнка необходимо начинать как можно раньше</a:t>
            </a:r>
          </a:p>
          <a:p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Путь развития музыкальности каждого человека индивидуален</a:t>
            </a:r>
          </a:p>
          <a:p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Родители, помогите ребёнку стать музыкальным</a:t>
            </a: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Горизонтальный свиток 3"/>
          <p:cNvSpPr/>
          <p:nvPr/>
        </p:nvSpPr>
        <p:spPr>
          <a:xfrm>
            <a:off x="2123728" y="188640"/>
            <a:ext cx="4968552" cy="1584176"/>
          </a:xfrm>
          <a:prstGeom prst="horizontalScroll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rgbClr val="FFFF00"/>
                </a:solidFill>
              </a:rPr>
              <a:t>Детское музыкальное творчество</a:t>
            </a:r>
            <a:endParaRPr lang="ru-RU" sz="2400" dirty="0">
              <a:solidFill>
                <a:srgbClr val="FFFF00"/>
              </a:solidFill>
            </a:endParaRPr>
          </a:p>
        </p:txBody>
      </p:sp>
      <p:cxnSp>
        <p:nvCxnSpPr>
          <p:cNvPr id="10" name="Прямая со стрелкой 9"/>
          <p:cNvCxnSpPr/>
          <p:nvPr/>
        </p:nvCxnSpPr>
        <p:spPr>
          <a:xfrm rot="5400000">
            <a:off x="1235883" y="2321141"/>
            <a:ext cx="2372274" cy="843576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>
            <a:off x="6156176" y="1628800"/>
            <a:ext cx="1130468" cy="1014382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>
            <a:off x="4427984" y="1628800"/>
            <a:ext cx="0" cy="432048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Облако 8"/>
          <p:cNvSpPr/>
          <p:nvPr/>
        </p:nvSpPr>
        <p:spPr>
          <a:xfrm>
            <a:off x="6143636" y="2786058"/>
            <a:ext cx="2500330" cy="1214446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Танец</a:t>
            </a:r>
            <a:endParaRPr lang="ru-RU" dirty="0"/>
          </a:p>
        </p:txBody>
      </p:sp>
      <p:sp>
        <p:nvSpPr>
          <p:cNvPr id="11" name="Облако 10"/>
          <p:cNvSpPr/>
          <p:nvPr/>
        </p:nvSpPr>
        <p:spPr>
          <a:xfrm>
            <a:off x="1142976" y="4000504"/>
            <a:ext cx="2714644" cy="1914532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Пение</a:t>
            </a:r>
            <a:endParaRPr lang="ru-RU" dirty="0"/>
          </a:p>
        </p:txBody>
      </p:sp>
      <p:sp>
        <p:nvSpPr>
          <p:cNvPr id="13" name="Облако 12"/>
          <p:cNvSpPr/>
          <p:nvPr/>
        </p:nvSpPr>
        <p:spPr>
          <a:xfrm>
            <a:off x="2857488" y="2071678"/>
            <a:ext cx="3071834" cy="1843094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Игра на музыкальных инструментах</a:t>
            </a:r>
            <a:endParaRPr lang="ru-RU" dirty="0"/>
          </a:p>
        </p:txBody>
      </p:sp>
    </p:spTree>
  </p:cSld>
  <p:clrMapOvr>
    <a:masterClrMapping/>
  </p:clrMapOvr>
  <p:transition spd="slow">
    <p:checker dir="vert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Развивающая музыкальная среда в  домашних условиях           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6" name="Содержимое 5" descr="IMG_2868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14282" y="1428736"/>
            <a:ext cx="2928958" cy="2196719"/>
          </a:xfrm>
        </p:spPr>
      </p:pic>
      <p:pic>
        <p:nvPicPr>
          <p:cNvPr id="5" name="Содержимое 3" descr="IMG_2869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214678" y="2857496"/>
            <a:ext cx="2571803" cy="1928852"/>
          </a:xfrm>
          <a:prstGeom prst="rect">
            <a:avLst/>
          </a:prstGeom>
        </p:spPr>
      </p:pic>
      <p:pic>
        <p:nvPicPr>
          <p:cNvPr id="7" name="Содержимое 3" descr="IMG_2874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57159" y="4375530"/>
            <a:ext cx="2928958" cy="2196718"/>
          </a:xfrm>
          <a:prstGeom prst="rect">
            <a:avLst/>
          </a:prstGeom>
        </p:spPr>
      </p:pic>
      <p:pic>
        <p:nvPicPr>
          <p:cNvPr id="8" name="Содержимое 5" descr="IMG_2871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929322" y="1500174"/>
            <a:ext cx="2762238" cy="2071678"/>
          </a:xfrm>
          <a:prstGeom prst="rect">
            <a:avLst/>
          </a:prstGeom>
        </p:spPr>
      </p:pic>
      <p:pic>
        <p:nvPicPr>
          <p:cNvPr id="10" name="Содержимое 3" descr="IMG_2872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715008" y="4429132"/>
            <a:ext cx="2857520" cy="2143140"/>
          </a:xfrm>
          <a:prstGeom prst="rect">
            <a:avLst/>
          </a:prstGeom>
        </p:spPr>
      </p:pic>
    </p:spTree>
  </p:cSld>
  <p:clrMapOvr>
    <a:masterClrMapping/>
  </p:clrMapOvr>
  <p:transition spd="slow">
    <p:plus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_35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260648"/>
            <a:ext cx="9144000" cy="6597352"/>
          </a:xfrm>
        </p:spPr>
      </p:pic>
      <p:sp>
        <p:nvSpPr>
          <p:cNvPr id="5" name="Прямоугольник 4"/>
          <p:cNvSpPr/>
          <p:nvPr/>
        </p:nvSpPr>
        <p:spPr>
          <a:xfrm>
            <a:off x="1249909" y="2967335"/>
            <a:ext cx="664419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Домашний     театр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831927da38ad972b8bb39ec638750d9f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14282" y="285728"/>
            <a:ext cx="3929090" cy="2857520"/>
          </a:xfrm>
        </p:spPr>
      </p:pic>
      <p:pic>
        <p:nvPicPr>
          <p:cNvPr id="5" name="Содержимое 5" descr="b3099f3cf47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85721" y="4184082"/>
            <a:ext cx="3643338" cy="2412699"/>
          </a:xfrm>
          <a:prstGeom prst="rect">
            <a:avLst/>
          </a:prstGeom>
        </p:spPr>
      </p:pic>
      <p:pic>
        <p:nvPicPr>
          <p:cNvPr id="7" name="Содержимое 3" descr="dom_teatr-vjazannye_kukly-perchatki_09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857884" y="428604"/>
            <a:ext cx="2989918" cy="2728300"/>
          </a:xfrm>
          <a:prstGeom prst="rect">
            <a:avLst/>
          </a:prstGeom>
        </p:spPr>
      </p:pic>
      <p:pic>
        <p:nvPicPr>
          <p:cNvPr id="4" name="Содержимое 3" descr="b041c2f30345113d957f676b247b36a4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071934" y="2428868"/>
            <a:ext cx="3522122" cy="4143673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Содержимое 3" descr="p1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28596" y="857232"/>
            <a:ext cx="8286808" cy="5434964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794</TotalTime>
  <Words>180</Words>
  <Application>Microsoft Office PowerPoint</Application>
  <PresentationFormat>Экран (4:3)</PresentationFormat>
  <Paragraphs>40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семинар-практикум  для родителей на тему:  «Развиваем музыкально – творческие способности детей дома»</vt:lpstr>
      <vt:lpstr>Слайд 2</vt:lpstr>
      <vt:lpstr>Структура презентации:</vt:lpstr>
      <vt:lpstr>Памятка родителям</vt:lpstr>
      <vt:lpstr>Слайд 5</vt:lpstr>
      <vt:lpstr>Развивающая музыкальная среда в  домашних условиях           </vt:lpstr>
      <vt:lpstr>Слайд 7</vt:lpstr>
      <vt:lpstr>Слайд 8</vt:lpstr>
      <vt:lpstr>Слайд 9</vt:lpstr>
      <vt:lpstr>Слайд 10</vt:lpstr>
      <vt:lpstr>Фонотека</vt:lpstr>
      <vt:lpstr>Слайд 12</vt:lpstr>
      <vt:lpstr>Слайд 13</vt:lpstr>
      <vt:lpstr>Слайд 14</vt:lpstr>
      <vt:lpstr>Спасибо за внимание! 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Николай</dc:creator>
  <cp:lastModifiedBy>1</cp:lastModifiedBy>
  <cp:revision>82</cp:revision>
  <dcterms:created xsi:type="dcterms:W3CDTF">2012-04-22T12:30:59Z</dcterms:created>
  <dcterms:modified xsi:type="dcterms:W3CDTF">2014-06-26T13:33:06Z</dcterms:modified>
</cp:coreProperties>
</file>