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4" r:id="rId4"/>
    <p:sldId id="265" r:id="rId5"/>
    <p:sldId id="256" r:id="rId6"/>
    <p:sldId id="259" r:id="rId7"/>
    <p:sldId id="266" r:id="rId8"/>
    <p:sldId id="261" r:id="rId9"/>
    <p:sldId id="262" r:id="rId10"/>
    <p:sldId id="263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A21"/>
    <a:srgbClr val="FFC6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052" autoAdjust="0"/>
  </p:normalViewPr>
  <p:slideViewPr>
    <p:cSldViewPr>
      <p:cViewPr>
        <p:scale>
          <a:sx n="86" d="100"/>
          <a:sy n="86" d="100"/>
        </p:scale>
        <p:origin x="-1410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52B5-60AF-462A-BBAB-F8988322252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52B5-60AF-462A-BBAB-F8988322252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52B5-60AF-462A-BBAB-F8988322252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52B5-60AF-462A-BBAB-F8988322252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52B5-60AF-462A-BBAB-F8988322252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52B5-60AF-462A-BBAB-F8988322252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52B5-60AF-462A-BBAB-F8988322252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52B5-60AF-462A-BBAB-F8988322252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" name="Рисунок 5" descr="http://konkurs.muzkult.ru/img/upload/1017/image_image_377109.pn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8136904" cy="136815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52B5-60AF-462A-BBAB-F8988322252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52B5-60AF-462A-BBAB-F8988322252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52B5-60AF-462A-BBAB-F8988322252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Таня\Мои документы\греч. фон (NXPowerLite)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659" y="11858"/>
            <a:ext cx="9134341" cy="68461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F52B5-60AF-462A-BBAB-F8988322252D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988840"/>
            <a:ext cx="7609519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i="1" dirty="0" err="1">
                <a:solidFill>
                  <a:schemeClr val="bg1"/>
                </a:solidFill>
                <a:latin typeface="Times New Roman"/>
                <a:ea typeface="Calibri"/>
              </a:rPr>
              <a:t>Хайрете</a:t>
            </a:r>
            <a:r>
              <a:rPr lang="ru-RU" sz="6600" b="1" i="1" dirty="0">
                <a:solidFill>
                  <a:schemeClr val="bg1"/>
                </a:solidFill>
                <a:latin typeface="Times New Roman"/>
                <a:ea typeface="Calibri"/>
              </a:rPr>
              <a:t>, </a:t>
            </a:r>
            <a:r>
              <a:rPr lang="ru-RU" sz="6600" b="1" i="1" dirty="0" err="1">
                <a:solidFill>
                  <a:schemeClr val="bg1"/>
                </a:solidFill>
                <a:latin typeface="Times New Roman"/>
                <a:ea typeface="Calibri"/>
              </a:rPr>
              <a:t>Пайдей</a:t>
            </a:r>
            <a:r>
              <a:rPr lang="ru-RU" sz="6600" b="1" i="1" dirty="0">
                <a:solidFill>
                  <a:schemeClr val="bg1"/>
                </a:solidFill>
                <a:latin typeface="Times New Roman"/>
                <a:ea typeface="Calibri"/>
              </a:rPr>
              <a:t>, </a:t>
            </a:r>
            <a:endParaRPr lang="ru-RU" sz="6600" b="1" i="1" dirty="0" smtClean="0">
              <a:solidFill>
                <a:schemeClr val="bg1"/>
              </a:solidFill>
              <a:latin typeface="Times New Roman"/>
              <a:ea typeface="Calibri"/>
            </a:endParaRPr>
          </a:p>
          <a:p>
            <a:r>
              <a:rPr lang="ru-RU" sz="6600" b="1" i="1" dirty="0" err="1" smtClean="0">
                <a:solidFill>
                  <a:schemeClr val="bg1"/>
                </a:solidFill>
                <a:latin typeface="Times New Roman"/>
                <a:ea typeface="Calibri"/>
              </a:rPr>
              <a:t>Калей</a:t>
            </a:r>
            <a:r>
              <a:rPr lang="ru-RU" sz="6600" b="1" i="1" dirty="0" smtClean="0">
                <a:solidFill>
                  <a:schemeClr val="bg1"/>
                </a:solidFill>
                <a:latin typeface="Times New Roman"/>
                <a:ea typeface="Calibri"/>
              </a:rPr>
              <a:t> </a:t>
            </a:r>
            <a:r>
              <a:rPr lang="ru-RU" sz="6600" b="1" i="1" dirty="0">
                <a:solidFill>
                  <a:schemeClr val="bg1"/>
                </a:solidFill>
                <a:latin typeface="Times New Roman"/>
                <a:ea typeface="Calibri"/>
              </a:rPr>
              <a:t>Кай </a:t>
            </a:r>
            <a:r>
              <a:rPr lang="ru-RU" sz="6600" b="1" i="1" dirty="0" err="1">
                <a:solidFill>
                  <a:schemeClr val="bg1"/>
                </a:solidFill>
                <a:latin typeface="Times New Roman"/>
                <a:ea typeface="Calibri"/>
              </a:rPr>
              <a:t>Агатхой</a:t>
            </a:r>
            <a:endParaRPr lang="ru-RU" sz="6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594720"/>
              </p:ext>
            </p:extLst>
          </p:nvPr>
        </p:nvGraphicFramePr>
        <p:xfrm>
          <a:off x="755576" y="908720"/>
          <a:ext cx="7704856" cy="4104456"/>
        </p:xfrm>
        <a:graphic>
          <a:graphicData uri="http://schemas.openxmlformats.org/drawingml/2006/table">
            <a:tbl>
              <a:tblPr firstRow="1" firstCol="1" bandRow="1"/>
              <a:tblGrid>
                <a:gridCol w="3816424"/>
                <a:gridCol w="3888432"/>
              </a:tblGrid>
              <a:tr h="3331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Вопросы: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Ответы: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1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1. Кто такой Эгей?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r>
                        <a:rPr lang="ru-RU" sz="1800" b="1" dirty="0" smtClean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</a:rPr>
                        <a:t>Царь Афин</a:t>
                      </a:r>
                      <a:endParaRPr lang="ru-RU" sz="1800" b="1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1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2. А как звали сына царя Эгея?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r>
                        <a:rPr lang="ru-RU" sz="1800" b="1" dirty="0" smtClean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</a:rPr>
                        <a:t>Тесей</a:t>
                      </a:r>
                      <a:endParaRPr lang="ru-RU" sz="1800" b="1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8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3. Какой подвиг совершил Тесей?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r>
                        <a:rPr lang="ru-RU" sz="1800" b="1" dirty="0" smtClean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</a:rPr>
                        <a:t>Сразил Минотавра</a:t>
                      </a:r>
                      <a:endParaRPr lang="ru-RU" sz="1800" b="1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4. Что такое лабиринт?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</a:rPr>
                        <a:t>Большое здание с множеством запутанных ходов</a:t>
                      </a:r>
                      <a:endParaRPr lang="ru-RU" sz="1800" b="1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52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5. Кто такой Минотавр?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</a:rPr>
                        <a:t>Чудовище с телом человека  и логовой быка</a:t>
                      </a:r>
                      <a:endParaRPr lang="ru-RU" sz="1800" b="1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1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6. Кто такой Минос?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r>
                        <a:rPr lang="ru-RU" sz="1800" b="1" dirty="0" smtClean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</a:rPr>
                        <a:t>Царь Крита</a:t>
                      </a:r>
                      <a:endParaRPr lang="ru-RU" sz="1800" b="1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78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7. Кто помог Тесею выбраться из лабиринта?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r>
                        <a:rPr lang="ru-RU" sz="1800" b="1" dirty="0" smtClean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Calibri"/>
                        </a:rPr>
                        <a:t>Ариадна и Дедал</a:t>
                      </a:r>
                      <a:endParaRPr lang="ru-RU" sz="1800" b="1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169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412776"/>
            <a:ext cx="7704856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Домашнее задание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§24, пересказ</a:t>
            </a:r>
            <a:r>
              <a:rPr lang="ru-RU" sz="3200" b="1" dirty="0">
                <a:solidFill>
                  <a:schemeClr val="bg1"/>
                </a:solidFill>
                <a:latin typeface="Times New Roman"/>
                <a:ea typeface="Times New Roman"/>
              </a:rPr>
              <a:t>, </a:t>
            </a:r>
            <a:r>
              <a:rPr lang="ru-RU" sz="3200" b="1" dirty="0" err="1">
                <a:solidFill>
                  <a:schemeClr val="bg1"/>
                </a:solidFill>
                <a:latin typeface="Times New Roman"/>
                <a:ea typeface="Times New Roman"/>
              </a:rPr>
              <a:t>р.т</a:t>
            </a:r>
            <a:r>
              <a:rPr lang="ru-RU" sz="3200" b="1" dirty="0">
                <a:solidFill>
                  <a:schemeClr val="bg1"/>
                </a:solidFill>
                <a:latin typeface="Times New Roman"/>
                <a:ea typeface="Times New Roman"/>
              </a:rPr>
              <a:t>. стр. 6 № 2,4.  </a:t>
            </a:r>
            <a:endParaRPr lang="ru-RU" sz="3200" b="1" dirty="0" smtClean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Прочитать </a:t>
            </a:r>
            <a:r>
              <a:rPr lang="ru-RU" sz="3200" b="1" dirty="0">
                <a:solidFill>
                  <a:schemeClr val="bg1"/>
                </a:solidFill>
                <a:latin typeface="Times New Roman"/>
                <a:ea typeface="Times New Roman"/>
              </a:rPr>
              <a:t>миф о Дедале и </a:t>
            </a:r>
            <a:r>
              <a:rPr lang="ru-RU" sz="32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Икаре</a:t>
            </a:r>
            <a:endParaRPr lang="ru-RU" sz="3200" b="1" dirty="0">
              <a:solidFill>
                <a:schemeClr val="bg1"/>
              </a:solidFill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420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290419"/>
              </p:ext>
            </p:extLst>
          </p:nvPr>
        </p:nvGraphicFramePr>
        <p:xfrm>
          <a:off x="755576" y="764704"/>
          <a:ext cx="4615380" cy="3601525"/>
        </p:xfrm>
        <a:graphic>
          <a:graphicData uri="http://schemas.openxmlformats.org/drawingml/2006/table">
            <a:tbl>
              <a:tblPr firstRow="1" firstCol="1" bandRow="1"/>
              <a:tblGrid>
                <a:gridCol w="512820"/>
                <a:gridCol w="512820"/>
                <a:gridCol w="512820"/>
                <a:gridCol w="512820"/>
                <a:gridCol w="512820"/>
                <a:gridCol w="512820"/>
                <a:gridCol w="512820"/>
                <a:gridCol w="512820"/>
                <a:gridCol w="512820"/>
              </a:tblGrid>
              <a:tr h="585292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75065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5292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5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5292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5292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5292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283968" y="1556792"/>
            <a:ext cx="4572000" cy="3831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1.Место захоронения фараона.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2. Одно из имен бога солнца в Древнем Египте.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3. Страна, расположенная в долине </a:t>
            </a:r>
            <a:endParaRPr lang="ru-RU" b="1" dirty="0" smtClean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реки </a:t>
            </a:r>
            <a:r>
              <a:rPr lang="ru-RU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Нил 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4. Первый властелин единого Китая.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5. Страна, расположенная между Гималаями и океаном.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bg1"/>
                </a:solidFill>
                <a:latin typeface="Times New Roman"/>
                <a:ea typeface="Calibri"/>
              </a:rPr>
              <a:t>6. Имя бога древних евреев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145535"/>
              </p:ext>
            </p:extLst>
          </p:nvPr>
        </p:nvGraphicFramePr>
        <p:xfrm>
          <a:off x="755576" y="764704"/>
          <a:ext cx="4615380" cy="3601525"/>
        </p:xfrm>
        <a:graphic>
          <a:graphicData uri="http://schemas.openxmlformats.org/drawingml/2006/table">
            <a:tbl>
              <a:tblPr firstRow="1" firstCol="1" bandRow="1"/>
              <a:tblGrid>
                <a:gridCol w="512820"/>
                <a:gridCol w="512820"/>
                <a:gridCol w="512820"/>
                <a:gridCol w="512820"/>
                <a:gridCol w="512820"/>
                <a:gridCol w="512820"/>
                <a:gridCol w="512820"/>
                <a:gridCol w="512820"/>
                <a:gridCol w="512820"/>
              </a:tblGrid>
              <a:tr h="585292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ц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75065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5292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Е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5292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Ц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ь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5292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я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5292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Я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е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923928" y="3068960"/>
            <a:ext cx="4572000" cy="287848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bg1"/>
                </a:solidFill>
                <a:latin typeface="Times New Roman"/>
                <a:ea typeface="Calibri"/>
              </a:rPr>
              <a:t>Критерии оценивания </a:t>
            </a:r>
            <a:endParaRPr lang="ru-RU" sz="3200" dirty="0">
              <a:solidFill>
                <a:schemeClr val="bg1"/>
              </a:solidFill>
              <a:latin typeface="Times New Roman"/>
              <a:ea typeface="Calibri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bg1"/>
                </a:solidFill>
                <a:latin typeface="Times New Roman"/>
                <a:ea typeface="Calibri"/>
              </a:rPr>
              <a:t>6+ -- </a:t>
            </a:r>
            <a:r>
              <a:rPr lang="ru-RU" sz="3200" b="1" dirty="0" smtClean="0">
                <a:solidFill>
                  <a:schemeClr val="bg1"/>
                </a:solidFill>
                <a:latin typeface="Times New Roman"/>
                <a:ea typeface="Calibri"/>
              </a:rPr>
              <a:t>  5</a:t>
            </a:r>
            <a:endParaRPr lang="ru-RU" sz="3200" dirty="0">
              <a:solidFill>
                <a:schemeClr val="bg1"/>
              </a:solidFill>
              <a:latin typeface="Times New Roman"/>
              <a:ea typeface="Calibri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bg1"/>
                </a:solidFill>
                <a:latin typeface="Times New Roman"/>
                <a:ea typeface="Calibri"/>
              </a:rPr>
              <a:t>4-5+-- 4</a:t>
            </a:r>
            <a:endParaRPr lang="ru-RU" sz="3200" dirty="0">
              <a:solidFill>
                <a:schemeClr val="bg1"/>
              </a:solidFill>
              <a:latin typeface="Times New Roman"/>
              <a:ea typeface="Calibri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bg1"/>
                </a:solidFill>
                <a:latin typeface="Times New Roman"/>
                <a:ea typeface="Calibri"/>
              </a:rPr>
              <a:t>3+-- </a:t>
            </a:r>
            <a:r>
              <a:rPr lang="ru-RU" sz="3200" b="1" dirty="0" smtClean="0">
                <a:solidFill>
                  <a:schemeClr val="bg1"/>
                </a:solidFill>
                <a:latin typeface="Times New Roman"/>
                <a:ea typeface="Calibri"/>
              </a:rPr>
              <a:t>   3</a:t>
            </a:r>
            <a:endParaRPr lang="ru-RU" sz="3200" dirty="0">
              <a:solidFill>
                <a:schemeClr val="bg1"/>
              </a:solidFill>
              <a:latin typeface="Times New Roman"/>
              <a:ea typeface="Calibri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bg1"/>
                </a:solidFill>
                <a:latin typeface="Times New Roman"/>
                <a:ea typeface="Calibri"/>
              </a:rPr>
              <a:t>2+ </a:t>
            </a:r>
            <a:r>
              <a:rPr lang="ru-RU" sz="3200" b="1" dirty="0" smtClean="0">
                <a:solidFill>
                  <a:schemeClr val="bg1"/>
                </a:solidFill>
                <a:latin typeface="Times New Roman"/>
                <a:ea typeface="Calibri"/>
              </a:rPr>
              <a:t>--   2</a:t>
            </a:r>
            <a:endParaRPr lang="ru-RU" sz="3200" dirty="0">
              <a:solidFill>
                <a:schemeClr val="bg1"/>
              </a:solidFill>
              <a:effectLst/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0308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588475"/>
              </p:ext>
            </p:extLst>
          </p:nvPr>
        </p:nvGraphicFramePr>
        <p:xfrm>
          <a:off x="755576" y="764704"/>
          <a:ext cx="7704855" cy="5256582"/>
        </p:xfrm>
        <a:graphic>
          <a:graphicData uri="http://schemas.openxmlformats.org/drawingml/2006/table">
            <a:tbl>
              <a:tblPr firstRow="1" firstCol="1" bandRow="1"/>
              <a:tblGrid>
                <a:gridCol w="856095"/>
                <a:gridCol w="856095"/>
                <a:gridCol w="856095"/>
                <a:gridCol w="856095"/>
                <a:gridCol w="856095"/>
                <a:gridCol w="856095"/>
                <a:gridCol w="856095"/>
                <a:gridCol w="856095"/>
                <a:gridCol w="856095"/>
              </a:tblGrid>
              <a:tr h="854259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ц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85287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4259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Е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4259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Ц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ь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4259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я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4259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Я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е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6240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656788" y="971531"/>
            <a:ext cx="7704856" cy="4896544"/>
            <a:chOff x="656788" y="971531"/>
            <a:chExt cx="7704856" cy="4896544"/>
          </a:xfrm>
        </p:grpSpPr>
        <p:pic>
          <p:nvPicPr>
            <p:cNvPr id="6" name="Рисунок 5" descr="http://papus666.narod.ru/clipart/v/vlist/vin113.pn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56788" y="971531"/>
              <a:ext cx="7704856" cy="4896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1187624" y="1532691"/>
              <a:ext cx="4586512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7200" b="1" i="1" dirty="0" smtClean="0">
                  <a:ln w="1905"/>
                  <a:blipFill>
                    <a:blip r:embed="rId3"/>
                    <a:stretch>
                      <a:fillRect/>
                    </a:stretch>
                  </a:blip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Candara" pitchFamily="34" charset="0"/>
                </a:rPr>
                <a:t> </a:t>
              </a:r>
              <a:r>
                <a:rPr lang="ru-RU" sz="6000" b="1" i="1" dirty="0" smtClean="0">
                  <a:ln w="1905"/>
                  <a:blipFill>
                    <a:blip r:embed="rId3"/>
                    <a:stretch>
                      <a:fillRect/>
                    </a:stretch>
                  </a:blip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Candara" pitchFamily="34" charset="0"/>
                </a:rPr>
                <a:t>Древнейшая</a:t>
              </a:r>
              <a:endParaRPr lang="ru-RU" sz="6000" dirty="0">
                <a:blipFill>
                  <a:blip r:embed="rId3"/>
                  <a:stretch>
                    <a:fillRect/>
                  </a:stretch>
                </a:blip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 rot="19964986">
              <a:off x="4225247" y="3347873"/>
              <a:ext cx="2951001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7200" b="1" i="1" dirty="0" smtClean="0">
                  <a:ln w="1905"/>
                  <a:blipFill>
                    <a:blip r:embed="rId3"/>
                    <a:stretch>
                      <a:fillRect/>
                    </a:stretch>
                  </a:blip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Candara" pitchFamily="34" charset="0"/>
                </a:rPr>
                <a:t>Греция</a:t>
              </a:r>
              <a:endParaRPr lang="ru-RU" sz="7200" dirty="0">
                <a:blipFill>
                  <a:blip r:embed="rId3"/>
                  <a:stretch>
                    <a:fillRect/>
                  </a:stretch>
                </a:blip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50283" y="980728"/>
            <a:ext cx="1454244" cy="6783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latin typeface="Times New Roman"/>
                <a:ea typeface="Calibri"/>
              </a:rPr>
              <a:t>План:</a:t>
            </a:r>
            <a:endParaRPr lang="ru-RU" sz="3600" b="1" dirty="0">
              <a:effectLst/>
              <a:latin typeface="Times New Roman"/>
              <a:ea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988839"/>
            <a:ext cx="77048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bg1"/>
                </a:solidFill>
                <a:latin typeface="Times New Roman"/>
                <a:ea typeface="Calibri"/>
              </a:rPr>
              <a:t>1.Географическое положение, климат и занятия жителей Древнейшей </a:t>
            </a:r>
            <a:r>
              <a:rPr lang="ru-RU" sz="3200" b="1" dirty="0" smtClean="0">
                <a:solidFill>
                  <a:schemeClr val="bg1"/>
                </a:solidFill>
                <a:latin typeface="Times New Roman"/>
                <a:ea typeface="Calibri"/>
              </a:rPr>
              <a:t>Греции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bg1"/>
                </a:solidFill>
                <a:latin typeface="Times New Roman"/>
                <a:ea typeface="Calibri"/>
              </a:rPr>
              <a:t>2. Миф </a:t>
            </a:r>
            <a:r>
              <a:rPr lang="ru-RU" sz="3200" b="1" dirty="0">
                <a:solidFill>
                  <a:schemeClr val="bg1"/>
                </a:solidFill>
                <a:latin typeface="Times New Roman"/>
                <a:ea typeface="Calibri"/>
              </a:rPr>
              <a:t>о Тесее и Минотавре</a:t>
            </a:r>
            <a:r>
              <a:rPr lang="ru-RU" sz="3200" b="1" dirty="0" smtClean="0">
                <a:solidFill>
                  <a:schemeClr val="bg1"/>
                </a:solidFill>
                <a:latin typeface="Times New Roman"/>
                <a:ea typeface="Calibri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bg1"/>
                </a:solidFill>
                <a:latin typeface="Times New Roman"/>
                <a:ea typeface="Calibri"/>
              </a:rPr>
              <a:t>3. На Древнем Крите.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4. Гибель Критского царства</a:t>
            </a:r>
            <a:endParaRPr lang="ru-RU" sz="3200" b="1" dirty="0">
              <a:solidFill>
                <a:schemeClr val="bg1"/>
              </a:solidFill>
              <a:effectLst/>
              <a:latin typeface="Times New Roman"/>
              <a:ea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772816"/>
            <a:ext cx="68407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chemeClr val="bg1"/>
                </a:solidFill>
                <a:latin typeface="Times New Roman"/>
                <a:ea typeface="Calibri"/>
              </a:rPr>
              <a:t>Откройте учебник </a:t>
            </a:r>
            <a:r>
              <a:rPr lang="ru-RU" sz="3600" b="1" u="sng" dirty="0">
                <a:solidFill>
                  <a:schemeClr val="bg1"/>
                </a:solidFill>
                <a:latin typeface="Times New Roman"/>
                <a:ea typeface="Calibri"/>
              </a:rPr>
              <a:t>стр. </a:t>
            </a:r>
            <a:r>
              <a:rPr lang="ru-RU" sz="3600" b="1" u="sng" dirty="0" smtClean="0">
                <a:solidFill>
                  <a:schemeClr val="bg1"/>
                </a:solidFill>
                <a:latin typeface="Times New Roman"/>
                <a:ea typeface="Calibri"/>
              </a:rPr>
              <a:t>115 и   рабочую </a:t>
            </a:r>
            <a:r>
              <a:rPr lang="ru-RU" sz="3600" b="1" u="sng" dirty="0">
                <a:solidFill>
                  <a:schemeClr val="bg1"/>
                </a:solidFill>
                <a:latin typeface="Times New Roman"/>
                <a:ea typeface="Calibri"/>
              </a:rPr>
              <a:t>тетрадь  </a:t>
            </a:r>
            <a:r>
              <a:rPr lang="ru-RU" sz="3600" b="1" u="sng" dirty="0" err="1">
                <a:solidFill>
                  <a:schemeClr val="bg1"/>
                </a:solidFill>
                <a:latin typeface="Times New Roman"/>
                <a:ea typeface="Calibri"/>
              </a:rPr>
              <a:t>стр</a:t>
            </a:r>
            <a:r>
              <a:rPr lang="ru-RU" sz="3600" b="1" u="sng" dirty="0">
                <a:solidFill>
                  <a:schemeClr val="bg1"/>
                </a:solidFill>
                <a:latin typeface="Times New Roman"/>
                <a:ea typeface="Calibri"/>
              </a:rPr>
              <a:t> 4,  </a:t>
            </a:r>
            <a:r>
              <a:rPr lang="ru-RU" sz="3600" b="1" u="sng" dirty="0" err="1">
                <a:solidFill>
                  <a:schemeClr val="bg1"/>
                </a:solidFill>
                <a:latin typeface="Times New Roman"/>
                <a:ea typeface="Calibri"/>
              </a:rPr>
              <a:t>упр</a:t>
            </a:r>
            <a:r>
              <a:rPr lang="ru-RU" sz="3600" b="1" u="sng" dirty="0">
                <a:solidFill>
                  <a:schemeClr val="bg1"/>
                </a:solidFill>
                <a:latin typeface="Times New Roman"/>
                <a:ea typeface="Calibri"/>
              </a:rPr>
              <a:t> </a:t>
            </a:r>
            <a:r>
              <a:rPr lang="ru-RU" sz="3600" b="1" u="sng" dirty="0" smtClean="0">
                <a:solidFill>
                  <a:schemeClr val="bg1"/>
                </a:solidFill>
                <a:latin typeface="Times New Roman"/>
                <a:ea typeface="Calibri"/>
              </a:rPr>
              <a:t>4. </a:t>
            </a:r>
          </a:p>
          <a:p>
            <a:endParaRPr lang="ru-RU" sz="3600" b="1" u="sng" dirty="0">
              <a:solidFill>
                <a:schemeClr val="bg1"/>
              </a:solidFill>
              <a:latin typeface="Times New Roman"/>
              <a:ea typeface="Calibri"/>
            </a:endParaRPr>
          </a:p>
          <a:p>
            <a:r>
              <a:rPr lang="ru-RU" sz="3600" b="1" u="sng" dirty="0" smtClean="0">
                <a:solidFill>
                  <a:schemeClr val="bg1"/>
                </a:solidFill>
                <a:latin typeface="Times New Roman"/>
                <a:ea typeface="Calibri"/>
              </a:rPr>
              <a:t>Поработаем </a:t>
            </a:r>
            <a:r>
              <a:rPr lang="ru-RU" sz="3600" b="1" u="sng" dirty="0">
                <a:solidFill>
                  <a:schemeClr val="bg1"/>
                </a:solidFill>
                <a:latin typeface="Times New Roman"/>
                <a:ea typeface="Calibri"/>
              </a:rPr>
              <a:t>с картой</a:t>
            </a:r>
            <a:r>
              <a:rPr lang="ru-RU" sz="3600" b="1" dirty="0">
                <a:solidFill>
                  <a:schemeClr val="bg1"/>
                </a:solidFill>
                <a:latin typeface="Times New Roman"/>
                <a:ea typeface="Calibri"/>
              </a:rPr>
              <a:t> 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43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остров крит со спутни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11200"/>
            <a:ext cx="7857120" cy="5382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1484784"/>
            <a:ext cx="15600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/>
                <a:ea typeface="Calibri"/>
              </a:rPr>
              <a:t>о. Крит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05886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354271"/>
              </p:ext>
            </p:extLst>
          </p:nvPr>
        </p:nvGraphicFramePr>
        <p:xfrm>
          <a:off x="1331640" y="2492896"/>
          <a:ext cx="6257290" cy="2523744"/>
        </p:xfrm>
        <a:graphic>
          <a:graphicData uri="http://schemas.openxmlformats.org/drawingml/2006/table">
            <a:tbl>
              <a:tblPr firstRow="1" firstCol="1" bandRow="1"/>
              <a:tblGrid>
                <a:gridCol w="3384376"/>
                <a:gridCol w="2872914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Вопросы: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Ответы: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1. Кто такой Эгей?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2. А как звали сына царя Эгея?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3. Какой подвиг совершил Тесей?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4. Что такое лабиринт?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5. Кто такой Минотавр?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6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6. Кто такой Минос?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6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7. Кто помог Тесею выбраться из лабиринта?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817034" y="692696"/>
            <a:ext cx="4931415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Прочитайте </a:t>
            </a:r>
            <a:r>
              <a:rPr kumimoji="0" lang="ru-RU" altLang="ru-RU" sz="2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учебнике на  с. 116-118,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"Миф о Тесее и Минотавре",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работая в парах, заполните таблицу,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которая находится на ваших партах.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60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C000"/>
      </a:hlink>
      <a:folHlink>
        <a:srgbClr val="FBD5B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363</Words>
  <Application>Microsoft Office PowerPoint</Application>
  <PresentationFormat>Экран (4:3)</PresentationFormat>
  <Paragraphs>184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admin</cp:lastModifiedBy>
  <cp:revision>15</cp:revision>
  <dcterms:created xsi:type="dcterms:W3CDTF">2016-06-01T04:14:55Z</dcterms:created>
  <dcterms:modified xsi:type="dcterms:W3CDTF">2019-04-18T03:43:56Z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682523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D5.0.6</vt:lpwstr>
  </property>
</Properties>
</file>