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58" r:id="rId3"/>
    <p:sldId id="259" r:id="rId4"/>
    <p:sldId id="264" r:id="rId5"/>
    <p:sldId id="269" r:id="rId6"/>
    <p:sldId id="266" r:id="rId7"/>
    <p:sldId id="278" r:id="rId8"/>
    <p:sldId id="282" r:id="rId9"/>
    <p:sldId id="285" r:id="rId10"/>
    <p:sldId id="299" r:id="rId11"/>
    <p:sldId id="289" r:id="rId12"/>
    <p:sldId id="291" r:id="rId13"/>
    <p:sldId id="293" r:id="rId14"/>
    <p:sldId id="298" r:id="rId15"/>
    <p:sldId id="302" r:id="rId16"/>
    <p:sldId id="303" r:id="rId17"/>
    <p:sldId id="274" r:id="rId18"/>
  </p:sldIdLst>
  <p:sldSz cx="9144000" cy="6858000" type="screen4x3"/>
  <p:notesSz cx="6877050" cy="10002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DE82"/>
    <a:srgbClr val="9AD35B"/>
    <a:srgbClr val="A5EEFD"/>
    <a:srgbClr val="3BAFB5"/>
    <a:srgbClr val="007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219" autoAdjust="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5404" y="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/>
          <a:lstStyle>
            <a:lvl1pPr algn="r">
              <a:defRPr sz="1300"/>
            </a:lvl1pPr>
          </a:lstStyle>
          <a:p>
            <a:fld id="{97F85D7A-6C12-452B-82C7-1A9DD615510B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51" tIns="48225" rIns="96451" bIns="4822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7705" y="4751348"/>
            <a:ext cx="5501640" cy="4501277"/>
          </a:xfrm>
          <a:prstGeom prst="rect">
            <a:avLst/>
          </a:prstGeom>
        </p:spPr>
        <p:txBody>
          <a:bodyPr vert="horz" lIns="96451" tIns="48225" rIns="96451" bIns="4822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0096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5404" y="9500960"/>
            <a:ext cx="2980055" cy="500142"/>
          </a:xfrm>
          <a:prstGeom prst="rect">
            <a:avLst/>
          </a:prstGeom>
        </p:spPr>
        <p:txBody>
          <a:bodyPr vert="horz" lIns="96451" tIns="48225" rIns="96451" bIns="48225" rtlCol="0" anchor="b"/>
          <a:lstStyle>
            <a:lvl1pPr algn="r">
              <a:defRPr sz="1300"/>
            </a:lvl1pPr>
          </a:lstStyle>
          <a:p>
            <a:fld id="{E8EFE2D2-6E35-4466-ADC6-982EBFA25B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180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EFE2D2-6E35-4466-ADC6-982EBFA25B8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933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7419-8D0A-4B48-B776-15290562982C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28459-CF2E-423E-93BD-62F1688F0C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7419-8D0A-4B48-B776-15290562982C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28459-CF2E-423E-93BD-62F1688F0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7419-8D0A-4B48-B776-15290562982C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28459-CF2E-423E-93BD-62F1688F0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7419-8D0A-4B48-B776-15290562982C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28459-CF2E-423E-93BD-62F1688F0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7419-8D0A-4B48-B776-15290562982C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9728459-CF2E-423E-93BD-62F1688F0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7419-8D0A-4B48-B776-15290562982C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28459-CF2E-423E-93BD-62F1688F0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7419-8D0A-4B48-B776-15290562982C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28459-CF2E-423E-93BD-62F1688F0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7419-8D0A-4B48-B776-15290562982C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28459-CF2E-423E-93BD-62F1688F0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7419-8D0A-4B48-B776-15290562982C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28459-CF2E-423E-93BD-62F1688F0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7419-8D0A-4B48-B776-15290562982C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28459-CF2E-423E-93BD-62F1688F0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7419-8D0A-4B48-B776-15290562982C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28459-CF2E-423E-93BD-62F1688F0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CDB7419-8D0A-4B48-B776-15290562982C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9728459-CF2E-423E-93BD-62F1688F0C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:\Users\HP\Downloads\добро12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44000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solidFill>
            <a:srgbClr val="92D050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effectLst/>
              </a:rPr>
              <a:t>Муниципальное бюджетное дошкольное образовательное учреждение «Детский сад №38 комбинированного вида»</a:t>
            </a:r>
            <a:endParaRPr lang="ru-RU" sz="2000" dirty="0">
              <a:solidFill>
                <a:srgbClr val="002060"/>
              </a:solidFill>
              <a:effectLst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 Педагогический проект</a:t>
            </a:r>
          </a:p>
          <a:p>
            <a:pPr algn="ctr"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 algn="r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                                            </a:t>
            </a:r>
            <a:r>
              <a:rPr lang="ru-RU" sz="2000" b="1" dirty="0" smtClean="0">
                <a:solidFill>
                  <a:srgbClr val="C00000"/>
                </a:solidFill>
              </a:rPr>
              <a:t>Выполнили:               воспитатель                                                                                                  Тюхменева Л. Ю., </a:t>
            </a:r>
          </a:p>
          <a:p>
            <a:pPr algn="r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                                                                                    психолог </a:t>
            </a:r>
          </a:p>
          <a:p>
            <a:pPr algn="r">
              <a:buNone/>
            </a:pPr>
            <a:r>
              <a:rPr lang="ru-RU" sz="2000" b="1" dirty="0" err="1" smtClean="0">
                <a:solidFill>
                  <a:srgbClr val="C00000"/>
                </a:solidFill>
              </a:rPr>
              <a:t>Быстрова</a:t>
            </a:r>
            <a:r>
              <a:rPr lang="ru-RU" sz="2000" b="1" dirty="0" smtClean="0">
                <a:solidFill>
                  <a:srgbClr val="C00000"/>
                </a:solidFill>
              </a:rPr>
              <a:t> Н. Л.</a:t>
            </a:r>
          </a:p>
          <a:p>
            <a:pPr>
              <a:buNone/>
            </a:pPr>
            <a:endParaRPr lang="ru-RU" sz="20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280920" cy="792088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effectLst/>
              </a:rPr>
              <a:t>Просмотр мультфильмов: </a:t>
            </a:r>
            <a:r>
              <a:rPr lang="ru-RU" sz="2000" dirty="0" smtClean="0">
                <a:solidFill>
                  <a:srgbClr val="C00000"/>
                </a:solidFill>
                <a:effectLst/>
              </a:rPr>
              <a:t>«Приключения кота Леопольда», «Самый большой друг».</a:t>
            </a:r>
            <a:r>
              <a:rPr lang="ru-RU" sz="2000" dirty="0" smtClean="0">
                <a:solidFill>
                  <a:srgbClr val="002060"/>
                </a:solidFill>
                <a:effectLst/>
              </a:rPr>
              <a:t> </a:t>
            </a:r>
            <a:endParaRPr lang="ru-RU" sz="2000" dirty="0">
              <a:solidFill>
                <a:srgbClr val="00206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6021288"/>
            <a:ext cx="8640960" cy="83671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+mj-lt"/>
              </a:rPr>
              <a:t>Игры – задания на интерактивной доске: 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«Будем вежливы», «Помоги героям сказок найти верный путь».</a:t>
            </a:r>
            <a:endParaRPr lang="ru-RU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4" name="Picture 3" descr="C:\Users\HP\Desktop\для проекта добро\DSC048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88640"/>
            <a:ext cx="3744416" cy="2304256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Picture 2" descr="C:\Users\HP\Desktop\фото работа\DSC0429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3816424" cy="2304256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" name="Picture 5" descr="C:\Users\HP\Desktop\для проекта добро\DSC0482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284984"/>
            <a:ext cx="3888432" cy="2592288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7" name="Picture 4" descr="C:\Users\HP\Desktop\фото работа\DSC0434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284984"/>
            <a:ext cx="3888432" cy="2592288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996952"/>
            <a:ext cx="8050088" cy="3861048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effectLst/>
              </a:rPr>
              <a:t>              </a:t>
            </a:r>
            <a:r>
              <a:rPr lang="ru-RU" sz="2400" dirty="0" smtClean="0">
                <a:solidFill>
                  <a:srgbClr val="002060"/>
                </a:solidFill>
                <a:effectLst/>
              </a:rPr>
              <a:t>Рисование </a:t>
            </a:r>
            <a:r>
              <a:rPr lang="ru-RU" sz="2400" dirty="0" smtClean="0">
                <a:solidFill>
                  <a:srgbClr val="C00000"/>
                </a:solidFill>
                <a:effectLst/>
              </a:rPr>
              <a:t/>
            </a:r>
            <a:br>
              <a:rPr lang="ru-RU" sz="2400" dirty="0" smtClean="0">
                <a:solidFill>
                  <a:srgbClr val="C00000"/>
                </a:solidFill>
                <a:effectLst/>
              </a:rPr>
            </a:br>
            <a:r>
              <a:rPr lang="ru-RU" sz="2400" dirty="0" smtClean="0">
                <a:solidFill>
                  <a:srgbClr val="C00000"/>
                </a:solidFill>
                <a:effectLst/>
              </a:rPr>
              <a:t>         «Пожелания для </a:t>
            </a:r>
            <a:br>
              <a:rPr lang="ru-RU" sz="2400" dirty="0" smtClean="0">
                <a:solidFill>
                  <a:srgbClr val="C00000"/>
                </a:solidFill>
                <a:effectLst/>
              </a:rPr>
            </a:br>
            <a:r>
              <a:rPr lang="ru-RU" sz="2400" dirty="0" smtClean="0">
                <a:solidFill>
                  <a:srgbClr val="C00000"/>
                </a:solidFill>
                <a:effectLst/>
              </a:rPr>
              <a:t>           Золотой рыбки»</a:t>
            </a:r>
            <a:endParaRPr lang="ru-RU" sz="2400" dirty="0">
              <a:solidFill>
                <a:srgbClr val="C00000"/>
              </a:solidFill>
              <a:effectLst/>
            </a:endParaRPr>
          </a:p>
        </p:txBody>
      </p:sp>
      <p:pic>
        <p:nvPicPr>
          <p:cNvPr id="4" name="Picture 2" descr="C:\Users\HP\Desktop\фото работа\DSC043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3960440" cy="2880320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Picture 2" descr="C:\Users\HP\Desktop\DCIM\101MSDCF\DSC0435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60648"/>
            <a:ext cx="2664296" cy="4104456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" name="Picture 3" descr="C:\Users\HP\Desktop\DCIM\101MSDCF\DSC0435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005064"/>
            <a:ext cx="3600400" cy="2520280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496944" cy="576064"/>
          </a:xfrm>
        </p:spPr>
        <p:txBody>
          <a:bodyPr/>
          <a:lstStyle/>
          <a:p>
            <a:pPr algn="ctr"/>
            <a:r>
              <a:rPr lang="ru-RU" sz="2200" dirty="0" smtClean="0">
                <a:solidFill>
                  <a:srgbClr val="002060"/>
                </a:solidFill>
                <a:effectLst/>
              </a:rPr>
              <a:t>Игра </a:t>
            </a:r>
            <a:r>
              <a:rPr lang="ru-RU" sz="2200" dirty="0" smtClean="0">
                <a:solidFill>
                  <a:srgbClr val="C00000"/>
                </a:solidFill>
                <a:effectLst/>
              </a:rPr>
              <a:t>«Паровозик в страну Дружбы»</a:t>
            </a:r>
            <a:endParaRPr lang="ru-RU" sz="2200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5877272"/>
            <a:ext cx="8568952" cy="789632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</a:rPr>
              <a:t>Игры – задания с пиктограммами          Пальчиковая гимнастика</a:t>
            </a:r>
          </a:p>
          <a:p>
            <a:r>
              <a:rPr lang="ru-RU" sz="2200" b="1" dirty="0" smtClean="0">
                <a:solidFill>
                  <a:srgbClr val="002060"/>
                </a:solidFill>
              </a:rPr>
              <a:t>          </a:t>
            </a:r>
            <a:r>
              <a:rPr lang="ru-RU" sz="2200" b="1" dirty="0" smtClean="0">
                <a:solidFill>
                  <a:srgbClr val="C00000"/>
                </a:solidFill>
              </a:rPr>
              <a:t>«Радость – злость»                                         «Дружба»</a:t>
            </a:r>
            <a:endParaRPr lang="ru-RU" sz="2200" b="1" dirty="0">
              <a:solidFill>
                <a:srgbClr val="C00000"/>
              </a:solidFill>
            </a:endParaRPr>
          </a:p>
        </p:txBody>
      </p:sp>
      <p:pic>
        <p:nvPicPr>
          <p:cNvPr id="4" name="Picture 6" descr="C:\Users\HP\Desktop\для проекта добро\DSC0484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3960440" cy="2448272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Picture 7" descr="C:\Users\HP\Desktop\для проекта добро\DSC0485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88640"/>
            <a:ext cx="3960440" cy="2448272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8" name="Picture 6" descr="C:\Users\HP\Desktop\для проекта добро\DSC0486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212976"/>
            <a:ext cx="3960440" cy="2592288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" name="Picture 5" descr="C:\Users\HP\Desktop\для проекта добро\DSC0486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212976"/>
            <a:ext cx="3888432" cy="2592288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effectLst/>
              </a:rPr>
              <a:t>Лепка цветов для полянки «Дружба»</a:t>
            </a:r>
            <a:endParaRPr lang="ru-RU" sz="2400" dirty="0">
              <a:solidFill>
                <a:srgbClr val="C00000"/>
              </a:solidFill>
              <a:effectLst/>
            </a:endParaRPr>
          </a:p>
        </p:txBody>
      </p:sp>
      <p:pic>
        <p:nvPicPr>
          <p:cNvPr id="3" name="Picture 7" descr="C:\Users\HP\Desktop\для проекта добро\DSC0486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717032"/>
            <a:ext cx="3888432" cy="2880320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4" name="Picture 8" descr="C:\Users\HP\Desktop\для проекта добро\DSC0486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3888432" cy="2880320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</p:pic>
      <p:pic>
        <p:nvPicPr>
          <p:cNvPr id="5" name="Picture 6" descr="C:\Users\HP\Desktop\для проекта добро\DSC0482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980728"/>
            <a:ext cx="3888432" cy="2888813"/>
          </a:xfrm>
          <a:prstGeom prst="rect">
            <a:avLst/>
          </a:prstGeom>
          <a:noFill/>
          <a:ln w="38100">
            <a:solidFill>
              <a:schemeClr val="bg1"/>
            </a:solidFill>
          </a:ln>
          <a:scene3d>
            <a:camera prst="isometricOffAxis1Righ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27984" y="3429000"/>
            <a:ext cx="4392488" cy="266184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Танец</a:t>
            </a:r>
            <a:r>
              <a:rPr lang="ru-RU" sz="2400" b="1" dirty="0" smtClean="0">
                <a:solidFill>
                  <a:srgbClr val="C00000"/>
                </a:solidFill>
              </a:rPr>
              <a:t> «Доброта»  </a:t>
            </a:r>
            <a:r>
              <a:rPr lang="ru-RU" sz="2400" b="1" dirty="0" smtClean="0">
                <a:solidFill>
                  <a:srgbClr val="002060"/>
                </a:solidFill>
              </a:rPr>
              <a:t>(«</a:t>
            </a:r>
            <a:r>
              <a:rPr lang="ru-RU" sz="2400" b="1" dirty="0" err="1" smtClean="0">
                <a:solidFill>
                  <a:srgbClr val="002060"/>
                </a:solidFill>
              </a:rPr>
              <a:t>Барбарики</a:t>
            </a:r>
            <a:r>
              <a:rPr lang="ru-RU" sz="2400" b="1" dirty="0" smtClean="0">
                <a:solidFill>
                  <a:srgbClr val="002060"/>
                </a:solidFill>
              </a:rPr>
              <a:t>»),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Подвижная игра </a:t>
            </a:r>
            <a:r>
              <a:rPr lang="ru-RU" sz="2400" b="1" dirty="0" smtClean="0">
                <a:solidFill>
                  <a:srgbClr val="C00000"/>
                </a:solidFill>
              </a:rPr>
              <a:t>«Найди домик для птички»,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Сюжетно – ролевая игра </a:t>
            </a:r>
            <a:r>
              <a:rPr lang="ru-RU" sz="2400" b="1" dirty="0" smtClean="0">
                <a:solidFill>
                  <a:srgbClr val="C00000"/>
                </a:solidFill>
              </a:rPr>
              <a:t>«Больница»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" name="Picture 10" descr="C:\Users\HP\Desktop\для проекта добро\DSC0487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3888432" cy="2524526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Picture 2" descr="C:\Users\HP\Desktop\DCIM\101MSDCF\DSC042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04664"/>
            <a:ext cx="3960440" cy="2520280"/>
          </a:xfrm>
          <a:prstGeom prst="rect">
            <a:avLst/>
          </a:prstGeom>
          <a:noFill/>
          <a:ln w="12700">
            <a:solidFill>
              <a:schemeClr val="bg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6" name="Picture 2" descr="C:\Users\HP\Desktop\DCIM\101MSDCF\DSC0435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429000"/>
            <a:ext cx="3888432" cy="2520280"/>
          </a:xfrm>
          <a:prstGeom prst="rect">
            <a:avLst/>
          </a:prstGeom>
          <a:noFill/>
          <a:ln w="12700">
            <a:solidFill>
              <a:schemeClr val="bg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9412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effectLst/>
              </a:rPr>
              <a:t>Игра «Копилка добрых дел»</a:t>
            </a:r>
            <a:endParaRPr lang="ru-RU" sz="2800" dirty="0">
              <a:solidFill>
                <a:srgbClr val="C00000"/>
              </a:solidFill>
              <a:effectLst/>
            </a:endParaRPr>
          </a:p>
        </p:txBody>
      </p:sp>
      <p:pic>
        <p:nvPicPr>
          <p:cNvPr id="3" name="Picture 2" descr="C:\Users\HP\Desktop\для проекта добро\DSC0479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3528392" cy="2376264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4" name="Picture 7" descr="C:\Users\HP\Desktop\для проекта добро\DSC048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836712"/>
            <a:ext cx="3564904" cy="2448272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Picture 4" descr="C:\Users\HP\Desktop\для проекта добро\DSC0481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149080"/>
            <a:ext cx="3456384" cy="2376264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" name="Picture 8" descr="C:\Users\HP\Desktop\для проекта добро\DSC0483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077072"/>
            <a:ext cx="3528392" cy="2376264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effectLst/>
              </a:rPr>
              <a:t>Игра «Копилка добрых дел»</a:t>
            </a:r>
            <a:endParaRPr lang="ru-RU" sz="2800" dirty="0">
              <a:solidFill>
                <a:srgbClr val="C00000"/>
              </a:solidFill>
              <a:effectLst/>
            </a:endParaRPr>
          </a:p>
        </p:txBody>
      </p:sp>
      <p:pic>
        <p:nvPicPr>
          <p:cNvPr id="3" name="Picture 2" descr="C:\Users\HP\Desktop\DCIM\101MSDCF\DSC0434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3528392" cy="2376264"/>
          </a:xfrm>
          <a:prstGeom prst="rect">
            <a:avLst/>
          </a:prstGeom>
          <a:noFill/>
          <a:ln w="12700">
            <a:solidFill>
              <a:schemeClr val="bg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</p:pic>
      <p:pic>
        <p:nvPicPr>
          <p:cNvPr id="4" name="Picture 2" descr="C:\Users\HP\Desktop\для проекта добро\DSC048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052736"/>
            <a:ext cx="3528392" cy="2376264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isometricOffAxis2Left"/>
            <a:lightRig rig="threePt" dir="t"/>
          </a:scene3d>
        </p:spPr>
      </p:pic>
      <p:pic>
        <p:nvPicPr>
          <p:cNvPr id="5" name="Picture 2" descr="C:\Users\HP\Desktop\DCIM\101MSDCF\DSC0433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149080"/>
            <a:ext cx="3528392" cy="2448272"/>
          </a:xfrm>
          <a:prstGeom prst="rect">
            <a:avLst/>
          </a:prstGeom>
          <a:noFill/>
          <a:ln w="12700">
            <a:solidFill>
              <a:schemeClr val="bg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isometricOffAxis2Left"/>
            <a:lightRig rig="threePt" dir="t"/>
          </a:scene3d>
        </p:spPr>
      </p:pic>
      <p:pic>
        <p:nvPicPr>
          <p:cNvPr id="6" name="Picture 3" descr="C:\Users\HP\Desktop\DCIM\101MSDCF\DSC0437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05064"/>
            <a:ext cx="3600400" cy="2448272"/>
          </a:xfrm>
          <a:prstGeom prst="rect">
            <a:avLst/>
          </a:prstGeom>
          <a:noFill/>
          <a:ln w="12700">
            <a:solidFill>
              <a:schemeClr val="bg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</p:pic>
      <p:pic>
        <p:nvPicPr>
          <p:cNvPr id="1026" name="Picture 2" descr="C:\Users\HP\Desktop\для проекта добро\DSC0490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204864"/>
            <a:ext cx="3528392" cy="2664296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HP\Downloads\добро25.pn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22" y="116632"/>
            <a:ext cx="4910118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11" descr="C:\Users\HP\Desktop\для проекта добро\DSC048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420888"/>
            <a:ext cx="5184576" cy="4252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778098"/>
          </a:xfrm>
          <a:solidFill>
            <a:srgbClr val="92D050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  <a:effectLst/>
              </a:rPr>
              <a:t>Паспорт проекта</a:t>
            </a:r>
            <a:endParaRPr lang="ru-RU" i="1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*</a:t>
            </a:r>
            <a:r>
              <a:rPr lang="ru-RU" sz="2000" b="1" dirty="0" smtClean="0">
                <a:solidFill>
                  <a:srgbClr val="002060"/>
                </a:solidFill>
              </a:rPr>
              <a:t> Тип проекта: творческий;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*</a:t>
            </a:r>
            <a:r>
              <a:rPr lang="ru-RU" sz="2000" b="1" dirty="0" smtClean="0">
                <a:solidFill>
                  <a:srgbClr val="002060"/>
                </a:solidFill>
              </a:rPr>
              <a:t> Вид проекта: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По предметной области – познание;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По характеру предметной области – исследовательский;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По составу – групповой, дети в возрасте 5 - 6 лет;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По продолжительности – краткосрочный 1 месяц;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* </a:t>
            </a:r>
            <a:r>
              <a:rPr lang="ru-RU" sz="2000" b="1" dirty="0" smtClean="0">
                <a:solidFill>
                  <a:srgbClr val="002060"/>
                </a:solidFill>
              </a:rPr>
              <a:t>Участники проекта: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Воспитанники старшего дошкольного возраста, педагоги учреждения, родители;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*</a:t>
            </a:r>
            <a:r>
              <a:rPr lang="ru-RU" sz="2000" b="1" dirty="0" smtClean="0">
                <a:solidFill>
                  <a:srgbClr val="002060"/>
                </a:solidFill>
              </a:rPr>
              <a:t> Форма итогового мероприятия: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Развлечение «Праздник доброты»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*</a:t>
            </a:r>
            <a:r>
              <a:rPr lang="ru-RU" sz="2000" b="1" dirty="0" smtClean="0">
                <a:solidFill>
                  <a:srgbClr val="002060"/>
                </a:solidFill>
              </a:rPr>
              <a:t> Продукт проекта: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Фотовыставка «Добро дарить – себя веселить».</a:t>
            </a: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>
                <a:solidFill>
                  <a:srgbClr val="C00000"/>
                </a:solidFill>
                <a:effectLst/>
                <a:latin typeface="+mn-lt"/>
              </a:rPr>
              <a:t>Цель</a:t>
            </a:r>
            <a:r>
              <a:rPr lang="ru-RU" sz="2200" dirty="0" smtClean="0">
                <a:solidFill>
                  <a:srgbClr val="C00000"/>
                </a:solidFill>
                <a:latin typeface="+mn-lt"/>
              </a:rPr>
              <a:t>: 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Развитие у детей способности сочувствовать и помогать ближайшему окружению.</a:t>
            </a:r>
            <a:b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200" dirty="0" smtClean="0">
                <a:solidFill>
                  <a:srgbClr val="C00000"/>
                </a:solidFill>
                <a:effectLst/>
                <a:latin typeface="+mn-lt"/>
              </a:rPr>
              <a:t>Задачи: </a:t>
            </a:r>
            <a:br>
              <a:rPr lang="ru-RU" sz="2200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2200" u="sng" dirty="0" smtClean="0">
                <a:solidFill>
                  <a:srgbClr val="C00000"/>
                </a:solidFill>
                <a:effectLst/>
                <a:latin typeface="+mn-lt"/>
              </a:rPr>
              <a:t>образовательные: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/>
            </a:r>
            <a:b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200" dirty="0" smtClean="0">
                <a:solidFill>
                  <a:srgbClr val="FF0000"/>
                </a:solidFill>
                <a:effectLst/>
                <a:latin typeface="+mn-lt"/>
              </a:rPr>
              <a:t>*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 Расширять представления дошкольников о доброте, её роли в жизни каждого человека.</a:t>
            </a:r>
            <a:b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200" dirty="0" smtClean="0">
                <a:solidFill>
                  <a:srgbClr val="FF0000"/>
                </a:solidFill>
                <a:effectLst/>
                <a:latin typeface="+mn-lt"/>
              </a:rPr>
              <a:t>* 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Познакомить детей со стихами, рассказами о доброте.</a:t>
            </a:r>
            <a:b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200" dirty="0" smtClean="0">
                <a:solidFill>
                  <a:srgbClr val="FF0000"/>
                </a:solidFill>
                <a:effectLst/>
                <a:latin typeface="+mn-lt"/>
              </a:rPr>
              <a:t>* 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Упражнять в сюжетном рисовании, конструированию из бумаги. </a:t>
            </a:r>
            <a:b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200" u="sng" dirty="0" smtClean="0">
                <a:solidFill>
                  <a:srgbClr val="C00000"/>
                </a:solidFill>
                <a:effectLst/>
                <a:latin typeface="+mn-lt"/>
              </a:rPr>
              <a:t>Развивающие: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/>
            </a:r>
            <a:b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200" dirty="0" smtClean="0">
                <a:solidFill>
                  <a:srgbClr val="FF0000"/>
                </a:solidFill>
                <a:effectLst/>
                <a:latin typeface="+mn-lt"/>
              </a:rPr>
              <a:t>* 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Развивать уверенность в себе и своих возможностях, коммуникативные навыки.</a:t>
            </a:r>
            <a:b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200" dirty="0" smtClean="0">
                <a:solidFill>
                  <a:srgbClr val="FF0000"/>
                </a:solidFill>
                <a:effectLst/>
                <a:latin typeface="+mn-lt"/>
              </a:rPr>
              <a:t>*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 Способствовать расширению словаря, развитию грамматического строя речи, связной речи.</a:t>
            </a:r>
            <a:b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200" dirty="0" smtClean="0">
                <a:solidFill>
                  <a:srgbClr val="FF0000"/>
                </a:solidFill>
                <a:effectLst/>
                <a:latin typeface="+mn-lt"/>
              </a:rPr>
              <a:t>*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 Развивать познавательную активность, мышление, воображение. </a:t>
            </a:r>
            <a:b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200" dirty="0" smtClean="0">
                <a:solidFill>
                  <a:srgbClr val="FF0000"/>
                </a:solidFill>
                <a:effectLst/>
                <a:latin typeface="+mn-lt"/>
              </a:rPr>
              <a:t>*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 Развивать способность совершать добрые поступки.</a:t>
            </a:r>
            <a:b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200" u="sng" dirty="0" smtClean="0">
                <a:solidFill>
                  <a:srgbClr val="C00000"/>
                </a:solidFill>
                <a:effectLst/>
                <a:latin typeface="+mn-lt"/>
              </a:rPr>
              <a:t>Воспитательные:</a:t>
            </a:r>
            <a:br>
              <a:rPr lang="ru-RU" sz="2200" u="sng" dirty="0" smtClean="0">
                <a:solidFill>
                  <a:srgbClr val="C00000"/>
                </a:solidFill>
                <a:effectLst/>
                <a:latin typeface="+mn-lt"/>
              </a:rPr>
            </a:br>
            <a:r>
              <a:rPr lang="ru-RU" sz="2200" dirty="0" smtClean="0">
                <a:solidFill>
                  <a:srgbClr val="C00000"/>
                </a:solidFill>
                <a:effectLst/>
                <a:latin typeface="+mn-lt"/>
              </a:rPr>
              <a:t>*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 Воспитывать гуманные чувства, доброжелательное отношение к окружающему миру. </a:t>
            </a:r>
            <a:r>
              <a:rPr lang="ru-RU" sz="22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+mn-lt"/>
              </a:rPr>
            </a:br>
            <a:r>
              <a:rPr lang="ru-RU" sz="2200" dirty="0" smtClean="0">
                <a:solidFill>
                  <a:srgbClr val="FF0000"/>
                </a:solidFill>
                <a:latin typeface="+mn-lt"/>
              </a:rPr>
              <a:t>*</a:t>
            </a:r>
            <a:r>
              <a:rPr lang="ru-RU" sz="22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Повышать уровень мотивации и готовность к сопереживанию. </a:t>
            </a:r>
            <a:r>
              <a:rPr lang="ru-RU" sz="2000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002060"/>
                </a:solidFill>
                <a:effectLst/>
              </a:rPr>
            </a:br>
            <a:r>
              <a:rPr lang="ru-RU" sz="2000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2000" dirty="0" smtClean="0">
                <a:solidFill>
                  <a:srgbClr val="002060"/>
                </a:solidFill>
                <a:effectLst/>
              </a:rPr>
            </a:br>
            <a:endParaRPr lang="ru-RU" sz="2000" dirty="0"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rgbClr val="92D050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/>
              </a:rPr>
              <a:t>Ожидаемые результаты</a:t>
            </a:r>
            <a:endParaRPr lang="ru-RU" dirty="0">
              <a:solidFill>
                <a:srgbClr val="C00000"/>
              </a:solidFill>
              <a:effectLst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25658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* </a:t>
            </a:r>
            <a:r>
              <a:rPr lang="ru-RU" b="1" dirty="0" smtClean="0">
                <a:solidFill>
                  <a:srgbClr val="002060"/>
                </a:solidFill>
              </a:rPr>
              <a:t>Формирование нравственных чувств.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*</a:t>
            </a:r>
            <a:r>
              <a:rPr lang="ru-RU" b="1" dirty="0" smtClean="0">
                <a:solidFill>
                  <a:srgbClr val="002060"/>
                </a:solidFill>
              </a:rPr>
              <a:t> Усвоение определённых норм поведения и общечеловеческих ценностей.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*</a:t>
            </a:r>
            <a:r>
              <a:rPr lang="ru-RU" b="1" dirty="0" smtClean="0">
                <a:solidFill>
                  <a:srgbClr val="002060"/>
                </a:solidFill>
              </a:rPr>
              <a:t>Развитие способности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помогать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и сочувствовать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ближайшему окружению.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9" name="Picture 4" descr="https://im0-tub-ru.yandex.net/i?id=3b093c020ca8c8c26e434d7f6bd66f03&amp;n=33&amp;h=190&amp;w=2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140968"/>
            <a:ext cx="3672408" cy="3384376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5004048" y="1412776"/>
            <a:ext cx="3960440" cy="2448272"/>
          </a:xfrm>
          <a:prstGeom prst="ellipse">
            <a:avLst/>
          </a:prstGeom>
          <a:solidFill>
            <a:srgbClr val="FFC000"/>
          </a:solidFill>
          <a:ln>
            <a:solidFill>
              <a:srgbClr val="00B05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Что хотим узнать?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771800" y="4077072"/>
            <a:ext cx="3960440" cy="2448272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635"/>
                </a:solidFill>
              </a:rPr>
              <a:t>Что нужно сделать для того, чтобы…</a:t>
            </a:r>
            <a:endParaRPr lang="ru-RU" sz="2800" b="1" dirty="0">
              <a:solidFill>
                <a:srgbClr val="007635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850106"/>
          </a:xfrm>
          <a:solidFill>
            <a:srgbClr val="92D050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/>
              </a:rPr>
              <a:t>Модель трех вопросов</a:t>
            </a:r>
            <a:endParaRPr lang="ru-RU" dirty="0">
              <a:solidFill>
                <a:srgbClr val="C00000"/>
              </a:solidFill>
              <a:effectLst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39553" y="1340768"/>
            <a:ext cx="4104456" cy="2376264"/>
          </a:xfrm>
          <a:prstGeom prst="ellipse">
            <a:avLst/>
          </a:prstGeom>
          <a:solidFill>
            <a:srgbClr val="FFC000"/>
          </a:solidFill>
          <a:ln>
            <a:solidFill>
              <a:srgbClr val="0070C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Что мы знаем о доброте?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 descr="https://im0-tub-ru.yandex.net/i?id=3b093c020ca8c8c26e434d7f6bd66f03&amp;n=33&amp;h=190&amp;w=25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32656"/>
            <a:ext cx="8712968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rgbClr val="C00000"/>
                </a:solidFill>
              </a:rPr>
              <a:t>Что мы знаем о доброте?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Доброта - это когда человек делает хорошие дела (Святослав И.). Добрый человек помогает людям. (Соня Щ.)</a:t>
            </a:r>
          </a:p>
          <a:p>
            <a:r>
              <a:rPr lang="ru-RU" sz="2000" b="1" u="sng" dirty="0" smtClean="0">
                <a:solidFill>
                  <a:srgbClr val="C00000"/>
                </a:solidFill>
              </a:rPr>
              <a:t>Что хотим узнать?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Хотим узнать, какие добрые дела можно совершить (Алёша К.), какие добрые дела совершают другие люди (Ваня Р.), кому и как можно помочь (Лиза К., Лена С., Оля К.).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 беседе выяснилось: все дети имеют представление о доброте, умеют совершать добрые поступки (Ваня С., Максим П., Кристина П.), готовы оказать помощь в нужную минуту, хотят совершить новые добрые дела.</a:t>
            </a:r>
          </a:p>
          <a:p>
            <a:r>
              <a:rPr lang="ru-RU" sz="2000" b="1" u="sng" dirty="0" smtClean="0">
                <a:solidFill>
                  <a:srgbClr val="C00000"/>
                </a:solidFill>
              </a:rPr>
              <a:t>Что нужно сделать, для того</a:t>
            </a:r>
            <a:r>
              <a:rPr lang="ru-RU" sz="2000" b="1" dirty="0" smtClean="0">
                <a:solidFill>
                  <a:srgbClr val="C00000"/>
                </a:solidFill>
              </a:rPr>
              <a:t>, </a:t>
            </a:r>
            <a:r>
              <a:rPr lang="ru-RU" sz="2000" b="1" u="sng" dirty="0" smtClean="0">
                <a:solidFill>
                  <a:srgbClr val="C00000"/>
                </a:solidFill>
              </a:rPr>
              <a:t>чтобы</a:t>
            </a:r>
            <a:r>
              <a:rPr lang="ru-RU" sz="2000" b="1" dirty="0" smtClean="0">
                <a:solidFill>
                  <a:srgbClr val="C00000"/>
                </a:solidFill>
              </a:rPr>
              <a:t>…</a:t>
            </a:r>
            <a:r>
              <a:rPr lang="ru-RU" sz="2000" b="1" dirty="0" err="1">
                <a:solidFill>
                  <a:srgbClr val="002060"/>
                </a:solidFill>
              </a:rPr>
              <a:t>ч</a:t>
            </a:r>
            <a:r>
              <a:rPr lang="ru-RU" sz="2000" b="1" dirty="0" err="1" smtClean="0">
                <a:solidFill>
                  <a:srgbClr val="002060"/>
                </a:solidFill>
              </a:rPr>
              <a:t>тобы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узнать больше о доброте, надо побеседовать о доброте со старшими (Арсений Г.), понаблюдать за поведением других людей ( Артём К.), прочитать стихи, рассказы (Ксюша Т., </a:t>
            </a:r>
            <a:r>
              <a:rPr lang="ru-RU" b="1" dirty="0" err="1" smtClean="0">
                <a:solidFill>
                  <a:srgbClr val="002060"/>
                </a:solidFill>
              </a:rPr>
              <a:t>Тася</a:t>
            </a:r>
            <a:r>
              <a:rPr lang="ru-RU" b="1" dirty="0" smtClean="0">
                <a:solidFill>
                  <a:srgbClr val="002060"/>
                </a:solidFill>
              </a:rPr>
              <a:t> Ю.).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Чтобы совершать добрые дела: нужно быть более внимательным к </a:t>
            </a:r>
            <a:r>
              <a:rPr lang="ru-RU" b="1" dirty="0" err="1" smtClean="0">
                <a:solidFill>
                  <a:srgbClr val="002060"/>
                </a:solidFill>
              </a:rPr>
              <a:t>близкимлюдям</a:t>
            </a:r>
            <a:r>
              <a:rPr lang="ru-RU" b="1" dirty="0" smtClean="0">
                <a:solidFill>
                  <a:srgbClr val="002060"/>
                </a:solidFill>
              </a:rPr>
              <a:t> (Лиза К.), нужно самому быстро приходить на помощь (Артем К.), уметь выполнять разные дела (Соня Щ.), нужно любить помогать (Лена С.), не лениться (Арсений Г.).</a:t>
            </a:r>
          </a:p>
          <a:p>
            <a:r>
              <a:rPr lang="ru-RU" sz="2000" b="1" u="sng" dirty="0" smtClean="0">
                <a:solidFill>
                  <a:srgbClr val="C00000"/>
                </a:solidFill>
              </a:rPr>
              <a:t>Гипотеза</a:t>
            </a:r>
            <a:r>
              <a:rPr lang="ru-RU" sz="2000" u="sng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Нам будет интереснее и приятнее жить на свете, если мы все будем делать что- то хорошее. ( Доброму человеку жить веселее.).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64704"/>
          </a:xfr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/>
          <a:lstStyle/>
          <a:p>
            <a:pPr algn="ctr"/>
            <a:r>
              <a:rPr lang="ru-RU" sz="4100" dirty="0" smtClean="0">
                <a:solidFill>
                  <a:srgbClr val="C00000"/>
                </a:solidFill>
                <a:effectLst/>
              </a:rPr>
              <a:t>Планирование</a:t>
            </a:r>
            <a:r>
              <a:rPr lang="ru-RU" sz="4000" dirty="0" smtClean="0">
                <a:solidFill>
                  <a:srgbClr val="C00000"/>
                </a:solidFill>
                <a:effectLst/>
              </a:rPr>
              <a:t> работы</a:t>
            </a:r>
            <a:endParaRPr lang="ru-RU" sz="4000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980728"/>
            <a:ext cx="9144000" cy="587727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*</a:t>
            </a:r>
            <a:r>
              <a:rPr lang="ru-RU" b="1" dirty="0" smtClean="0">
                <a:solidFill>
                  <a:srgbClr val="002060"/>
                </a:solidFill>
              </a:rPr>
              <a:t>Беседа «Что такое доброта?»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*</a:t>
            </a:r>
            <a:r>
              <a:rPr lang="ru-RU" b="1" dirty="0" smtClean="0">
                <a:solidFill>
                  <a:srgbClr val="002060"/>
                </a:solidFill>
              </a:rPr>
              <a:t>Игры: «Ласковое слово», «Скажи наоборот», «</a:t>
            </a:r>
            <a:r>
              <a:rPr lang="ru-RU" b="1" dirty="0" err="1" smtClean="0">
                <a:solidFill>
                  <a:srgbClr val="002060"/>
                </a:solidFill>
              </a:rPr>
              <a:t>Мирилки</a:t>
            </a:r>
            <a:r>
              <a:rPr lang="ru-RU" b="1" dirty="0" smtClean="0">
                <a:solidFill>
                  <a:srgbClr val="002060"/>
                </a:solidFill>
              </a:rPr>
              <a:t>», «Что тут хорошо и  что тут плохо».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*</a:t>
            </a:r>
            <a:r>
              <a:rPr lang="ru-RU" b="1" dirty="0" smtClean="0">
                <a:solidFill>
                  <a:srgbClr val="002060"/>
                </a:solidFill>
              </a:rPr>
              <a:t> Составление рассказов из опыта о добрых поступках.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*</a:t>
            </a:r>
            <a:r>
              <a:rPr lang="ru-RU" b="1" dirty="0" smtClean="0">
                <a:solidFill>
                  <a:srgbClr val="002060"/>
                </a:solidFill>
              </a:rPr>
              <a:t> Подбор пословиц о доброте.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*</a:t>
            </a:r>
            <a:r>
              <a:rPr lang="ru-RU" b="1" dirty="0" smtClean="0">
                <a:solidFill>
                  <a:srgbClr val="002060"/>
                </a:solidFill>
              </a:rPr>
              <a:t> Разбор ситуаций, рассуждения.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* </a:t>
            </a:r>
            <a:r>
              <a:rPr lang="ru-RU" b="1" dirty="0" smtClean="0">
                <a:solidFill>
                  <a:srgbClr val="002060"/>
                </a:solidFill>
              </a:rPr>
              <a:t>Изготовление памятки для родителей «Воспитание добротой».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*</a:t>
            </a:r>
            <a:r>
              <a:rPr lang="ru-RU" b="1" dirty="0" smtClean="0">
                <a:solidFill>
                  <a:srgbClr val="002060"/>
                </a:solidFill>
              </a:rPr>
              <a:t> Игра «Копилка добрых дел».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*</a:t>
            </a:r>
            <a:r>
              <a:rPr lang="ru-RU" b="1" dirty="0" smtClean="0">
                <a:solidFill>
                  <a:srgbClr val="002060"/>
                </a:solidFill>
              </a:rPr>
              <a:t> Изготовление и установка кормушки для птиц.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*</a:t>
            </a:r>
            <a:r>
              <a:rPr lang="ru-RU" b="1" dirty="0" smtClean="0">
                <a:solidFill>
                  <a:srgbClr val="002060"/>
                </a:solidFill>
              </a:rPr>
              <a:t> Чтение произведений: В. Маяковский «Что такое хорошо, что такое плохо», ненецкие сказки «</a:t>
            </a:r>
            <a:r>
              <a:rPr lang="ru-RU" b="1" dirty="0" err="1" smtClean="0">
                <a:solidFill>
                  <a:srgbClr val="002060"/>
                </a:solidFill>
              </a:rPr>
              <a:t>Айога</a:t>
            </a:r>
            <a:r>
              <a:rPr lang="ru-RU" b="1" dirty="0" smtClean="0">
                <a:solidFill>
                  <a:srgbClr val="002060"/>
                </a:solidFill>
              </a:rPr>
              <a:t>», «Три сына»,  В.Осеева «Добрые слова», стих. А. Кузнецова «Подружки», Е.Серова «Нехорошая история», Е.Благинина «Подарок»,сказка «Как светлячок друга искал», В Катаев «Цветик – </a:t>
            </a:r>
            <a:r>
              <a:rPr lang="ru-RU" b="1" dirty="0" err="1" smtClean="0">
                <a:solidFill>
                  <a:srgbClr val="002060"/>
                </a:solidFill>
              </a:rPr>
              <a:t>семицветик</a:t>
            </a:r>
            <a:r>
              <a:rPr lang="ru-RU" b="1" dirty="0" smtClean="0">
                <a:solidFill>
                  <a:srgbClr val="002060"/>
                </a:solidFill>
              </a:rPr>
              <a:t>».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* </a:t>
            </a:r>
            <a:r>
              <a:rPr lang="ru-RU" b="1" dirty="0" smtClean="0">
                <a:solidFill>
                  <a:srgbClr val="002060"/>
                </a:solidFill>
              </a:rPr>
              <a:t>Слушание  песен «Дорогою добра», «Доброта»,  «</a:t>
            </a:r>
            <a:r>
              <a:rPr lang="ru-RU" b="1" dirty="0" err="1" smtClean="0">
                <a:solidFill>
                  <a:srgbClr val="002060"/>
                </a:solidFill>
              </a:rPr>
              <a:t>Барбарики</a:t>
            </a:r>
            <a:r>
              <a:rPr lang="ru-RU" b="1" dirty="0" smtClean="0">
                <a:solidFill>
                  <a:srgbClr val="002060"/>
                </a:solidFill>
              </a:rPr>
              <a:t>» «Что такое Доброта?».</a:t>
            </a:r>
            <a:r>
              <a:rPr lang="ru-RU" sz="1800" b="1" dirty="0" smtClean="0">
                <a:solidFill>
                  <a:srgbClr val="002060"/>
                </a:solidFill>
              </a:rPr>
              <a:t/>
            </a:r>
            <a:br>
              <a:rPr lang="ru-RU" sz="1800" b="1" dirty="0" smtClean="0">
                <a:solidFill>
                  <a:srgbClr val="002060"/>
                </a:solidFill>
              </a:rPr>
            </a:br>
            <a:endParaRPr lang="ru-RU" sz="1800" b="1" dirty="0" smtClean="0">
              <a:solidFill>
                <a:srgbClr val="002060"/>
              </a:solidFill>
            </a:endParaRPr>
          </a:p>
          <a:p>
            <a:pPr>
              <a:buFont typeface="Arial" charset="0"/>
              <a:buChar char="•"/>
            </a:pPr>
            <a:endParaRPr lang="ru-RU" sz="1800" b="1" dirty="0" smtClean="0">
              <a:solidFill>
                <a:srgbClr val="002060"/>
              </a:solidFill>
            </a:endParaRPr>
          </a:p>
          <a:p>
            <a:endParaRPr lang="ru-RU" sz="18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6192688"/>
          </a:xfrm>
        </p:spPr>
        <p:txBody>
          <a:bodyPr>
            <a:normAutofit/>
          </a:bodyPr>
          <a:lstStyle/>
          <a:p>
            <a:pPr algn="l"/>
            <a:r>
              <a:rPr lang="ru-RU" sz="2200" dirty="0" smtClean="0">
                <a:solidFill>
                  <a:srgbClr val="FF0000"/>
                </a:solidFill>
                <a:effectLst/>
                <a:latin typeface="+mn-lt"/>
              </a:rPr>
              <a:t> * 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Рисование «Золотая рыбка».</a:t>
            </a:r>
            <a:b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 </a:t>
            </a:r>
            <a:r>
              <a:rPr lang="ru-RU" sz="2200" dirty="0" smtClean="0">
                <a:solidFill>
                  <a:srgbClr val="FF0000"/>
                </a:solidFill>
                <a:effectLst/>
                <a:latin typeface="+mn-lt"/>
              </a:rPr>
              <a:t>* 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Лепка «Цветок добра».</a:t>
            </a:r>
            <a:b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 </a:t>
            </a:r>
            <a:r>
              <a:rPr lang="ru-RU" sz="2200" dirty="0" smtClean="0">
                <a:solidFill>
                  <a:srgbClr val="FF0000"/>
                </a:solidFill>
                <a:effectLst/>
                <a:latin typeface="+mn-lt"/>
              </a:rPr>
              <a:t>*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 Игры на интерактивной доске: «Помоги Маше найти братца </a:t>
            </a:r>
            <a:b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   Иванушку»,  «Будем вежливы».</a:t>
            </a:r>
            <a:b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 </a:t>
            </a:r>
            <a:r>
              <a:rPr lang="ru-RU" sz="2200" dirty="0" smtClean="0">
                <a:solidFill>
                  <a:srgbClr val="FF0000"/>
                </a:solidFill>
                <a:effectLst/>
                <a:latin typeface="+mn-lt"/>
              </a:rPr>
              <a:t>* 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Упражнение «Искорка добра».</a:t>
            </a:r>
            <a:b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 </a:t>
            </a:r>
            <a:r>
              <a:rPr lang="ru-RU" sz="2200" dirty="0" smtClean="0">
                <a:solidFill>
                  <a:srgbClr val="FF0000"/>
                </a:solidFill>
                <a:effectLst/>
                <a:latin typeface="+mn-lt"/>
              </a:rPr>
              <a:t>*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 Пальчиковая гимнастика «Дружба».</a:t>
            </a:r>
            <a:b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 </a:t>
            </a:r>
            <a:r>
              <a:rPr lang="ru-RU" sz="2200" dirty="0" smtClean="0">
                <a:solidFill>
                  <a:srgbClr val="FF0000"/>
                </a:solidFill>
                <a:effectLst/>
                <a:latin typeface="+mn-lt"/>
              </a:rPr>
              <a:t>* 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Игра «Мостик дружбы».</a:t>
            </a:r>
            <a:b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 </a:t>
            </a:r>
            <a:r>
              <a:rPr lang="ru-RU" sz="2200" dirty="0" smtClean="0">
                <a:solidFill>
                  <a:srgbClr val="FF0000"/>
                </a:solidFill>
                <a:effectLst/>
                <a:latin typeface="+mn-lt"/>
              </a:rPr>
              <a:t>* 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Пиктограммы «Радость – злость».</a:t>
            </a:r>
            <a:b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 </a:t>
            </a:r>
            <a:r>
              <a:rPr lang="ru-RU" sz="2200" dirty="0" smtClean="0">
                <a:solidFill>
                  <a:srgbClr val="FF0000"/>
                </a:solidFill>
                <a:effectLst/>
                <a:latin typeface="+mn-lt"/>
              </a:rPr>
              <a:t>*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 Подвижные игры: «Помоги птичкам найти гнездышко»,  </a:t>
            </a:r>
            <a:b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  «Паровозик в страну дружбы», «Достань Белке шишку».</a:t>
            </a:r>
            <a:b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 </a:t>
            </a:r>
            <a:r>
              <a:rPr lang="ru-RU" sz="2200" dirty="0" smtClean="0">
                <a:solidFill>
                  <a:srgbClr val="FF0000"/>
                </a:solidFill>
              </a:rPr>
              <a:t>*</a:t>
            </a:r>
            <a:r>
              <a:rPr lang="ru-RU" sz="2200" dirty="0" smtClean="0">
                <a:solidFill>
                  <a:srgbClr val="002060"/>
                </a:solidFill>
              </a:rPr>
              <a:t> 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Просмотр мультфильмов: «Самый большой друг», «Приключения кота Леопольда».</a:t>
            </a:r>
            <a:b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 </a:t>
            </a:r>
            <a:r>
              <a:rPr lang="ru-RU" sz="2200" dirty="0" smtClean="0">
                <a:solidFill>
                  <a:srgbClr val="FF0000"/>
                </a:solidFill>
                <a:effectLst/>
                <a:latin typeface="+mn-lt"/>
              </a:rPr>
              <a:t>*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+mn-lt"/>
              </a:rPr>
              <a:t> Игра «Домик настроений».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800" dirty="0" smtClean="0">
                <a:solidFill>
                  <a:schemeClr val="tx1"/>
                </a:solidFill>
                <a:effectLst/>
              </a:rPr>
            </a:br>
            <a:endParaRPr lang="ru-RU" sz="180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229600" cy="792088"/>
          </a:xfrm>
          <a:solidFill>
            <a:srgbClr val="92D050"/>
          </a:solidFill>
          <a:ln w="38100"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effectLst/>
              </a:rPr>
              <a:t>Реализация проекта</a:t>
            </a:r>
            <a:endParaRPr lang="ru-RU" sz="4000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268760"/>
            <a:ext cx="8496944" cy="532859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pPr algn="l"/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* </a:t>
            </a:r>
            <a:r>
              <a:rPr lang="ru-RU" sz="2400" b="1" dirty="0" smtClean="0">
                <a:solidFill>
                  <a:srgbClr val="002060"/>
                </a:solidFill>
              </a:rPr>
              <a:t>Беседа </a:t>
            </a:r>
            <a:r>
              <a:rPr lang="ru-RU" sz="2400" b="1" dirty="0" smtClean="0">
                <a:solidFill>
                  <a:srgbClr val="C00000"/>
                </a:solidFill>
              </a:rPr>
              <a:t>«Что такое доброта?»</a:t>
            </a:r>
          </a:p>
          <a:p>
            <a:pPr algn="l"/>
            <a:endParaRPr lang="ru-RU" sz="2400" b="1" dirty="0" smtClean="0">
              <a:solidFill>
                <a:srgbClr val="002060"/>
              </a:solidFill>
            </a:endParaRPr>
          </a:p>
          <a:p>
            <a:pPr algn="l"/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*</a:t>
            </a:r>
            <a:r>
              <a:rPr lang="ru-RU" sz="2400" b="1" dirty="0" smtClean="0">
                <a:solidFill>
                  <a:srgbClr val="002060"/>
                </a:solidFill>
              </a:rPr>
              <a:t> Презентация книжки </a:t>
            </a:r>
          </a:p>
          <a:p>
            <a:pPr algn="l"/>
            <a:r>
              <a:rPr lang="ru-RU" sz="2400" b="1" dirty="0" smtClean="0">
                <a:solidFill>
                  <a:srgbClr val="002060"/>
                </a:solidFill>
              </a:rPr>
              <a:t>    </a:t>
            </a:r>
            <a:r>
              <a:rPr lang="ru-RU" sz="2400" b="1" dirty="0" smtClean="0">
                <a:solidFill>
                  <a:srgbClr val="C00000"/>
                </a:solidFill>
              </a:rPr>
              <a:t>В. </a:t>
            </a:r>
            <a:r>
              <a:rPr lang="ru-RU" sz="2400" b="1" dirty="0" err="1" smtClean="0">
                <a:solidFill>
                  <a:srgbClr val="C00000"/>
                </a:solidFill>
              </a:rPr>
              <a:t>Бересова</a:t>
            </a:r>
            <a:r>
              <a:rPr lang="ru-RU" sz="2400" b="1" dirty="0" smtClean="0">
                <a:solidFill>
                  <a:srgbClr val="C00000"/>
                </a:solidFill>
              </a:rPr>
              <a:t> «Доброта»</a:t>
            </a:r>
          </a:p>
        </p:txBody>
      </p:sp>
      <p:pic>
        <p:nvPicPr>
          <p:cNvPr id="4" name="Picture 2" descr="C:\Users\HP\Desktop\DCIM\101MSDCF\DSC0407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3816424" cy="2376264"/>
          </a:xfrm>
          <a:prstGeom prst="rect">
            <a:avLst/>
          </a:prstGeom>
          <a:noFill/>
          <a:ln w="28575">
            <a:solidFill>
              <a:schemeClr val="bg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Picture 5" descr="C:\Users\HP\Desktop\для проекта добро\DSC048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412776"/>
            <a:ext cx="3816424" cy="2448272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" name="Picture 3" descr="C:\Users\HP\Desktop\для проекта добро\DSC0484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149080"/>
            <a:ext cx="3816424" cy="2520280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3">
      <a:dk1>
        <a:sysClr val="windowText" lastClr="000000"/>
      </a:dk1>
      <a:lt1>
        <a:sysClr val="window" lastClr="FFFFFF"/>
      </a:lt1>
      <a:dk2>
        <a:srgbClr val="69676D"/>
      </a:dk2>
      <a:lt2>
        <a:srgbClr val="FFC000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765</TotalTime>
  <Words>456</Words>
  <Application>Microsoft Office PowerPoint</Application>
  <PresentationFormat>Экран (4:3)</PresentationFormat>
  <Paragraphs>85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Муниципальное бюджетное дошкольное образовательное учреждение «Детский сад №38 комбинированного вида»</vt:lpstr>
      <vt:lpstr>Паспорт проекта</vt:lpstr>
      <vt:lpstr>Цель: Развитие у детей способности сочувствовать и помогать ближайшему окружению. Задачи:  образовательные: * Расширять представления дошкольников о доброте, её роли в жизни каждого человека. * Познакомить детей со стихами, рассказами о доброте. * Упражнять в сюжетном рисовании, конструированию из бумаги.  Развивающие: * Развивать уверенность в себе и своих возможностях, коммуникативные навыки. * Способствовать расширению словаря, развитию грамматического строя речи, связной речи. * Развивать познавательную активность, мышление, воображение.  * Развивать способность совершать добрые поступки. Воспитательные: * Воспитывать гуманные чувства, доброжелательное отношение к окружающему миру.  * Повышать уровень мотивации и готовность к сопереживанию.   </vt:lpstr>
      <vt:lpstr>Ожидаемые результаты</vt:lpstr>
      <vt:lpstr>Модель трех вопросов</vt:lpstr>
      <vt:lpstr>Презентация PowerPoint</vt:lpstr>
      <vt:lpstr>Планирование работы</vt:lpstr>
      <vt:lpstr> * Рисование «Золотая рыбка».  * Лепка «Цветок добра».  * Игры на интерактивной доске: «Помоги Маше найти братца     Иванушку»,  «Будем вежливы».  * Упражнение «Искорка добра».  * Пальчиковая гимнастика «Дружба».  * Игра «Мостик дружбы».  * Пиктограммы «Радость – злость».  * Подвижные игры: «Помоги птичкам найти гнездышко»,     «Паровозик в страну дружбы», «Достань Белке шишку».  * Просмотр мультфильмов: «Самый большой друг», «Приключения кота Леопольда».  * Игра «Домик настроений».  </vt:lpstr>
      <vt:lpstr>Реализация проекта</vt:lpstr>
      <vt:lpstr>Просмотр мультфильмов: «Приключения кота Леопольда», «Самый большой друг». </vt:lpstr>
      <vt:lpstr>              Рисование           «Пожелания для             Золотой рыбки»</vt:lpstr>
      <vt:lpstr>Игра «Паровозик в страну Дружбы»</vt:lpstr>
      <vt:lpstr>Лепка цветов для полянки «Дружба»</vt:lpstr>
      <vt:lpstr>Презентация PowerPoint</vt:lpstr>
      <vt:lpstr>Игра «Копилка добрых дел»</vt:lpstr>
      <vt:lpstr>Игра «Копилка добрых дел»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79</cp:revision>
  <dcterms:created xsi:type="dcterms:W3CDTF">2016-01-24T13:58:08Z</dcterms:created>
  <dcterms:modified xsi:type="dcterms:W3CDTF">2019-04-18T16:49:01Z</dcterms:modified>
</cp:coreProperties>
</file>