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571983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70C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Ладушки-ладошки</a:t>
            </a:r>
          </a:p>
          <a:p>
            <a:pPr algn="ctr"/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д</a:t>
            </a:r>
            <a:r>
              <a:rPr lang="ru-RU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ля</a:t>
            </a:r>
          </a:p>
          <a:p>
            <a:pPr algn="ctr"/>
            <a:r>
              <a:rPr lang="ru-RU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м</a:t>
            </a:r>
            <a:r>
              <a:rPr lang="ru-RU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505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аленькой крошки</a:t>
            </a:r>
          </a:p>
          <a:p>
            <a:pPr algn="ctr"/>
            <a:endParaRPr lang="ru-RU" sz="3600" b="1" cap="none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  <a:p>
            <a:pPr algn="ctr"/>
            <a:endParaRPr lang="ru-RU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2285992"/>
            <a:ext cx="4523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Консультация для воспитателей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cer\Desktop\картинки, рамки\Изображения людей, мамы, дети\Дети 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7158" y="2786038"/>
            <a:ext cx="3000396" cy="3000396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Изображения людей, мамы, дети\Малыш 5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71538" y="3357562"/>
            <a:ext cx="3898860" cy="319706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86314" y="4714884"/>
            <a:ext cx="412003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000" i="1" dirty="0" smtClean="0">
                <a:solidFill>
                  <a:srgbClr val="FF5050"/>
                </a:solidFill>
              </a:rPr>
              <a:t>Музыкальный руководитель</a:t>
            </a:r>
          </a:p>
          <a:p>
            <a:pPr algn="ctr"/>
            <a:r>
              <a:rPr lang="ru-RU" sz="2000" i="1" dirty="0" err="1" smtClean="0">
                <a:solidFill>
                  <a:srgbClr val="FF5050"/>
                </a:solidFill>
              </a:rPr>
              <a:t>Абрарова</a:t>
            </a:r>
            <a:r>
              <a:rPr lang="ru-RU" sz="2000" i="1" dirty="0" smtClean="0">
                <a:solidFill>
                  <a:srgbClr val="FF5050"/>
                </a:solidFill>
              </a:rPr>
              <a:t> Вера Игоревна</a:t>
            </a:r>
          </a:p>
          <a:p>
            <a:pPr algn="ctr"/>
            <a:r>
              <a:rPr lang="ru-RU" sz="2000" i="1" dirty="0" smtClean="0">
                <a:solidFill>
                  <a:srgbClr val="0070C0"/>
                </a:solidFill>
              </a:rPr>
              <a:t>ГБДОУ № 70</a:t>
            </a:r>
          </a:p>
          <a:p>
            <a:pPr algn="ctr"/>
            <a:r>
              <a:rPr lang="ru-RU" sz="2000" i="1" dirty="0" smtClean="0">
                <a:solidFill>
                  <a:srgbClr val="0070C0"/>
                </a:solidFill>
              </a:rPr>
              <a:t>Калининского района</a:t>
            </a:r>
          </a:p>
          <a:p>
            <a:pPr algn="ctr"/>
            <a:r>
              <a:rPr lang="ru-RU" sz="2000" i="1" dirty="0" smtClean="0">
                <a:solidFill>
                  <a:srgbClr val="0070C0"/>
                </a:solidFill>
              </a:rPr>
              <a:t>г. Санкт - Петербурга</a:t>
            </a: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Acer\Desktop\картинки, рамки\Изображения людей, мамы, дети\ладушки 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2786058"/>
            <a:ext cx="2826119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6976590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Ладушки-ладошки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</a:t>
            </a:r>
            <a:endParaRPr lang="ru-RU" sz="36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игровые упражнения и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потешки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ля самых маленьких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071678"/>
            <a:ext cx="863569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FF5050"/>
                </a:solidFill>
              </a:rPr>
              <a:t>Ценность  предлагаемых  игровых  упражнений  и  </a:t>
            </a:r>
            <a:r>
              <a:rPr lang="ru-RU" sz="2000" i="1" dirty="0" err="1" smtClean="0">
                <a:solidFill>
                  <a:srgbClr val="FF5050"/>
                </a:solidFill>
              </a:rPr>
              <a:t>потешек</a:t>
            </a:r>
            <a:r>
              <a:rPr lang="ru-RU" sz="2000" i="1" dirty="0" smtClean="0">
                <a:solidFill>
                  <a:srgbClr val="FF5050"/>
                </a:solidFill>
              </a:rPr>
              <a:t> 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не только в их образности  и художественности, но  и  в том,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что они развивают у малышей разнообразные способности 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умения: речь, память, чувства ритма, двигательные навыки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 творческие способности. Даже, казалось бы, очень простые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имитационные движения к  </a:t>
            </a:r>
            <a:r>
              <a:rPr lang="ru-RU" sz="2000" dirty="0" err="1" smtClean="0">
                <a:solidFill>
                  <a:srgbClr val="0070C0"/>
                </a:solidFill>
              </a:rPr>
              <a:t>потешке</a:t>
            </a:r>
            <a:r>
              <a:rPr lang="ru-RU" sz="2000" dirty="0" smtClean="0">
                <a:solidFill>
                  <a:srgbClr val="0070C0"/>
                </a:solidFill>
              </a:rPr>
              <a:t>  «Месим, месим, тесто»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(сжав кулачки, ребёнок «месит тесто», затем на слова «Пеку,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пеку, каравай, переваливай валяй!» –  мягко  играет кистями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рук) способствуют поочерёдному мышечному напряжению 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расслаблению, помогает  ребёнку  овладевать  своим  телом,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речью, голосом.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С чего начать воспитателю занятия с малышами, используя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эти  </a:t>
            </a:r>
            <a:r>
              <a:rPr lang="ru-RU" sz="2000" dirty="0" err="1" smtClean="0">
                <a:solidFill>
                  <a:srgbClr val="FF5050"/>
                </a:solidFill>
              </a:rPr>
              <a:t>потешки</a:t>
            </a:r>
            <a:r>
              <a:rPr lang="ru-RU" sz="2000" dirty="0" smtClean="0">
                <a:solidFill>
                  <a:srgbClr val="FF5050"/>
                </a:solidFill>
              </a:rPr>
              <a:t>  и  игры? </a:t>
            </a:r>
            <a:r>
              <a:rPr lang="ru-RU" sz="2000" dirty="0" smtClean="0">
                <a:solidFill>
                  <a:srgbClr val="0070C0"/>
                </a:solidFill>
              </a:rPr>
              <a:t>Прежде  всего  необходимо  самому</a:t>
            </a:r>
            <a:endParaRPr lang="ru-RU" sz="2000" dirty="0">
              <a:solidFill>
                <a:srgbClr val="FF5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02359"/>
            <a:ext cx="8470589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воспитателю научиться артистично читать  прибаутки и по-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тешки. От того, насколько  эмоционально  и  выразительно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рассказывает и показывает взрослый, насколько он владеет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интонацией, дикцией, пластикой, мимикой, зависит и </a:t>
            </a:r>
            <a:r>
              <a:rPr lang="ru-RU" sz="2000" dirty="0" err="1" smtClean="0">
                <a:solidFill>
                  <a:srgbClr val="0070C0"/>
                </a:solidFill>
              </a:rPr>
              <a:t>выра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зительность</a:t>
            </a:r>
            <a:r>
              <a:rPr lang="ru-RU" sz="2000" dirty="0" smtClean="0">
                <a:solidFill>
                  <a:srgbClr val="0070C0"/>
                </a:solidFill>
              </a:rPr>
              <a:t> исполнения малыша. Как показывает практика,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дети с большим интересом и удовольствием на основе под-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ражания</a:t>
            </a:r>
            <a:r>
              <a:rPr lang="ru-RU" sz="2000" dirty="0" smtClean="0">
                <a:solidFill>
                  <a:srgbClr val="0070C0"/>
                </a:solidFill>
              </a:rPr>
              <a:t>  включаются в совместное  обыгрывание сюжетов.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Доступные образно-игровые упражнения («как идёт снег»,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«как летает бабочка», «как ползёт улитка»…) развивают не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только эмоции и артистические способности, но и ловкость,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точность движений рук, пальчиков. Постепенно  дети  </a:t>
            </a:r>
            <a:r>
              <a:rPr lang="ru-RU" sz="2000" dirty="0" err="1" smtClean="0">
                <a:solidFill>
                  <a:srgbClr val="0070C0"/>
                </a:solidFill>
              </a:rPr>
              <a:t>запо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минают</a:t>
            </a:r>
            <a:r>
              <a:rPr lang="ru-RU" sz="2000" dirty="0" smtClean="0">
                <a:solidFill>
                  <a:srgbClr val="0070C0"/>
                </a:solidFill>
              </a:rPr>
              <a:t> движения, начинают самостоятельно их исполнять,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иногда  привнося в них что-то своё – жесты, мимику, </a:t>
            </a:r>
            <a:r>
              <a:rPr lang="ru-RU" sz="2000" dirty="0" err="1" smtClean="0">
                <a:solidFill>
                  <a:srgbClr val="0070C0"/>
                </a:solidFill>
              </a:rPr>
              <a:t>инто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нации, то есть у них развивается способность к творческому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самовыражению.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Как знать, может с этих  незатейливых  игр и  откроют дети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для себя двери в огромный мир народного творчества, </a:t>
            </a:r>
            <a:r>
              <a:rPr lang="ru-RU" sz="2000" dirty="0" err="1" smtClean="0">
                <a:solidFill>
                  <a:srgbClr val="0070C0"/>
                </a:solidFill>
              </a:rPr>
              <a:t>поэ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зии</a:t>
            </a:r>
            <a:r>
              <a:rPr lang="ru-RU" sz="2000" dirty="0" smtClean="0">
                <a:solidFill>
                  <a:srgbClr val="0070C0"/>
                </a:solidFill>
              </a:rPr>
              <a:t>, театра  и  пластики, станут  эмоционально  и  духовно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богатыми людьми!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428604"/>
            <a:ext cx="65806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Оладушки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для лапушки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8331127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Ай, тата, тата, та,          - «сеять муку» - двигать мягкими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Пожалуйте решета           кистями рук вправо-влево.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Мучки посеять,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Пирожки затеять.          - хлопать в ладоши, так, чтобы то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одна, то другая рука была сверху.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FF5050"/>
                </a:solidFill>
              </a:rPr>
              <a:t>А для нашей лапушки    - обе руки протянуть вперёд,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Затеем оладушки.            ладонями вверх, чуть в стороны.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Испечём блинка             - хлопки такие же.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Накормить сынка.</a:t>
            </a:r>
          </a:p>
          <a:p>
            <a:endParaRPr lang="ru-RU" dirty="0"/>
          </a:p>
        </p:txBody>
      </p:sp>
      <p:pic>
        <p:nvPicPr>
          <p:cNvPr id="1026" name="Picture 2" descr="C:\Users\Acer\Desktop\картинки, рамки\Праздник, сказка,разное\блины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143380"/>
            <a:ext cx="3500462" cy="2333642"/>
          </a:xfrm>
          <a:prstGeom prst="rect">
            <a:avLst/>
          </a:prstGeom>
          <a:noFill/>
        </p:spPr>
      </p:pic>
      <p:pic>
        <p:nvPicPr>
          <p:cNvPr id="1040" name="Picture 16" descr="C:\Users\Acer\Desktop\картинки, рамки\Природа\Малина 5 - копи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500570"/>
            <a:ext cx="2987272" cy="1876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428604"/>
            <a:ext cx="56845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Мешу, мешу, тесто…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357298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Мешу, мешу, тесто,      - энергично двигать кулачками </a:t>
            </a:r>
            <a:r>
              <a:rPr lang="ru-RU" sz="2000" dirty="0" err="1" smtClean="0">
                <a:solidFill>
                  <a:srgbClr val="0070C0"/>
                </a:solidFill>
              </a:rPr>
              <a:t>свер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Есть в печи место.          </a:t>
            </a:r>
            <a:r>
              <a:rPr lang="ru-RU" sz="2000" dirty="0" err="1" smtClean="0">
                <a:solidFill>
                  <a:srgbClr val="0070C0"/>
                </a:solidFill>
              </a:rPr>
              <a:t>ху</a:t>
            </a:r>
            <a:r>
              <a:rPr lang="ru-RU" sz="2000" dirty="0" smtClean="0">
                <a:solidFill>
                  <a:srgbClr val="0070C0"/>
                </a:solidFill>
              </a:rPr>
              <a:t>  вниз  поочерёдно  то  левой, то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правой рукой.  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Пеку, пеку, каравай,    - «перекладывать тесто из руки в </a:t>
            </a:r>
            <a:r>
              <a:rPr lang="ru-RU" sz="2000" dirty="0" err="1" smtClean="0">
                <a:solidFill>
                  <a:srgbClr val="FF5050"/>
                </a:solidFill>
              </a:rPr>
              <a:t>ру</a:t>
            </a:r>
            <a:r>
              <a:rPr lang="ru-RU" sz="2000" dirty="0" smtClean="0">
                <a:solidFill>
                  <a:srgbClr val="FF505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Переваливай</a:t>
            </a:r>
            <a:r>
              <a:rPr lang="ru-RU" sz="2000" dirty="0" smtClean="0">
                <a:solidFill>
                  <a:srgbClr val="FF5050"/>
                </a:solidFill>
              </a:rPr>
              <a:t>, валяй.     </a:t>
            </a:r>
            <a:r>
              <a:rPr lang="en-US" sz="2000" dirty="0" smtClean="0">
                <a:solidFill>
                  <a:srgbClr val="FF5050"/>
                </a:solidFill>
              </a:rPr>
              <a:t> </a:t>
            </a:r>
            <a:r>
              <a:rPr lang="ru-RU" sz="2000" dirty="0" smtClean="0">
                <a:solidFill>
                  <a:srgbClr val="FF5050"/>
                </a:solidFill>
              </a:rPr>
              <a:t>ку</a:t>
            </a:r>
            <a:r>
              <a:rPr lang="ru-RU" sz="2000" dirty="0" smtClean="0">
                <a:solidFill>
                  <a:srgbClr val="FF5050"/>
                </a:solidFill>
              </a:rPr>
              <a:t>, округлять каравай обеими ла-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                                     </a:t>
            </a:r>
            <a:r>
              <a:rPr lang="ru-RU" sz="2000" dirty="0" err="1" smtClean="0">
                <a:solidFill>
                  <a:srgbClr val="FF5050"/>
                </a:solidFill>
              </a:rPr>
              <a:t>дошками</a:t>
            </a:r>
            <a:r>
              <a:rPr lang="ru-RU" sz="2000" dirty="0" smtClean="0">
                <a:solidFill>
                  <a:srgbClr val="FF5050"/>
                </a:solidFill>
              </a:rPr>
              <a:t> по кругу.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     </a:t>
            </a:r>
            <a:endParaRPr lang="ru-RU" sz="2000" dirty="0">
              <a:solidFill>
                <a:srgbClr val="FF5050"/>
              </a:solidFill>
            </a:endParaRPr>
          </a:p>
        </p:txBody>
      </p:sp>
      <p:pic>
        <p:nvPicPr>
          <p:cNvPr id="17413" name="Picture 5" descr="C:\Users\Acer\Desktop\картинки, рамки\Праздник, сказка,разное\колобок. 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357562"/>
            <a:ext cx="3440995" cy="2841893"/>
          </a:xfrm>
          <a:prstGeom prst="rect">
            <a:avLst/>
          </a:prstGeom>
          <a:noFill/>
        </p:spPr>
      </p:pic>
      <p:pic>
        <p:nvPicPr>
          <p:cNvPr id="17414" name="Picture 6" descr="C:\Users\Acer\Desktop\картинки, рамки\Природа\ромашка 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14752"/>
            <a:ext cx="22225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428604"/>
            <a:ext cx="52838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Вари, вари, кашу…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428736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 тпру, тпру, тпру!      - одну руку округлить перед собой,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Не вари кашу </a:t>
            </a:r>
            <a:r>
              <a:rPr lang="ru-RU" sz="2000" dirty="0" err="1" smtClean="0">
                <a:solidFill>
                  <a:srgbClr val="0070C0"/>
                </a:solidFill>
              </a:rPr>
              <a:t>круту</a:t>
            </a:r>
            <a:r>
              <a:rPr lang="ru-RU" sz="2000" dirty="0" smtClean="0">
                <a:solidFill>
                  <a:srgbClr val="0070C0"/>
                </a:solidFill>
              </a:rPr>
              <a:t>,      пальцы упираются в грудь – это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Вари жиденькую,           горшок. Другой рукой помешивать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Вари мягонькую             в нём.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Да </a:t>
            </a:r>
            <a:r>
              <a:rPr lang="ru-RU" sz="2000" dirty="0" err="1" smtClean="0">
                <a:solidFill>
                  <a:srgbClr val="0070C0"/>
                </a:solidFill>
              </a:rPr>
              <a:t>моло</a:t>
            </a:r>
            <a:r>
              <a:rPr lang="ru-RU" sz="2000" dirty="0" err="1">
                <a:solidFill>
                  <a:srgbClr val="0070C0"/>
                </a:solidFill>
              </a:rPr>
              <a:t>ч</a:t>
            </a:r>
            <a:r>
              <a:rPr lang="ru-RU" sz="2000" dirty="0" err="1" smtClean="0">
                <a:solidFill>
                  <a:srgbClr val="0070C0"/>
                </a:solidFill>
              </a:rPr>
              <a:t>ненькую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8437" name="Picture 5" descr="C:\Users\Acer\Desktop\картинки, рамки\Праздник, сказка,разное\повар- кашевар -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500306"/>
            <a:ext cx="3286148" cy="3884618"/>
          </a:xfrm>
          <a:prstGeom prst="rect">
            <a:avLst/>
          </a:prstGeom>
          <a:noFill/>
        </p:spPr>
      </p:pic>
      <p:pic>
        <p:nvPicPr>
          <p:cNvPr id="18438" name="Picture 6" descr="C:\Users\Acer\Desktop\картинки, рамки\Праздник, сказка,разное\кринка с молоком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286256"/>
            <a:ext cx="1867306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4"/>
            <a:ext cx="57166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Мои кони вороные…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85860"/>
            <a:ext cx="83215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Дождик, дождик, посильней,  - помахивать кистями сверху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Загони во двор коней.              вниз по четыре раза на </a:t>
            </a:r>
            <a:r>
              <a:rPr lang="ru-RU" sz="2000" dirty="0" err="1" smtClean="0">
                <a:solidFill>
                  <a:srgbClr val="0070C0"/>
                </a:solidFill>
              </a:rPr>
              <a:t>каж</a:t>
            </a:r>
            <a:r>
              <a:rPr lang="ru-RU" sz="2000" dirty="0" smtClean="0">
                <a:solidFill>
                  <a:srgbClr val="0070C0"/>
                </a:solidFill>
              </a:rPr>
              <a:t>-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     дую строчку. 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Мои кони вороные,                 - высокий шаг.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У них гривы золотые.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Они по полю бегут,                 - острый бег.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Радугу-дугу несут.</a:t>
            </a:r>
            <a:endParaRPr lang="ru-RU" sz="2000" dirty="0">
              <a:solidFill>
                <a:srgbClr val="FF5050"/>
              </a:solidFill>
            </a:endParaRPr>
          </a:p>
        </p:txBody>
      </p:sp>
      <p:pic>
        <p:nvPicPr>
          <p:cNvPr id="1026" name="Picture 2" descr="C:\Users\Acer\Desktop\картинки, рамки\Игрушки, животные, рыбки\Лошадка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857628"/>
            <a:ext cx="2209800" cy="2476500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Игрушки, животные, рыбки\Лошадка 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357562"/>
            <a:ext cx="3290889" cy="3129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428604"/>
            <a:ext cx="50626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Балалаечка-гудок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3611886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Балалаечка – гудок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Своё дело знает.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Она в Ваниных руках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Хорошо играет.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(играть на воображаемой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балалайке).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Сидит Ванечка весной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Под зелёною сосной,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 дудочку-рожок играет,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Ребятишек потешает.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(играть на воображаемой</a:t>
            </a:r>
          </a:p>
          <a:p>
            <a:r>
              <a:rPr lang="ru-RU" sz="2000" dirty="0" smtClean="0">
                <a:solidFill>
                  <a:srgbClr val="FF5050"/>
                </a:solidFill>
              </a:rPr>
              <a:t>дудочке).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cer\Desktop\картинки, рамки\Русские нар. инструменты\Балалаечник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71612"/>
            <a:ext cx="3604763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428604"/>
            <a:ext cx="27286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Пузыри…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5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84609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Дядя Ваня, посмотри,        – звать к себе, помахивая руками.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Мы пускаем пузыри: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Синий, красный, </a:t>
            </a:r>
            <a:r>
              <a:rPr lang="ru-RU" sz="2000" dirty="0" err="1" smtClean="0">
                <a:solidFill>
                  <a:srgbClr val="0070C0"/>
                </a:solidFill>
              </a:rPr>
              <a:t>голубой</a:t>
            </a:r>
            <a:r>
              <a:rPr lang="ru-RU" sz="2000" dirty="0" smtClean="0">
                <a:solidFill>
                  <a:srgbClr val="0070C0"/>
                </a:solidFill>
              </a:rPr>
              <a:t>  – сильно  надуть  щёки  и  быстро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выдохнуть.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Выбирай себе любой!        – обе руки вверх, разведя их чуть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                                         в стороны.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4294269"/>
            <a:ext cx="1280395" cy="1538012"/>
          </a:xfrm>
          <a:prstGeom prst="rect">
            <a:avLst/>
          </a:prstGeom>
          <a:noFill/>
        </p:spPr>
      </p:pic>
      <p:pic>
        <p:nvPicPr>
          <p:cNvPr id="5" name="Picture 2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4725144"/>
            <a:ext cx="1319290" cy="1584733"/>
          </a:xfrm>
          <a:prstGeom prst="rect">
            <a:avLst/>
          </a:prstGeom>
          <a:noFill/>
        </p:spPr>
      </p:pic>
      <p:pic>
        <p:nvPicPr>
          <p:cNvPr id="1027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9" y="4666205"/>
            <a:ext cx="1296144" cy="1556930"/>
          </a:xfrm>
          <a:prstGeom prst="rect">
            <a:avLst/>
          </a:prstGeom>
          <a:noFill/>
        </p:spPr>
      </p:pic>
      <p:pic>
        <p:nvPicPr>
          <p:cNvPr id="7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5450" y="4895846"/>
            <a:ext cx="1149540" cy="1380829"/>
          </a:xfrm>
          <a:prstGeom prst="rect">
            <a:avLst/>
          </a:prstGeom>
          <a:noFill/>
        </p:spPr>
      </p:pic>
      <p:pic>
        <p:nvPicPr>
          <p:cNvPr id="8" name="Picture 3" descr="C:\Users\Acer\Desktop\картинки, рамки\Праздник, сказка,разное\Мыльные пузыр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015" y="4207750"/>
            <a:ext cx="1291213" cy="155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268</TotalTime>
  <Words>651</Words>
  <Application>Microsoft Office PowerPoint</Application>
  <PresentationFormat>Экран (4:3)</PresentationFormat>
  <Paragraphs>98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Верочка</cp:lastModifiedBy>
  <cp:revision>36</cp:revision>
  <dcterms:created xsi:type="dcterms:W3CDTF">2013-10-15T18:15:01Z</dcterms:created>
  <dcterms:modified xsi:type="dcterms:W3CDTF">2017-05-18T23:04:37Z</dcterms:modified>
</cp:coreProperties>
</file>