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Средний стиль 1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65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A37D68D-9A1B-42A3-A7F9-F0489FA5DFA3}" type="datetimeFigureOut">
              <a:rPr lang="ru-RU" smtClean="0"/>
              <a:pPr/>
              <a:t>17.04.2018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07142F-ECCC-4DA9-B8D2-F8EA1B3A60E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A37D68D-9A1B-42A3-A7F9-F0489FA5DFA3}" type="datetimeFigureOut">
              <a:rPr lang="ru-RU" smtClean="0"/>
              <a:pPr/>
              <a:t>17.04.2018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07142F-ECCC-4DA9-B8D2-F8EA1B3A60E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A37D68D-9A1B-42A3-A7F9-F0489FA5DFA3}" type="datetimeFigureOut">
              <a:rPr lang="ru-RU" smtClean="0"/>
              <a:pPr/>
              <a:t>17.04.2018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07142F-ECCC-4DA9-B8D2-F8EA1B3A60E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A37D68D-9A1B-42A3-A7F9-F0489FA5DFA3}" type="datetimeFigureOut">
              <a:rPr lang="ru-RU" smtClean="0"/>
              <a:pPr/>
              <a:t>17.04.2018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07142F-ECCC-4DA9-B8D2-F8EA1B3A60E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A37D68D-9A1B-42A3-A7F9-F0489FA5DFA3}" type="datetimeFigureOut">
              <a:rPr lang="ru-RU" smtClean="0"/>
              <a:pPr/>
              <a:t>17.04.2018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07142F-ECCC-4DA9-B8D2-F8EA1B3A60E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A37D68D-9A1B-42A3-A7F9-F0489FA5DFA3}" type="datetimeFigureOut">
              <a:rPr lang="ru-RU" smtClean="0"/>
              <a:pPr/>
              <a:t>17.04.2018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407142F-ECCC-4DA9-B8D2-F8EA1B3A60E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A37D68D-9A1B-42A3-A7F9-F0489FA5DFA3}" type="datetimeFigureOut">
              <a:rPr lang="ru-RU" smtClean="0"/>
              <a:pPr/>
              <a:t>17.04.2018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407142F-ECCC-4DA9-B8D2-F8EA1B3A60E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A37D68D-9A1B-42A3-A7F9-F0489FA5DFA3}" type="datetimeFigureOut">
              <a:rPr lang="ru-RU" smtClean="0"/>
              <a:pPr/>
              <a:t>17.04.2018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407142F-ECCC-4DA9-B8D2-F8EA1B3A60E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A37D68D-9A1B-42A3-A7F9-F0489FA5DFA3}" type="datetimeFigureOut">
              <a:rPr lang="ru-RU" smtClean="0"/>
              <a:pPr/>
              <a:t>17.04.2018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407142F-ECCC-4DA9-B8D2-F8EA1B3A60E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A37D68D-9A1B-42A3-A7F9-F0489FA5DFA3}" type="datetimeFigureOut">
              <a:rPr lang="ru-RU" smtClean="0"/>
              <a:pPr/>
              <a:t>17.04.2018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407142F-ECCC-4DA9-B8D2-F8EA1B3A60E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A37D68D-9A1B-42A3-A7F9-F0489FA5DFA3}" type="datetimeFigureOut">
              <a:rPr lang="ru-RU" smtClean="0"/>
              <a:pPr/>
              <a:t>17.04.2018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407142F-ECCC-4DA9-B8D2-F8EA1B3A60E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37D68D-9A1B-42A3-A7F9-F0489FA5DFA3}" type="datetimeFigureOut">
              <a:rPr lang="ru-RU" smtClean="0"/>
              <a:pPr/>
              <a:t>17.04.2018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7142F-ECCC-4DA9-B8D2-F8EA1B3A60E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C:\Users\&#1052;&#1072;&#1088;&#1080;&#1103;\Desktop\&#1050;&#1086;&#1085;&#1092;&#1077;&#1088;&#1077;&#1085;&#1094;&#1080;&#1103;\British%20vs%20American%20English%20with%20&#8220;The%20Office&#8220;%20TV%20Series%20(online-video-cutter.com).mp4"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b="1" dirty="0" smtClean="0">
                <a:solidFill>
                  <a:srgbClr val="002060"/>
                </a:solidFill>
              </a:rPr>
              <a:t>Американский английский и его особенности.</a:t>
            </a:r>
            <a:endParaRPr lang="ru-RU" b="1" dirty="0">
              <a:solidFill>
                <a:srgbClr val="002060"/>
              </a:solidFill>
            </a:endParaRPr>
          </a:p>
        </p:txBody>
      </p:sp>
      <p:sp>
        <p:nvSpPr>
          <p:cNvPr id="3" name="Подзаголовок 2"/>
          <p:cNvSpPr>
            <a:spLocks noGrp="1"/>
          </p:cNvSpPr>
          <p:nvPr>
            <p:ph type="subTitle" idx="1"/>
          </p:nvPr>
        </p:nvSpPr>
        <p:spPr>
          <a:xfrm>
            <a:off x="251520" y="4941168"/>
            <a:ext cx="3275856" cy="1700808"/>
          </a:xfrm>
        </p:spPr>
        <p:txBody>
          <a:bodyPr>
            <a:normAutofit fontScale="62500" lnSpcReduction="20000"/>
          </a:bodyPr>
          <a:lstStyle/>
          <a:p>
            <a:pPr algn="l"/>
            <a:r>
              <a:rPr lang="ru-RU" sz="2600" dirty="0" smtClean="0">
                <a:solidFill>
                  <a:srgbClr val="002060"/>
                </a:solidFill>
              </a:rPr>
              <a:t>Автор проекта:</a:t>
            </a:r>
          </a:p>
          <a:p>
            <a:pPr algn="l"/>
            <a:r>
              <a:rPr lang="ru-RU" sz="2600" dirty="0" smtClean="0">
                <a:solidFill>
                  <a:srgbClr val="002060"/>
                </a:solidFill>
              </a:rPr>
              <a:t>Прокудина Дарья</a:t>
            </a:r>
          </a:p>
          <a:p>
            <a:pPr algn="l"/>
            <a:r>
              <a:rPr lang="ru-RU" sz="2600" dirty="0" smtClean="0">
                <a:solidFill>
                  <a:srgbClr val="002060"/>
                </a:solidFill>
              </a:rPr>
              <a:t> ученица 11 класса</a:t>
            </a:r>
          </a:p>
          <a:p>
            <a:pPr algn="l"/>
            <a:r>
              <a:rPr lang="ru-RU" sz="2600" dirty="0" smtClean="0">
                <a:solidFill>
                  <a:srgbClr val="002060"/>
                </a:solidFill>
              </a:rPr>
              <a:t>                                                   Руководитель проекта:  учитель английского языка  </a:t>
            </a:r>
          </a:p>
          <a:p>
            <a:pPr algn="l"/>
            <a:r>
              <a:rPr lang="ru-RU" sz="2600" dirty="0" smtClean="0">
                <a:solidFill>
                  <a:srgbClr val="002060"/>
                </a:solidFill>
              </a:rPr>
              <a:t>Сорокин А.С.                                                                  </a:t>
            </a:r>
          </a:p>
          <a:p>
            <a:endParaRPr lang="ru-RU" dirty="0"/>
          </a:p>
        </p:txBody>
      </p:sp>
      <p:sp>
        <p:nvSpPr>
          <p:cNvPr id="4" name="TextBox 3"/>
          <p:cNvSpPr txBox="1"/>
          <p:nvPr/>
        </p:nvSpPr>
        <p:spPr>
          <a:xfrm>
            <a:off x="1259632" y="188640"/>
            <a:ext cx="6840760" cy="738664"/>
          </a:xfrm>
          <a:prstGeom prst="rect">
            <a:avLst/>
          </a:prstGeom>
          <a:noFill/>
        </p:spPr>
        <p:txBody>
          <a:bodyPr wrap="square" rtlCol="0">
            <a:spAutoFit/>
          </a:bodyPr>
          <a:lstStyle/>
          <a:p>
            <a:pPr lvl="0" algn="ctr" fontAlgn="base">
              <a:spcBef>
                <a:spcPct val="0"/>
              </a:spcBef>
              <a:spcAft>
                <a:spcPct val="0"/>
              </a:spcAf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Муниципальное образовательное учреждение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lvl="0" algn="ctr" eaLnBrk="0" fontAlgn="base" hangingPunct="0">
              <a:spcBef>
                <a:spcPct val="0"/>
              </a:spcBef>
              <a:spcAft>
                <a:spcPct val="0"/>
              </a:spcAf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средняя общеобразовательная школа № 22 с углубленным изучением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lvl="0" algn="ctr" eaLnBrk="0" fontAlgn="base" hangingPunct="0">
              <a:spcBef>
                <a:spcPct val="0"/>
              </a:spcBef>
              <a:spcAft>
                <a:spcPct val="0"/>
              </a:spcAf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отдельных предметов</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TextBox 4"/>
          <p:cNvSpPr txBox="1"/>
          <p:nvPr/>
        </p:nvSpPr>
        <p:spPr>
          <a:xfrm>
            <a:off x="3203848" y="6211669"/>
            <a:ext cx="2520280" cy="523220"/>
          </a:xfrm>
          <a:prstGeom prst="rect">
            <a:avLst/>
          </a:prstGeom>
          <a:noFill/>
        </p:spPr>
        <p:txBody>
          <a:bodyPr wrap="square" rtlCol="0">
            <a:spAutoFit/>
          </a:bodyPr>
          <a:lstStyle/>
          <a:p>
            <a:pPr lvl="0" algn="ctr" fontAlgn="base">
              <a:spcBef>
                <a:spcPct val="0"/>
              </a:spcBef>
              <a:spcAft>
                <a:spcPct val="0"/>
              </a:spcAf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Дубовая роща  </a:t>
            </a:r>
            <a:b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2018</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290" name="Picture 2" descr="http://mariafresa.net/newimages/british-flag-clipart-transparent-18.png"/>
          <p:cNvPicPr>
            <a:picLocks noChangeAspect="1" noChangeArrowheads="1"/>
          </p:cNvPicPr>
          <p:nvPr/>
        </p:nvPicPr>
        <p:blipFill>
          <a:blip r:embed="rId2" cstate="print"/>
          <a:srcRect/>
          <a:stretch>
            <a:fillRect/>
          </a:stretch>
        </p:blipFill>
        <p:spPr bwMode="auto">
          <a:xfrm rot="20532722">
            <a:off x="240127" y="68726"/>
            <a:ext cx="1863693" cy="1863693"/>
          </a:xfrm>
          <a:prstGeom prst="rect">
            <a:avLst/>
          </a:prstGeom>
          <a:noFill/>
        </p:spPr>
      </p:pic>
      <p:pic>
        <p:nvPicPr>
          <p:cNvPr id="12294" name="Picture 6" descr="http://icons.veryicon.com/png/Flag/Vista%20Flags/United%20States%20Flag%202.png"/>
          <p:cNvPicPr>
            <a:picLocks noChangeAspect="1" noChangeArrowheads="1"/>
          </p:cNvPicPr>
          <p:nvPr/>
        </p:nvPicPr>
        <p:blipFill>
          <a:blip r:embed="rId3" cstate="print"/>
          <a:srcRect/>
          <a:stretch>
            <a:fillRect/>
          </a:stretch>
        </p:blipFill>
        <p:spPr bwMode="auto">
          <a:xfrm rot="2209112">
            <a:off x="6826864" y="4823157"/>
            <a:ext cx="1931091" cy="1931091"/>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0" y="0"/>
            <a:ext cx="5904656" cy="6408439"/>
          </a:xfrm>
        </p:spPr>
        <p:txBody>
          <a:bodyPr>
            <a:normAutofit/>
          </a:bodyPr>
          <a:lstStyle/>
          <a:p>
            <a:pPr>
              <a:buNone/>
            </a:pPr>
            <a:r>
              <a:rPr lang="en-US" sz="2000" dirty="0">
                <a:solidFill>
                  <a:srgbClr val="002060"/>
                </a:solidFill>
              </a:rPr>
              <a:t>As far as the </a:t>
            </a:r>
            <a:r>
              <a:rPr lang="en-US" sz="2000" b="1" dirty="0">
                <a:solidFill>
                  <a:srgbClr val="002060"/>
                </a:solidFill>
              </a:rPr>
              <a:t>vocabulary </a:t>
            </a:r>
            <a:r>
              <a:rPr lang="en-US" sz="2000" dirty="0">
                <a:solidFill>
                  <a:srgbClr val="002060"/>
                </a:solidFill>
              </a:rPr>
              <a:t>is concerned, three types of words can be singled out:</a:t>
            </a:r>
            <a:endParaRPr lang="ru-RU" sz="2000" dirty="0">
              <a:solidFill>
                <a:srgbClr val="002060"/>
              </a:solidFill>
            </a:endParaRPr>
          </a:p>
          <a:p>
            <a:r>
              <a:rPr lang="en-US" sz="2000" dirty="0">
                <a:solidFill>
                  <a:srgbClr val="002060"/>
                </a:solidFill>
              </a:rPr>
              <a:t>the bulk of the vocabulary (coincides with British English)</a:t>
            </a:r>
            <a:endParaRPr lang="ru-RU" sz="2000" dirty="0">
              <a:solidFill>
                <a:srgbClr val="002060"/>
              </a:solidFill>
            </a:endParaRPr>
          </a:p>
          <a:p>
            <a:r>
              <a:rPr lang="en-US" sz="2000" dirty="0">
                <a:solidFill>
                  <a:srgbClr val="002060"/>
                </a:solidFill>
              </a:rPr>
              <a:t>basic notions expressed by different lexical units</a:t>
            </a:r>
            <a:endParaRPr lang="ru-RU" sz="2000" dirty="0">
              <a:solidFill>
                <a:srgbClr val="002060"/>
              </a:solidFill>
            </a:endParaRPr>
          </a:p>
          <a:p>
            <a:r>
              <a:rPr lang="en-US" sz="2000" dirty="0">
                <a:solidFill>
                  <a:srgbClr val="002060"/>
                </a:solidFill>
              </a:rPr>
              <a:t>words to denote things which have no equivalents in another variety of the language</a:t>
            </a:r>
            <a:endParaRPr lang="ru-RU" sz="2000" dirty="0">
              <a:solidFill>
                <a:srgbClr val="002060"/>
              </a:solidFill>
            </a:endParaRPr>
          </a:p>
          <a:p>
            <a:pPr>
              <a:buNone/>
            </a:pPr>
            <a:r>
              <a:rPr lang="en-US" sz="2000" dirty="0">
                <a:solidFill>
                  <a:srgbClr val="002060"/>
                </a:solidFill>
              </a:rPr>
              <a:t>Together with pure Americanisms- fall ("autumn"), faucet ("tap"), diaper ("nappy"), candy ("sweets") and many others- a lot of words which American English has adopted from many colonizing nations function side by side.</a:t>
            </a:r>
            <a:endParaRPr lang="ru-RU" sz="2000" dirty="0">
              <a:solidFill>
                <a:srgbClr val="002060"/>
              </a:solidFill>
            </a:endParaRPr>
          </a:p>
          <a:p>
            <a:pPr>
              <a:buNone/>
            </a:pPr>
            <a:endParaRPr lang="ru-RU" dirty="0"/>
          </a:p>
        </p:txBody>
      </p:sp>
      <p:pic>
        <p:nvPicPr>
          <p:cNvPr id="22542" name="Picture 14" descr="ÐÐ°ÑÑÐ¸Ð½ÐºÐ¸ Ð¿Ð¾ Ð·Ð°Ð¿ÑÐ¾ÑÑ Ð°Ð¼ÐµÑÐ¸ÐºÐ°Ð½ÑÐºÐ¸Ð¹ Ð¸ Ð±ÑÐ¸ÑÐ°Ð½ÑÐºÐ¸Ð¹ Ð°Ð½Ð³Ð»Ð¸Ð¹ÑÐºÐ¸Ð¹"/>
          <p:cNvPicPr>
            <a:picLocks noChangeAspect="1" noChangeArrowheads="1"/>
          </p:cNvPicPr>
          <p:nvPr/>
        </p:nvPicPr>
        <p:blipFill>
          <a:blip r:embed="rId2" cstate="print"/>
          <a:srcRect/>
          <a:stretch>
            <a:fillRect/>
          </a:stretch>
        </p:blipFill>
        <p:spPr bwMode="auto">
          <a:xfrm>
            <a:off x="5796136" y="116632"/>
            <a:ext cx="3096344" cy="3096344"/>
          </a:xfrm>
          <a:prstGeom prst="rect">
            <a:avLst/>
          </a:prstGeom>
          <a:noFill/>
        </p:spPr>
      </p:pic>
      <p:pic>
        <p:nvPicPr>
          <p:cNvPr id="22544" name="Picture 16" descr="ÐÐ¾ÑÐ¾Ð¶ÐµÐµ Ð¸Ð·Ð¾Ð±ÑÐ°Ð¶ÐµÐ½Ð¸Ðµ"/>
          <p:cNvPicPr>
            <a:picLocks noChangeAspect="1" noChangeArrowheads="1"/>
          </p:cNvPicPr>
          <p:nvPr/>
        </p:nvPicPr>
        <p:blipFill>
          <a:blip r:embed="rId3" cstate="print"/>
          <a:srcRect/>
          <a:stretch>
            <a:fillRect/>
          </a:stretch>
        </p:blipFill>
        <p:spPr bwMode="auto">
          <a:xfrm>
            <a:off x="5796136" y="3284984"/>
            <a:ext cx="3168352" cy="3168352"/>
          </a:xfrm>
          <a:prstGeom prst="rect">
            <a:avLst/>
          </a:prstGeom>
          <a:noFill/>
        </p:spPr>
      </p:pic>
      <p:pic>
        <p:nvPicPr>
          <p:cNvPr id="22546" name="Picture 18" descr="ÐÐ¾ÑÐ¾Ð¶ÐµÐµ Ð¸Ð·Ð¾Ð±ÑÐ°Ð¶ÐµÐ½Ð¸Ðµ"/>
          <p:cNvPicPr>
            <a:picLocks noChangeAspect="1" noChangeArrowheads="1"/>
          </p:cNvPicPr>
          <p:nvPr/>
        </p:nvPicPr>
        <p:blipFill>
          <a:blip r:embed="rId4" cstate="print"/>
          <a:srcRect/>
          <a:stretch>
            <a:fillRect/>
          </a:stretch>
        </p:blipFill>
        <p:spPr bwMode="auto">
          <a:xfrm>
            <a:off x="2771800" y="3789040"/>
            <a:ext cx="2880320" cy="28803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Horizontal)">
                                      <p:cBhvr>
                                        <p:cTn id="7" dur="500"/>
                                        <p:tgtEl>
                                          <p:spTgt spid="4">
                                            <p:txEl>
                                              <p:pRg st="0" end="0"/>
                                            </p:txEl>
                                          </p:spTgt>
                                        </p:tgtEl>
                                      </p:cBhvr>
                                    </p:animEffect>
                                  </p:childTnLst>
                                </p:cTn>
                              </p:par>
                              <p:par>
                                <p:cTn id="8" presetID="16" presetClass="entr" presetSubtype="26"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arn(inHorizontal)">
                                      <p:cBhvr>
                                        <p:cTn id="10" dur="500"/>
                                        <p:tgtEl>
                                          <p:spTgt spid="4">
                                            <p:txEl>
                                              <p:pRg st="1" end="1"/>
                                            </p:txEl>
                                          </p:spTgt>
                                        </p:tgtEl>
                                      </p:cBhvr>
                                    </p:animEffect>
                                  </p:childTnLst>
                                </p:cTn>
                              </p:par>
                              <p:par>
                                <p:cTn id="11" presetID="16" presetClass="entr" presetSubtype="26"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arn(inHorizontal)">
                                      <p:cBhvr>
                                        <p:cTn id="13" dur="500"/>
                                        <p:tgtEl>
                                          <p:spTgt spid="4">
                                            <p:txEl>
                                              <p:pRg st="2" end="2"/>
                                            </p:txEl>
                                          </p:spTgt>
                                        </p:tgtEl>
                                      </p:cBhvr>
                                    </p:animEffect>
                                  </p:childTnLst>
                                </p:cTn>
                              </p:par>
                              <p:par>
                                <p:cTn id="14" presetID="16" presetClass="entr" presetSubtype="26"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barn(inHorizontal)">
                                      <p:cBhvr>
                                        <p:cTn id="16" dur="500"/>
                                        <p:tgtEl>
                                          <p:spTgt spid="4">
                                            <p:txEl>
                                              <p:pRg st="3" end="3"/>
                                            </p:txEl>
                                          </p:spTgt>
                                        </p:tgtEl>
                                      </p:cBhvr>
                                    </p:animEffect>
                                  </p:childTnLst>
                                </p:cTn>
                              </p:par>
                              <p:par>
                                <p:cTn id="17" presetID="16" presetClass="entr" presetSubtype="26"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barn(inHorizontal)">
                                      <p:cBhvr>
                                        <p:cTn id="19" dur="500"/>
                                        <p:tgtEl>
                                          <p:spTgt spid="4">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22542"/>
                                        </p:tgtEl>
                                        <p:attrNameLst>
                                          <p:attrName>style.visibility</p:attrName>
                                        </p:attrNameLst>
                                      </p:cBhvr>
                                      <p:to>
                                        <p:strVal val="visible"/>
                                      </p:to>
                                    </p:set>
                                    <p:animEffect transition="in" filter="wipe(down)">
                                      <p:cBhvr>
                                        <p:cTn id="24" dur="500"/>
                                        <p:tgtEl>
                                          <p:spTgt spid="22542"/>
                                        </p:tgtEl>
                                      </p:cBhvr>
                                    </p:animEffect>
                                  </p:childTnLst>
                                </p:cTn>
                              </p:par>
                              <p:par>
                                <p:cTn id="25" presetID="22" presetClass="entr" presetSubtype="4" fill="hold" nodeType="withEffect">
                                  <p:stCondLst>
                                    <p:cond delay="0"/>
                                  </p:stCondLst>
                                  <p:childTnLst>
                                    <p:set>
                                      <p:cBhvr>
                                        <p:cTn id="26" dur="1" fill="hold">
                                          <p:stCondLst>
                                            <p:cond delay="0"/>
                                          </p:stCondLst>
                                        </p:cTn>
                                        <p:tgtEl>
                                          <p:spTgt spid="22544"/>
                                        </p:tgtEl>
                                        <p:attrNameLst>
                                          <p:attrName>style.visibility</p:attrName>
                                        </p:attrNameLst>
                                      </p:cBhvr>
                                      <p:to>
                                        <p:strVal val="visible"/>
                                      </p:to>
                                    </p:set>
                                    <p:animEffect transition="in" filter="wipe(down)">
                                      <p:cBhvr>
                                        <p:cTn id="27" dur="500"/>
                                        <p:tgtEl>
                                          <p:spTgt spid="22544"/>
                                        </p:tgtEl>
                                      </p:cBhvr>
                                    </p:animEffect>
                                  </p:childTnLst>
                                </p:cTn>
                              </p:par>
                              <p:par>
                                <p:cTn id="28" presetID="22" presetClass="entr" presetSubtype="4" fill="hold" nodeType="withEffect">
                                  <p:stCondLst>
                                    <p:cond delay="0"/>
                                  </p:stCondLst>
                                  <p:childTnLst>
                                    <p:set>
                                      <p:cBhvr>
                                        <p:cTn id="29" dur="1" fill="hold">
                                          <p:stCondLst>
                                            <p:cond delay="0"/>
                                          </p:stCondLst>
                                        </p:cTn>
                                        <p:tgtEl>
                                          <p:spTgt spid="22546"/>
                                        </p:tgtEl>
                                        <p:attrNameLst>
                                          <p:attrName>style.visibility</p:attrName>
                                        </p:attrNameLst>
                                      </p:cBhvr>
                                      <p:to>
                                        <p:strVal val="visible"/>
                                      </p:to>
                                    </p:set>
                                    <p:animEffect transition="in" filter="wipe(down)">
                                      <p:cBhvr>
                                        <p:cTn id="30" dur="500"/>
                                        <p:tgtEl>
                                          <p:spTgt spid="225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88640"/>
            <a:ext cx="8507288" cy="6669360"/>
          </a:xfrm>
        </p:spPr>
        <p:txBody>
          <a:bodyPr/>
          <a:lstStyle/>
          <a:p>
            <a:pPr>
              <a:buNone/>
            </a:pPr>
            <a:r>
              <a:rPr lang="en-US" sz="2000" dirty="0" smtClean="0">
                <a:solidFill>
                  <a:srgbClr val="002060"/>
                </a:solidFill>
              </a:rPr>
              <a:t>Differences </a:t>
            </a:r>
            <a:r>
              <a:rPr lang="en-US" sz="2000" dirty="0">
                <a:solidFill>
                  <a:srgbClr val="002060"/>
                </a:solidFill>
              </a:rPr>
              <a:t>in </a:t>
            </a:r>
            <a:r>
              <a:rPr lang="en-US" sz="2000" b="1" dirty="0">
                <a:solidFill>
                  <a:srgbClr val="002060"/>
                </a:solidFill>
              </a:rPr>
              <a:t>grammar</a:t>
            </a:r>
            <a:r>
              <a:rPr lang="en-US" sz="2000" dirty="0">
                <a:solidFill>
                  <a:srgbClr val="002060"/>
                </a:solidFill>
              </a:rPr>
              <a:t> mostly concern verbs and tenses. Differences in grammar are relatively minor, and do not normally affect mutual intelligibility; these include: different use of some auxiliary verbs; formal  agreement with collective nouns; different preferences for the past forms of a few verbs:</a:t>
            </a:r>
            <a:endParaRPr lang="ru-RU" sz="2000" dirty="0">
              <a:solidFill>
                <a:srgbClr val="002060"/>
              </a:solidFill>
            </a:endParaRPr>
          </a:p>
          <a:p>
            <a:pPr>
              <a:buNone/>
            </a:pPr>
            <a:r>
              <a:rPr lang="en-US" sz="2000" b="1" dirty="0">
                <a:solidFill>
                  <a:srgbClr val="C00000"/>
                </a:solidFill>
              </a:rPr>
              <a:t>«I’ve just arrived home.» / «I just arrived home.»</a:t>
            </a:r>
            <a:endParaRPr lang="ru-RU" sz="2000" dirty="0">
              <a:solidFill>
                <a:srgbClr val="C00000"/>
              </a:solidFill>
            </a:endParaRPr>
          </a:p>
          <a:p>
            <a:pPr>
              <a:buNone/>
            </a:pPr>
            <a:r>
              <a:rPr lang="en-US" sz="2000" b="1" dirty="0">
                <a:solidFill>
                  <a:srgbClr val="C00000"/>
                </a:solidFill>
              </a:rPr>
              <a:t> «I’ve already eaten.» / «I already ate.»</a:t>
            </a:r>
            <a:endParaRPr lang="ru-RU" sz="2000" dirty="0">
              <a:solidFill>
                <a:srgbClr val="C00000"/>
              </a:solidFill>
            </a:endParaRPr>
          </a:p>
          <a:p>
            <a:pPr>
              <a:buNone/>
            </a:pPr>
            <a:r>
              <a:rPr lang="en-US" sz="2000" b="1" dirty="0">
                <a:solidFill>
                  <a:srgbClr val="C00000"/>
                </a:solidFill>
              </a:rPr>
              <a:t> </a:t>
            </a:r>
            <a:r>
              <a:rPr lang="en-US" sz="2000" b="1" dirty="0" smtClean="0">
                <a:solidFill>
                  <a:srgbClr val="C00000"/>
                </a:solidFill>
              </a:rPr>
              <a:t>  </a:t>
            </a:r>
            <a:r>
              <a:rPr lang="en-US" sz="2000" b="1" dirty="0">
                <a:solidFill>
                  <a:srgbClr val="C00000"/>
                </a:solidFill>
              </a:rPr>
              <a:t>get — gotten,</a:t>
            </a:r>
            <a:endParaRPr lang="ru-RU" sz="2000" dirty="0">
              <a:solidFill>
                <a:srgbClr val="C00000"/>
              </a:solidFill>
            </a:endParaRPr>
          </a:p>
          <a:p>
            <a:pPr>
              <a:buNone/>
            </a:pPr>
            <a:r>
              <a:rPr lang="en-US" sz="2000" b="1" dirty="0">
                <a:solidFill>
                  <a:srgbClr val="C00000"/>
                </a:solidFill>
              </a:rPr>
              <a:t> sneak — snuck,</a:t>
            </a:r>
            <a:endParaRPr lang="ru-RU" sz="2000" dirty="0">
              <a:solidFill>
                <a:srgbClr val="C00000"/>
              </a:solidFill>
            </a:endParaRPr>
          </a:p>
          <a:p>
            <a:pPr>
              <a:buNone/>
            </a:pPr>
            <a:r>
              <a:rPr lang="en-US" sz="2000" b="1" dirty="0">
                <a:solidFill>
                  <a:srgbClr val="C00000"/>
                </a:solidFill>
              </a:rPr>
              <a:t>  dive — dove</a:t>
            </a:r>
            <a:endParaRPr lang="ru-RU" sz="2000" dirty="0">
              <a:solidFill>
                <a:srgbClr val="C00000"/>
              </a:solidFill>
            </a:endParaRPr>
          </a:p>
          <a:p>
            <a:pPr>
              <a:buNone/>
            </a:pPr>
            <a:endParaRPr lang="ru-RU" dirty="0"/>
          </a:p>
        </p:txBody>
      </p:sp>
      <p:pic>
        <p:nvPicPr>
          <p:cNvPr id="23554" name="Picture 2" descr="ÐÐ°ÑÑÐ¸Ð½ÐºÐ¸ Ð¿Ð¾ Ð·Ð°Ð¿ÑÐ¾ÑÑ differences in grammar between british and american english"/>
          <p:cNvPicPr>
            <a:picLocks noChangeAspect="1" noChangeArrowheads="1"/>
          </p:cNvPicPr>
          <p:nvPr/>
        </p:nvPicPr>
        <p:blipFill>
          <a:blip r:embed="rId2" cstate="print"/>
          <a:srcRect/>
          <a:stretch>
            <a:fillRect/>
          </a:stretch>
        </p:blipFill>
        <p:spPr bwMode="auto">
          <a:xfrm>
            <a:off x="2339752" y="2564904"/>
            <a:ext cx="5400600" cy="40504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Horizontal)">
                                      <p:cBhvr>
                                        <p:cTn id="12" dur="500"/>
                                        <p:tgtEl>
                                          <p:spTgt spid="3">
                                            <p:txEl>
                                              <p:pRg st="1" end="1"/>
                                            </p:txEl>
                                          </p:spTgt>
                                        </p:tgtEl>
                                      </p:cBhvr>
                                    </p:animEffect>
                                  </p:childTnLst>
                                </p:cTn>
                              </p:par>
                              <p:par>
                                <p:cTn id="13" presetID="16" presetClass="entr" presetSubtype="26"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arn(inHorizontal)">
                                      <p:cBhvr>
                                        <p:cTn id="15" dur="500"/>
                                        <p:tgtEl>
                                          <p:spTgt spid="3">
                                            <p:txEl>
                                              <p:pRg st="2" end="2"/>
                                            </p:txEl>
                                          </p:spTgt>
                                        </p:tgtEl>
                                      </p:cBhvr>
                                    </p:animEffect>
                                  </p:childTnLst>
                                </p:cTn>
                              </p:par>
                              <p:par>
                                <p:cTn id="16" presetID="16" presetClass="entr" presetSubtype="26"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arn(inHorizontal)">
                                      <p:cBhvr>
                                        <p:cTn id="18" dur="500"/>
                                        <p:tgtEl>
                                          <p:spTgt spid="3">
                                            <p:txEl>
                                              <p:pRg st="3" end="3"/>
                                            </p:txEl>
                                          </p:spTgt>
                                        </p:tgtEl>
                                      </p:cBhvr>
                                    </p:animEffect>
                                  </p:childTnLst>
                                </p:cTn>
                              </p:par>
                              <p:par>
                                <p:cTn id="19" presetID="16" presetClass="entr" presetSubtype="26"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arn(inHorizontal)">
                                      <p:cBhvr>
                                        <p:cTn id="21" dur="500"/>
                                        <p:tgtEl>
                                          <p:spTgt spid="3">
                                            <p:txEl>
                                              <p:pRg st="4" end="4"/>
                                            </p:txEl>
                                          </p:spTgt>
                                        </p:tgtEl>
                                      </p:cBhvr>
                                    </p:animEffect>
                                  </p:childTnLst>
                                </p:cTn>
                              </p:par>
                              <p:par>
                                <p:cTn id="22" presetID="16" presetClass="entr" presetSubtype="26"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arn(inHorizontal)">
                                      <p:cBhvr>
                                        <p:cTn id="24" dur="500"/>
                                        <p:tgtEl>
                                          <p:spTgt spid="3">
                                            <p:txEl>
                                              <p:pRg st="5" end="5"/>
                                            </p:txEl>
                                          </p:spTgt>
                                        </p:tgtEl>
                                      </p:cBhvr>
                                    </p:animEffect>
                                  </p:childTnLst>
                                </p:cTn>
                              </p:par>
                              <p:par>
                                <p:cTn id="25" presetID="22" presetClass="entr" presetSubtype="4" fill="hold" nodeType="withEffect">
                                  <p:stCondLst>
                                    <p:cond delay="0"/>
                                  </p:stCondLst>
                                  <p:childTnLst>
                                    <p:set>
                                      <p:cBhvr>
                                        <p:cTn id="26" dur="1" fill="hold">
                                          <p:stCondLst>
                                            <p:cond delay="0"/>
                                          </p:stCondLst>
                                        </p:cTn>
                                        <p:tgtEl>
                                          <p:spTgt spid="23554"/>
                                        </p:tgtEl>
                                        <p:attrNameLst>
                                          <p:attrName>style.visibility</p:attrName>
                                        </p:attrNameLst>
                                      </p:cBhvr>
                                      <p:to>
                                        <p:strVal val="visible"/>
                                      </p:to>
                                    </p:set>
                                    <p:animEffect transition="in" filter="wipe(down)">
                                      <p:cBhvr>
                                        <p:cTn id="27" dur="5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143000"/>
          </a:xfrm>
        </p:spPr>
        <p:txBody>
          <a:bodyPr>
            <a:normAutofit/>
          </a:bodyPr>
          <a:lstStyle/>
          <a:p>
            <a:r>
              <a:rPr lang="en-US" sz="3200" u="sng" dirty="0" smtClean="0">
                <a:solidFill>
                  <a:srgbClr val="C00000"/>
                </a:solidFill>
              </a:rPr>
              <a:t>The conclusion</a:t>
            </a:r>
            <a:endParaRPr lang="ru-RU" sz="3200" u="sng" dirty="0">
              <a:solidFill>
                <a:srgbClr val="C00000"/>
              </a:solidFill>
            </a:endParaRPr>
          </a:p>
        </p:txBody>
      </p:sp>
      <p:sp>
        <p:nvSpPr>
          <p:cNvPr id="3" name="Содержимое 2"/>
          <p:cNvSpPr>
            <a:spLocks noGrp="1"/>
          </p:cNvSpPr>
          <p:nvPr>
            <p:ph idx="1"/>
          </p:nvPr>
        </p:nvSpPr>
        <p:spPr>
          <a:xfrm>
            <a:off x="539552" y="980728"/>
            <a:ext cx="8136904" cy="3528391"/>
          </a:xfrm>
        </p:spPr>
        <p:txBody>
          <a:bodyPr>
            <a:normAutofit/>
          </a:bodyPr>
          <a:lstStyle/>
          <a:p>
            <a:pPr>
              <a:buNone/>
            </a:pPr>
            <a:r>
              <a:rPr lang="en-US" sz="2000" dirty="0">
                <a:solidFill>
                  <a:srgbClr val="002060"/>
                </a:solidFill>
              </a:rPr>
              <a:t>Drawing the conclusion, I must admit that having done the research into the origin, peculiarities and functioning of American English we’ve  come to the conclusion that </a:t>
            </a:r>
            <a:r>
              <a:rPr lang="en-US" sz="2000" i="1" u="sng" dirty="0">
                <a:solidFill>
                  <a:srgbClr val="002060"/>
                </a:solidFill>
              </a:rPr>
              <a:t>American English is one of the national varieties of the English language.</a:t>
            </a:r>
            <a:endParaRPr lang="ru-RU" sz="2000" i="1" u="sng" dirty="0">
              <a:solidFill>
                <a:srgbClr val="002060"/>
              </a:solidFill>
            </a:endParaRPr>
          </a:p>
          <a:p>
            <a:pPr>
              <a:buNone/>
            </a:pPr>
            <a:r>
              <a:rPr lang="en-US" sz="2000" dirty="0">
                <a:solidFill>
                  <a:srgbClr val="002060"/>
                </a:solidFill>
              </a:rPr>
              <a:t>It is vivid and it continues to evolve, with some local accents disappearing, but several larger regional accents emerging.</a:t>
            </a:r>
            <a:endParaRPr lang="ru-RU" sz="2000" dirty="0">
              <a:solidFill>
                <a:srgbClr val="002060"/>
              </a:solidFill>
            </a:endParaRPr>
          </a:p>
          <a:p>
            <a:pPr>
              <a:buNone/>
            </a:pPr>
            <a:r>
              <a:rPr lang="en-US" sz="2000" dirty="0" smtClean="0">
                <a:solidFill>
                  <a:srgbClr val="002060"/>
                </a:solidFill>
              </a:rPr>
              <a:t>A language is the mirror of the culture. American English has its own special peculiarities, which distinguish It from other variants of the English language. It has its own historical and cultural background which is of certain interest for linguists and speakers of English in the whole world.</a:t>
            </a:r>
            <a:endParaRPr lang="ru-RU" sz="2000" dirty="0">
              <a:solidFill>
                <a:srgbClr val="002060"/>
              </a:solidFill>
            </a:endParaRPr>
          </a:p>
        </p:txBody>
      </p:sp>
      <p:pic>
        <p:nvPicPr>
          <p:cNvPr id="4" name="Рисунок 3" descr="flags-cartoon-копия.jpg"/>
          <p:cNvPicPr>
            <a:picLocks noChangeAspect="1"/>
          </p:cNvPicPr>
          <p:nvPr/>
        </p:nvPicPr>
        <p:blipFill>
          <a:blip r:embed="rId2" cstate="print"/>
          <a:stretch>
            <a:fillRect/>
          </a:stretch>
        </p:blipFill>
        <p:spPr>
          <a:xfrm>
            <a:off x="2555776" y="4365104"/>
            <a:ext cx="4176464" cy="225653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Horizontal)">
                                      <p:cBhvr>
                                        <p:cTn id="14" dur="500"/>
                                        <p:tgtEl>
                                          <p:spTgt spid="3">
                                            <p:txEl>
                                              <p:pRg st="0" end="0"/>
                                            </p:txEl>
                                          </p:spTgt>
                                        </p:tgtEl>
                                      </p:cBhvr>
                                    </p:animEffect>
                                  </p:childTnLst>
                                </p:cTn>
                              </p:par>
                              <p:par>
                                <p:cTn id="15" presetID="16" presetClass="entr" presetSubtype="26"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Horizontal)">
                                      <p:cBhvr>
                                        <p:cTn id="17" dur="500"/>
                                        <p:tgtEl>
                                          <p:spTgt spid="3">
                                            <p:txEl>
                                              <p:pRg st="1" end="1"/>
                                            </p:txEl>
                                          </p:spTgt>
                                        </p:tgtEl>
                                      </p:cBhvr>
                                    </p:animEffect>
                                  </p:childTnLst>
                                </p:cTn>
                              </p:par>
                              <p:par>
                                <p:cTn id="18" presetID="16" presetClass="entr" presetSubtype="26"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barn(inHorizontal)">
                                      <p:cBhvr>
                                        <p:cTn id="20" dur="500"/>
                                        <p:tgtEl>
                                          <p:spTgt spid="3">
                                            <p:txEl>
                                              <p:pRg st="2" end="2"/>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404664"/>
            <a:ext cx="8363272" cy="6120680"/>
          </a:xfrm>
        </p:spPr>
        <p:txBody>
          <a:bodyPr>
            <a:normAutofit/>
          </a:bodyPr>
          <a:lstStyle/>
          <a:p>
            <a:pPr>
              <a:buNone/>
            </a:pPr>
            <a:r>
              <a:rPr lang="en-US" sz="1800" dirty="0" smtClean="0">
                <a:solidFill>
                  <a:srgbClr val="002060"/>
                </a:solidFill>
              </a:rPr>
              <a:t>Here is the quotation of </a:t>
            </a:r>
            <a:r>
              <a:rPr lang="en-US" sz="1800" dirty="0">
                <a:solidFill>
                  <a:srgbClr val="002060"/>
                </a:solidFill>
              </a:rPr>
              <a:t>H</a:t>
            </a:r>
            <a:r>
              <a:rPr lang="en-US" sz="1800" dirty="0" smtClean="0">
                <a:solidFill>
                  <a:srgbClr val="002060"/>
                </a:solidFill>
              </a:rPr>
              <a:t>enry Mencken, an </a:t>
            </a:r>
            <a:r>
              <a:rPr lang="en-US" sz="1800" dirty="0">
                <a:solidFill>
                  <a:srgbClr val="002060"/>
                </a:solidFill>
              </a:rPr>
              <a:t>A</a:t>
            </a:r>
            <a:r>
              <a:rPr lang="en-US" sz="1800" dirty="0" smtClean="0">
                <a:solidFill>
                  <a:srgbClr val="002060"/>
                </a:solidFill>
              </a:rPr>
              <a:t>merican journalist, cultural critic and scholar of American English who wrote in his well-known book “The American Language”:</a:t>
            </a:r>
          </a:p>
          <a:p>
            <a:pPr>
              <a:buNone/>
            </a:pPr>
            <a:endParaRPr lang="en-US" sz="1800" dirty="0" smtClean="0">
              <a:solidFill>
                <a:srgbClr val="002060"/>
              </a:solidFill>
            </a:endParaRPr>
          </a:p>
          <a:p>
            <a:pPr algn="ctr">
              <a:buNone/>
            </a:pPr>
            <a:r>
              <a:rPr lang="en-US" sz="2000" i="1" dirty="0" smtClean="0">
                <a:solidFill>
                  <a:srgbClr val="002060"/>
                </a:solidFill>
              </a:rPr>
              <a:t> “But The American Language has </a:t>
            </a:r>
            <a:r>
              <a:rPr lang="en-US" sz="2000" i="1" dirty="0">
                <a:solidFill>
                  <a:srgbClr val="002060"/>
                </a:solidFill>
              </a:rPr>
              <a:t>developed in a way that isn’t always dainty. It has a vigor and color of its own, and a rich vocabulary which has combined with the central advantages English already possessed. Apart from its flexible syntax and rudimentary grammar, it has long had, to a degree quite unmatched by other European languages, two </a:t>
            </a:r>
            <a:r>
              <a:rPr lang="en-US" sz="2000" i="1" dirty="0" smtClean="0">
                <a:solidFill>
                  <a:srgbClr val="002060"/>
                </a:solidFill>
              </a:rPr>
              <a:t>vocabularies </a:t>
            </a:r>
            <a:r>
              <a:rPr lang="en-US" sz="2000" i="1" dirty="0">
                <a:solidFill>
                  <a:srgbClr val="002060"/>
                </a:solidFill>
              </a:rPr>
              <a:t>— formal and vernacular — which make it ideally suited to be the global </a:t>
            </a:r>
            <a:r>
              <a:rPr lang="en-US" sz="2000" b="1" i="1" u="sng" dirty="0">
                <a:solidFill>
                  <a:srgbClr val="C00000"/>
                </a:solidFill>
              </a:rPr>
              <a:t>lingua franca</a:t>
            </a:r>
            <a:r>
              <a:rPr lang="en-US" sz="2000" i="1" dirty="0" smtClean="0">
                <a:solidFill>
                  <a:srgbClr val="002060"/>
                </a:solidFill>
              </a:rPr>
              <a:t>.”</a:t>
            </a:r>
            <a:endParaRPr lang="ru-RU" sz="2000" i="1" dirty="0">
              <a:solidFill>
                <a:srgbClr val="002060"/>
              </a:solidFill>
            </a:endParaRPr>
          </a:p>
        </p:txBody>
      </p:sp>
      <p:pic>
        <p:nvPicPr>
          <p:cNvPr id="24578" name="Picture 2" descr="ÐÐ°ÑÑÐ¸Ð½ÐºÐ¸ Ð¿Ð¾ Ð·Ð°Ð¿ÑÐ¾ÑÑ henry mencken"/>
          <p:cNvPicPr>
            <a:picLocks noChangeAspect="1" noChangeArrowheads="1"/>
          </p:cNvPicPr>
          <p:nvPr/>
        </p:nvPicPr>
        <p:blipFill>
          <a:blip r:embed="rId2" cstate="print"/>
          <a:srcRect/>
          <a:stretch>
            <a:fillRect/>
          </a:stretch>
        </p:blipFill>
        <p:spPr bwMode="auto">
          <a:xfrm>
            <a:off x="5796136" y="3573016"/>
            <a:ext cx="3039294" cy="3039294"/>
          </a:xfrm>
          <a:prstGeom prst="rect">
            <a:avLst/>
          </a:prstGeom>
          <a:noFill/>
        </p:spPr>
      </p:pic>
      <p:pic>
        <p:nvPicPr>
          <p:cNvPr id="24580" name="Picture 4" descr="ÐÐ°ÑÑÐ¸Ð½ÐºÐ¸ Ð¿Ð¾ Ð·Ð°Ð¿ÑÐ¾ÑÑ"/>
          <p:cNvPicPr>
            <a:picLocks noChangeAspect="1" noChangeArrowheads="1"/>
          </p:cNvPicPr>
          <p:nvPr/>
        </p:nvPicPr>
        <p:blipFill>
          <a:blip r:embed="rId3" cstate="print"/>
          <a:srcRect/>
          <a:stretch>
            <a:fillRect/>
          </a:stretch>
        </p:blipFill>
        <p:spPr bwMode="auto">
          <a:xfrm>
            <a:off x="1115616" y="3573016"/>
            <a:ext cx="2184820" cy="314096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blinds(horizontal)">
                                      <p:cBhvr>
                                        <p:cTn id="14" dur="500"/>
                                        <p:tgtEl>
                                          <p:spTgt spid="3">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4578"/>
                                        </p:tgtEl>
                                        <p:attrNameLst>
                                          <p:attrName>style.visibility</p:attrName>
                                        </p:attrNameLst>
                                      </p:cBhvr>
                                      <p:to>
                                        <p:strVal val="visible"/>
                                      </p:to>
                                    </p:set>
                                    <p:animEffect transition="in" filter="wipe(down)">
                                      <p:cBhvr>
                                        <p:cTn id="19" dur="500"/>
                                        <p:tgtEl>
                                          <p:spTgt spid="2457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24580"/>
                                        </p:tgtEl>
                                        <p:attrNameLst>
                                          <p:attrName>style.visibility</p:attrName>
                                        </p:attrNameLst>
                                      </p:cBhvr>
                                      <p:to>
                                        <p:strVal val="visible"/>
                                      </p:to>
                                    </p:set>
                                    <p:animEffect transition="in" filter="wipe(down)">
                                      <p:cBhvr>
                                        <p:cTn id="24" dur="5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u="sng" dirty="0" smtClean="0">
                <a:solidFill>
                  <a:srgbClr val="C00000"/>
                </a:solidFill>
              </a:rPr>
              <a:t>Список литературы:</a:t>
            </a:r>
            <a:endParaRPr lang="ru-RU" sz="3200" u="sng" dirty="0">
              <a:solidFill>
                <a:srgbClr val="C00000"/>
              </a:solidFill>
            </a:endParaRPr>
          </a:p>
        </p:txBody>
      </p:sp>
      <p:sp>
        <p:nvSpPr>
          <p:cNvPr id="3" name="Содержимое 2"/>
          <p:cNvSpPr>
            <a:spLocks noGrp="1"/>
          </p:cNvSpPr>
          <p:nvPr>
            <p:ph idx="1"/>
          </p:nvPr>
        </p:nvSpPr>
        <p:spPr>
          <a:xfrm>
            <a:off x="395536" y="1268760"/>
            <a:ext cx="8229600" cy="4525963"/>
          </a:xfrm>
        </p:spPr>
        <p:txBody>
          <a:bodyPr/>
          <a:lstStyle/>
          <a:p>
            <a:pPr>
              <a:buFont typeface="Wingdings" pitchFamily="2" charset="2"/>
              <a:buChar char="Ø"/>
            </a:pPr>
            <a:r>
              <a:rPr lang="en-US" sz="2800" dirty="0" smtClean="0">
                <a:solidFill>
                  <a:srgbClr val="002060"/>
                </a:solidFill>
              </a:rPr>
              <a:t> </a:t>
            </a:r>
            <a:r>
              <a:rPr lang="ru-RU" sz="2800" dirty="0" err="1" smtClean="0">
                <a:solidFill>
                  <a:srgbClr val="002060"/>
                </a:solidFill>
              </a:rPr>
              <a:t>Томахин</a:t>
            </a:r>
            <a:r>
              <a:rPr lang="ru-RU" sz="2800" dirty="0" smtClean="0">
                <a:solidFill>
                  <a:srgbClr val="002060"/>
                </a:solidFill>
              </a:rPr>
              <a:t> Г</a:t>
            </a:r>
            <a:r>
              <a:rPr lang="en-US" sz="2800" dirty="0" smtClean="0">
                <a:solidFill>
                  <a:srgbClr val="002060"/>
                </a:solidFill>
              </a:rPr>
              <a:t>.</a:t>
            </a:r>
            <a:r>
              <a:rPr lang="ru-RU" sz="2800" dirty="0" smtClean="0">
                <a:solidFill>
                  <a:srgbClr val="002060"/>
                </a:solidFill>
              </a:rPr>
              <a:t>Д</a:t>
            </a:r>
            <a:r>
              <a:rPr lang="en-US" sz="2800" dirty="0" smtClean="0">
                <a:solidFill>
                  <a:srgbClr val="002060"/>
                </a:solidFill>
              </a:rPr>
              <a:t>. Dictionary of USA. </a:t>
            </a:r>
            <a:r>
              <a:rPr lang="ru-RU" sz="2800" dirty="0" smtClean="0">
                <a:solidFill>
                  <a:srgbClr val="002060"/>
                </a:solidFill>
              </a:rPr>
              <a:t>Русский язык</a:t>
            </a:r>
            <a:r>
              <a:rPr lang="en-US" sz="2800" dirty="0" smtClean="0">
                <a:solidFill>
                  <a:srgbClr val="002060"/>
                </a:solidFill>
              </a:rPr>
              <a:t>. </a:t>
            </a:r>
            <a:r>
              <a:rPr lang="ru-RU" sz="2800" dirty="0" smtClean="0">
                <a:solidFill>
                  <a:srgbClr val="002060"/>
                </a:solidFill>
              </a:rPr>
              <a:t>М, 1999 </a:t>
            </a:r>
            <a:endParaRPr lang="ru-RU" sz="2800" dirty="0" smtClean="0">
              <a:solidFill>
                <a:srgbClr val="002060"/>
              </a:solidFill>
            </a:endParaRPr>
          </a:p>
          <a:p>
            <a:pPr>
              <a:buFont typeface="Wingdings" pitchFamily="2" charset="2"/>
              <a:buChar char="Ø"/>
            </a:pPr>
            <a:r>
              <a:rPr lang="en-US" sz="2800" dirty="0" smtClean="0">
                <a:solidFill>
                  <a:srgbClr val="002060"/>
                </a:solidFill>
              </a:rPr>
              <a:t> Crystal D. English as a Global Language. </a:t>
            </a:r>
            <a:r>
              <a:rPr lang="en-US" sz="2800" dirty="0" err="1" smtClean="0">
                <a:solidFill>
                  <a:srgbClr val="002060"/>
                </a:solidFill>
              </a:rPr>
              <a:t>Camb</a:t>
            </a:r>
            <a:r>
              <a:rPr lang="en-US" sz="2800" dirty="0" smtClean="0">
                <a:solidFill>
                  <a:srgbClr val="002060"/>
                </a:solidFill>
              </a:rPr>
              <a:t>. Univ. Press, 2000 – 150 c</a:t>
            </a:r>
            <a:r>
              <a:rPr lang="en-US" sz="2800" dirty="0" smtClean="0">
                <a:solidFill>
                  <a:srgbClr val="002060"/>
                </a:solidFill>
              </a:rPr>
              <a:t>.</a:t>
            </a:r>
            <a:endParaRPr lang="ru-RU" sz="2800" dirty="0" smtClean="0">
              <a:solidFill>
                <a:srgbClr val="002060"/>
              </a:solidFill>
            </a:endParaRPr>
          </a:p>
          <a:p>
            <a:pPr>
              <a:buFont typeface="Wingdings" pitchFamily="2" charset="2"/>
              <a:buChar char="Ø"/>
            </a:pPr>
            <a:r>
              <a:rPr lang="ru-RU" sz="2800" dirty="0" smtClean="0">
                <a:solidFill>
                  <a:srgbClr val="002060"/>
                </a:solidFill>
              </a:rPr>
              <a:t> </a:t>
            </a:r>
            <a:r>
              <a:rPr lang="ru-RU" sz="2800" dirty="0" err="1" smtClean="0">
                <a:solidFill>
                  <a:srgbClr val="002060"/>
                </a:solidFill>
              </a:rPr>
              <a:t>Швейцер</a:t>
            </a:r>
            <a:r>
              <a:rPr lang="ru-RU" sz="2800" dirty="0" smtClean="0">
                <a:solidFill>
                  <a:srgbClr val="002060"/>
                </a:solidFill>
              </a:rPr>
              <a:t> А.Д. Очерк современного английского языка в США. М., 1963 - 215 с.</a:t>
            </a:r>
          </a:p>
          <a:p>
            <a:endParaRPr lang="ru-RU" dirty="0"/>
          </a:p>
        </p:txBody>
      </p:sp>
      <p:pic>
        <p:nvPicPr>
          <p:cNvPr id="2050" name="Picture 2" descr="http://cyplive.com/assets/images/news/4/pochti-vse-ucheniki-kipra-izuchayut-angliyskiy-yazyk.jpg"/>
          <p:cNvPicPr>
            <a:picLocks noChangeAspect="1" noChangeArrowheads="1"/>
          </p:cNvPicPr>
          <p:nvPr/>
        </p:nvPicPr>
        <p:blipFill>
          <a:blip r:embed="rId2" cstate="print"/>
          <a:srcRect/>
          <a:stretch>
            <a:fillRect/>
          </a:stretch>
        </p:blipFill>
        <p:spPr bwMode="auto">
          <a:xfrm>
            <a:off x="4466106" y="4293096"/>
            <a:ext cx="3922318" cy="222264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7" presetID="22" presetClass="entr" presetSubtype="4" fill="hold" nodeType="withEffect">
                                  <p:stCondLst>
                                    <p:cond delay="0"/>
                                  </p:stCondLst>
                                  <p:childTnLst>
                                    <p:set>
                                      <p:cBhvr>
                                        <p:cTn id="28" dur="1" fill="hold">
                                          <p:stCondLst>
                                            <p:cond delay="0"/>
                                          </p:stCondLst>
                                        </p:cTn>
                                        <p:tgtEl>
                                          <p:spTgt spid="2050"/>
                                        </p:tgtEl>
                                        <p:attrNameLst>
                                          <p:attrName>style.visibility</p:attrName>
                                        </p:attrNameLst>
                                      </p:cBhvr>
                                      <p:to>
                                        <p:strVal val="visible"/>
                                      </p:to>
                                    </p:set>
                                    <p:animEffect transition="in" filter="wipe(down)">
                                      <p:cBhvr>
                                        <p:cTn id="29"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68760"/>
            <a:ext cx="8229600" cy="4857403"/>
          </a:xfrm>
        </p:spPr>
        <p:txBody>
          <a:bodyPr>
            <a:normAutofit/>
          </a:bodyPr>
          <a:lstStyle/>
          <a:p>
            <a:pPr algn="ctr">
              <a:buNone/>
            </a:pPr>
            <a:r>
              <a:rPr lang="en-US" sz="4400" i="1" u="sng" dirty="0" smtClean="0">
                <a:solidFill>
                  <a:srgbClr val="C00000"/>
                </a:solidFill>
              </a:rPr>
              <a:t>Thank you for your attention!</a:t>
            </a:r>
            <a:endParaRPr lang="ru-RU" sz="4400" i="1" u="sng" dirty="0">
              <a:solidFill>
                <a:srgbClr val="C00000"/>
              </a:solidFill>
            </a:endParaRPr>
          </a:p>
        </p:txBody>
      </p:sp>
      <p:pic>
        <p:nvPicPr>
          <p:cNvPr id="26626" name="Picture 2" descr="ÐÐ°ÑÑÐ¸Ð½ÐºÐ¸ Ð¿Ð¾ Ð·Ð°Ð¿ÑÐ¾ÑÑ britain flag and usa flag"/>
          <p:cNvPicPr>
            <a:picLocks noChangeAspect="1" noChangeArrowheads="1"/>
          </p:cNvPicPr>
          <p:nvPr/>
        </p:nvPicPr>
        <p:blipFill>
          <a:blip r:embed="rId2" cstate="print"/>
          <a:srcRect l="4589" b="21553"/>
          <a:stretch>
            <a:fillRect/>
          </a:stretch>
        </p:blipFill>
        <p:spPr bwMode="auto">
          <a:xfrm>
            <a:off x="2987824" y="2852936"/>
            <a:ext cx="3168352" cy="262096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26626"/>
                                        </p:tgtEl>
                                        <p:attrNameLst>
                                          <p:attrName>style.visibility</p:attrName>
                                        </p:attrNameLst>
                                      </p:cBhvr>
                                      <p:to>
                                        <p:strVal val="visible"/>
                                      </p:to>
                                    </p:set>
                                    <p:anim calcmode="lin" valueType="num">
                                      <p:cBhvr>
                                        <p:cTn id="12" dur="500" fill="hold"/>
                                        <p:tgtEl>
                                          <p:spTgt spid="26626"/>
                                        </p:tgtEl>
                                        <p:attrNameLst>
                                          <p:attrName>ppt_w</p:attrName>
                                        </p:attrNameLst>
                                      </p:cBhvr>
                                      <p:tavLst>
                                        <p:tav tm="0">
                                          <p:val>
                                            <p:fltVal val="0"/>
                                          </p:val>
                                        </p:tav>
                                        <p:tav tm="100000">
                                          <p:val>
                                            <p:strVal val="#ppt_w"/>
                                          </p:val>
                                        </p:tav>
                                      </p:tavLst>
                                    </p:anim>
                                    <p:anim calcmode="lin" valueType="num">
                                      <p:cBhvr>
                                        <p:cTn id="13" dur="500" fill="hold"/>
                                        <p:tgtEl>
                                          <p:spTgt spid="26626"/>
                                        </p:tgtEl>
                                        <p:attrNameLst>
                                          <p:attrName>ppt_h</p:attrName>
                                        </p:attrNameLst>
                                      </p:cBhvr>
                                      <p:tavLst>
                                        <p:tav tm="0">
                                          <p:val>
                                            <p:fltVal val="0"/>
                                          </p:val>
                                        </p:tav>
                                        <p:tav tm="100000">
                                          <p:val>
                                            <p:strVal val="#ppt_h"/>
                                          </p:val>
                                        </p:tav>
                                      </p:tavLst>
                                    </p:anim>
                                    <p:animEffect transition="in" filter="fade">
                                      <p:cBhvr>
                                        <p:cTn id="14" dur="5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435280" cy="6120680"/>
          </a:xfrm>
        </p:spPr>
        <p:txBody>
          <a:bodyPr/>
          <a:lstStyle/>
          <a:p>
            <a:pPr>
              <a:buNone/>
            </a:pPr>
            <a:r>
              <a:rPr lang="en-US" sz="2400" b="1" i="1" dirty="0">
                <a:solidFill>
                  <a:srgbClr val="002060"/>
                </a:solidFill>
              </a:rPr>
              <a:t>Have you ever heard that American English is a separate language that stands apart from other varieties of English</a:t>
            </a:r>
            <a:r>
              <a:rPr lang="en-US" sz="2400" b="1" i="1" dirty="0" smtClean="0">
                <a:solidFill>
                  <a:srgbClr val="002060"/>
                </a:solidFill>
              </a:rPr>
              <a:t>?</a:t>
            </a:r>
            <a:endParaRPr lang="ru-RU" sz="2400" b="1" i="1" dirty="0" smtClean="0">
              <a:solidFill>
                <a:srgbClr val="002060"/>
              </a:solidFill>
            </a:endParaRPr>
          </a:p>
          <a:p>
            <a:pPr>
              <a:buNone/>
            </a:pPr>
            <a:endParaRPr lang="ru-RU" sz="2400" dirty="0">
              <a:solidFill>
                <a:srgbClr val="002060"/>
              </a:solidFill>
            </a:endParaRPr>
          </a:p>
          <a:p>
            <a:pPr>
              <a:buNone/>
            </a:pPr>
            <a:r>
              <a:rPr lang="en-US" sz="2400" b="1" i="1" dirty="0">
                <a:solidFill>
                  <a:srgbClr val="002060"/>
                </a:solidFill>
              </a:rPr>
              <a:t>Do you know that some scientists treat it as an independent language</a:t>
            </a:r>
            <a:r>
              <a:rPr lang="en-US" sz="2400" b="1" i="1" dirty="0" smtClean="0">
                <a:solidFill>
                  <a:srgbClr val="002060"/>
                </a:solidFill>
              </a:rPr>
              <a:t>?</a:t>
            </a:r>
            <a:endParaRPr lang="ru-RU" sz="2400" b="1" i="1" dirty="0" smtClean="0">
              <a:solidFill>
                <a:srgbClr val="002060"/>
              </a:solidFill>
            </a:endParaRPr>
          </a:p>
          <a:p>
            <a:pPr>
              <a:buNone/>
            </a:pPr>
            <a:endParaRPr lang="ru-RU" sz="2400" dirty="0">
              <a:solidFill>
                <a:srgbClr val="002060"/>
              </a:solidFill>
            </a:endParaRPr>
          </a:p>
          <a:p>
            <a:pPr>
              <a:buNone/>
            </a:pPr>
            <a:r>
              <a:rPr lang="en-US" sz="2400" b="1" i="1" dirty="0">
                <a:solidFill>
                  <a:srgbClr val="002060"/>
                </a:solidFill>
              </a:rPr>
              <a:t>It’s still argued if American English should be regarded as a “master” language completely segregated from the other varieties.</a:t>
            </a:r>
            <a:endParaRPr lang="ru-RU" sz="2400" dirty="0">
              <a:solidFill>
                <a:srgbClr val="002060"/>
              </a:solidFill>
            </a:endParaRPr>
          </a:p>
          <a:p>
            <a:pPr>
              <a:buNone/>
            </a:pPr>
            <a:r>
              <a:rPr lang="en-US" b="1" i="1" u="sng" dirty="0">
                <a:solidFill>
                  <a:srgbClr val="C00000"/>
                </a:solidFill>
              </a:rPr>
              <a:t>Is that really true?</a:t>
            </a:r>
            <a:endParaRPr lang="ru-RU" u="sng" dirty="0">
              <a:solidFill>
                <a:srgbClr val="C00000"/>
              </a:solidFill>
            </a:endParaRPr>
          </a:p>
          <a:p>
            <a:pPr>
              <a:buNone/>
            </a:pPr>
            <a:endParaRPr lang="ru-RU" dirty="0"/>
          </a:p>
        </p:txBody>
      </p:sp>
      <p:pic>
        <p:nvPicPr>
          <p:cNvPr id="4" name="Рисунок 3" descr="d849a772-f900-483c-9155-3f85f630e1aa.jpg"/>
          <p:cNvPicPr>
            <a:picLocks noChangeAspect="1"/>
          </p:cNvPicPr>
          <p:nvPr/>
        </p:nvPicPr>
        <p:blipFill>
          <a:blip r:embed="rId2" cstate="print"/>
          <a:stretch>
            <a:fillRect/>
          </a:stretch>
        </p:blipFill>
        <p:spPr>
          <a:xfrm>
            <a:off x="4572000" y="4209885"/>
            <a:ext cx="3240360" cy="208193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1000"/>
                                        <p:tgtEl>
                                          <p:spTgt spid="3">
                                            <p:txEl>
                                              <p:pRg st="5" end="5"/>
                                            </p:txEl>
                                          </p:spTgt>
                                        </p:tgtEl>
                                      </p:cBhvr>
                                    </p:animEffect>
                                    <p:anim calcmode="lin" valueType="num">
                                      <p:cBhvr>
                                        <p:cTn id="2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ritish vs American English with “The Office“ TV Series (online-video-cutter.com).mp4">
            <a:hlinkClick r:id="" action="ppaction://media"/>
          </p:cNvPr>
          <p:cNvPicPr>
            <a:picLocks noGrp="1" noRot="1" noChangeAspect="1"/>
          </p:cNvPicPr>
          <p:nvPr>
            <p:ph idx="1"/>
            <a:videoFile r:link="rId1"/>
          </p:nvPr>
        </p:nvPicPr>
        <p:blipFill>
          <a:blip r:embed="rId3" cstate="print"/>
          <a:stretch>
            <a:fillRect/>
          </a:stretch>
        </p:blipFill>
        <p:spPr>
          <a:xfrm>
            <a:off x="1403648" y="1761178"/>
            <a:ext cx="6336704" cy="4531480"/>
          </a:xfrm>
          <a:prstGeom prst="rect">
            <a:avLst/>
          </a:prstGeom>
        </p:spPr>
      </p:pic>
      <p:sp>
        <p:nvSpPr>
          <p:cNvPr id="5" name="TextBox 4"/>
          <p:cNvSpPr txBox="1"/>
          <p:nvPr/>
        </p:nvSpPr>
        <p:spPr>
          <a:xfrm>
            <a:off x="179512" y="476672"/>
            <a:ext cx="8496944" cy="400110"/>
          </a:xfrm>
          <a:prstGeom prst="rect">
            <a:avLst/>
          </a:prstGeom>
          <a:noFill/>
        </p:spPr>
        <p:txBody>
          <a:bodyPr wrap="square" rtlCol="0">
            <a:spAutoFit/>
          </a:bodyPr>
          <a:lstStyle/>
          <a:p>
            <a:r>
              <a:rPr lang="en-US" sz="2000" i="1" u="sng" dirty="0" smtClean="0">
                <a:solidFill>
                  <a:srgbClr val="002060"/>
                </a:solidFill>
              </a:rPr>
              <a:t> American TV series “ The office"</a:t>
            </a:r>
            <a:endParaRPr lang="ru-RU" sz="2000" i="1" u="sng"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4"/>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4"/>
                                        </p:tgtEl>
                                      </p:cBhvr>
                                    </p:cmd>
                                  </p:childTnLst>
                                </p:cTn>
                              </p:par>
                            </p:childTnLst>
                          </p:cTn>
                        </p:par>
                      </p:childTnLst>
                    </p:cTn>
                  </p:par>
                </p:childTnLst>
              </p:cTn>
              <p:nextCondLst>
                <p:cond evt="onClick" delay="0">
                  <p:tgtEl>
                    <p:spTgt spid="4"/>
                  </p:tgtEl>
                </p:cond>
              </p:nextCondLst>
            </p:seq>
            <p:video>
              <p:cMediaNode>
                <p:cTn id="15" fill="hold" display="0">
                  <p:stCondLst>
                    <p:cond delay="indefinite"/>
                  </p:stCondLst>
                  <p:endCondLst>
                    <p:cond evt="onNext" delay="0">
                      <p:tgtEl>
                        <p:sldTgt/>
                      </p:tgtEl>
                    </p:cond>
                    <p:cond evt="onPrev" delay="0">
                      <p:tgtEl>
                        <p:sldTgt/>
                      </p:tgtEl>
                    </p:cond>
                  </p:endCondLst>
                </p:cTn>
                <p:tgtEl>
                  <p:spTgt spid="4"/>
                </p:tgtEl>
              </p:cMediaNode>
            </p:video>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435280" cy="5793507"/>
          </a:xfrm>
        </p:spPr>
        <p:txBody>
          <a:bodyPr/>
          <a:lstStyle/>
          <a:p>
            <a:pPr>
              <a:buNone/>
            </a:pPr>
            <a:r>
              <a:rPr lang="ru-RU" sz="2800" i="1" dirty="0" smtClean="0">
                <a:solidFill>
                  <a:srgbClr val="002060"/>
                </a:solidFill>
              </a:rPr>
              <a:t> </a:t>
            </a:r>
            <a:endParaRPr lang="en-US" sz="2800" i="1" dirty="0" smtClean="0">
              <a:solidFill>
                <a:srgbClr val="002060"/>
              </a:solidFill>
            </a:endParaRPr>
          </a:p>
          <a:p>
            <a:pPr>
              <a:buNone/>
            </a:pPr>
            <a:r>
              <a:rPr lang="en-US" sz="2800" i="1" dirty="0" smtClean="0">
                <a:solidFill>
                  <a:srgbClr val="002060"/>
                </a:solidFill>
              </a:rPr>
              <a:t>But still the </a:t>
            </a:r>
            <a:r>
              <a:rPr lang="en-US" sz="2800" i="1" dirty="0">
                <a:solidFill>
                  <a:srgbClr val="002060"/>
                </a:solidFill>
              </a:rPr>
              <a:t>fact is that native speakers from </a:t>
            </a:r>
            <a:r>
              <a:rPr lang="en-US" sz="2800" i="1" dirty="0" smtClean="0">
                <a:solidFill>
                  <a:srgbClr val="002060"/>
                </a:solidFill>
              </a:rPr>
              <a:t>both America </a:t>
            </a:r>
            <a:r>
              <a:rPr lang="en-US" sz="2800" i="1" dirty="0">
                <a:solidFill>
                  <a:srgbClr val="002060"/>
                </a:solidFill>
              </a:rPr>
              <a:t>and Great Britain have </a:t>
            </a:r>
            <a:r>
              <a:rPr lang="en-US" sz="2800" b="1" i="1" dirty="0">
                <a:solidFill>
                  <a:srgbClr val="002060"/>
                </a:solidFill>
              </a:rPr>
              <a:t>no difficulty </a:t>
            </a:r>
            <a:r>
              <a:rPr lang="en-US" sz="2800" i="1" dirty="0">
                <a:solidFill>
                  <a:srgbClr val="002060"/>
                </a:solidFill>
              </a:rPr>
              <a:t>in understanding each other.</a:t>
            </a:r>
            <a:endParaRPr lang="ru-RU" sz="2800" i="1" dirty="0">
              <a:solidFill>
                <a:srgbClr val="002060"/>
              </a:solidFill>
            </a:endParaRPr>
          </a:p>
          <a:p>
            <a:pPr>
              <a:buNone/>
            </a:pPr>
            <a:endParaRPr lang="ru-RU" dirty="0"/>
          </a:p>
        </p:txBody>
      </p:sp>
      <p:pic>
        <p:nvPicPr>
          <p:cNvPr id="15364" name="Picture 4" descr="https://avatars.mds.yandex.net/get-pdb/234183/39bc9c08-b8d0-4f26-a7c8-87adef4b5eb1/s1200?webp=false"/>
          <p:cNvPicPr>
            <a:picLocks noChangeAspect="1" noChangeArrowheads="1"/>
          </p:cNvPicPr>
          <p:nvPr/>
        </p:nvPicPr>
        <p:blipFill>
          <a:blip r:embed="rId2" cstate="print"/>
          <a:srcRect/>
          <a:stretch>
            <a:fillRect/>
          </a:stretch>
        </p:blipFill>
        <p:spPr bwMode="auto">
          <a:xfrm>
            <a:off x="899592" y="2564904"/>
            <a:ext cx="2559954" cy="3672407"/>
          </a:xfrm>
          <a:prstGeom prst="rect">
            <a:avLst/>
          </a:prstGeom>
          <a:noFill/>
        </p:spPr>
      </p:pic>
      <p:pic>
        <p:nvPicPr>
          <p:cNvPr id="15368" name="Picture 8" descr="https://putidorogi-nn.ru/images/stories/Statuia_svobody/6.jpg"/>
          <p:cNvPicPr>
            <a:picLocks noChangeAspect="1" noChangeArrowheads="1"/>
          </p:cNvPicPr>
          <p:nvPr/>
        </p:nvPicPr>
        <p:blipFill>
          <a:blip r:embed="rId3" cstate="print"/>
          <a:srcRect/>
          <a:stretch>
            <a:fillRect/>
          </a:stretch>
        </p:blipFill>
        <p:spPr bwMode="auto">
          <a:xfrm>
            <a:off x="5557298" y="2492896"/>
            <a:ext cx="2615101" cy="382775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5364"/>
                                        </p:tgtEl>
                                        <p:attrNameLst>
                                          <p:attrName>style.visibility</p:attrName>
                                        </p:attrNameLst>
                                      </p:cBhvr>
                                      <p:to>
                                        <p:strVal val="visible"/>
                                      </p:to>
                                    </p:set>
                                    <p:anim calcmode="lin" valueType="num">
                                      <p:cBhvr additive="base">
                                        <p:cTn id="14" dur="500" fill="hold"/>
                                        <p:tgtEl>
                                          <p:spTgt spid="15364"/>
                                        </p:tgtEl>
                                        <p:attrNameLst>
                                          <p:attrName>ppt_x</p:attrName>
                                        </p:attrNameLst>
                                      </p:cBhvr>
                                      <p:tavLst>
                                        <p:tav tm="0">
                                          <p:val>
                                            <p:strVal val="#ppt_x"/>
                                          </p:val>
                                        </p:tav>
                                        <p:tav tm="100000">
                                          <p:val>
                                            <p:strVal val="#ppt_x"/>
                                          </p:val>
                                        </p:tav>
                                      </p:tavLst>
                                    </p:anim>
                                    <p:anim calcmode="lin" valueType="num">
                                      <p:cBhvr additive="base">
                                        <p:cTn id="15" dur="500" fill="hold"/>
                                        <p:tgtEl>
                                          <p:spTgt spid="15364"/>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15368"/>
                                        </p:tgtEl>
                                        <p:attrNameLst>
                                          <p:attrName>style.visibility</p:attrName>
                                        </p:attrNameLst>
                                      </p:cBhvr>
                                      <p:to>
                                        <p:strVal val="visible"/>
                                      </p:to>
                                    </p:set>
                                    <p:anim calcmode="lin" valueType="num">
                                      <p:cBhvr additive="base">
                                        <p:cTn id="18" dur="500" fill="hold"/>
                                        <p:tgtEl>
                                          <p:spTgt spid="15368"/>
                                        </p:tgtEl>
                                        <p:attrNameLst>
                                          <p:attrName>ppt_x</p:attrName>
                                        </p:attrNameLst>
                                      </p:cBhvr>
                                      <p:tavLst>
                                        <p:tav tm="0">
                                          <p:val>
                                            <p:strVal val="#ppt_x"/>
                                          </p:val>
                                        </p:tav>
                                        <p:tav tm="100000">
                                          <p:val>
                                            <p:strVal val="#ppt_x"/>
                                          </p:val>
                                        </p:tav>
                                      </p:tavLst>
                                    </p:anim>
                                    <p:anim calcmode="lin" valueType="num">
                                      <p:cBhvr additive="base">
                                        <p:cTn id="19" dur="500" fill="hold"/>
                                        <p:tgtEl>
                                          <p:spTgt spid="153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rmAutofit/>
          </a:bodyPr>
          <a:lstStyle/>
          <a:p>
            <a:r>
              <a:rPr lang="en-US" sz="3200" u="sng" dirty="0" smtClean="0">
                <a:solidFill>
                  <a:srgbClr val="C00000"/>
                </a:solidFill>
              </a:rPr>
              <a:t>The objective and the theme.</a:t>
            </a:r>
            <a:endParaRPr lang="ru-RU" sz="3200" u="sng" dirty="0">
              <a:solidFill>
                <a:srgbClr val="C00000"/>
              </a:solidFill>
            </a:endParaRPr>
          </a:p>
        </p:txBody>
      </p:sp>
      <p:sp>
        <p:nvSpPr>
          <p:cNvPr id="3" name="Содержимое 2"/>
          <p:cNvSpPr>
            <a:spLocks noGrp="1"/>
          </p:cNvSpPr>
          <p:nvPr>
            <p:ph idx="1"/>
          </p:nvPr>
        </p:nvSpPr>
        <p:spPr>
          <a:xfrm>
            <a:off x="899592" y="1268760"/>
            <a:ext cx="7632848" cy="4680520"/>
          </a:xfrm>
        </p:spPr>
        <p:txBody>
          <a:bodyPr>
            <a:normAutofit/>
          </a:bodyPr>
          <a:lstStyle/>
          <a:p>
            <a:pPr>
              <a:buFont typeface="Wingdings" pitchFamily="2" charset="2"/>
              <a:buChar char="Ø"/>
            </a:pPr>
            <a:r>
              <a:rPr lang="en-US" sz="2400" b="1" dirty="0">
                <a:solidFill>
                  <a:srgbClr val="C00000"/>
                </a:solidFill>
              </a:rPr>
              <a:t>Our objective </a:t>
            </a:r>
            <a:r>
              <a:rPr lang="en-US" sz="2400" dirty="0">
                <a:solidFill>
                  <a:srgbClr val="002060"/>
                </a:solidFill>
              </a:rPr>
              <a:t>was to do a research and find out </a:t>
            </a:r>
            <a:r>
              <a:rPr lang="en-US" sz="2400" i="1" dirty="0">
                <a:solidFill>
                  <a:srgbClr val="002060"/>
                </a:solidFill>
              </a:rPr>
              <a:t>if American English and British English are different languages</a:t>
            </a:r>
            <a:r>
              <a:rPr lang="en-US" sz="2400" dirty="0">
                <a:solidFill>
                  <a:srgbClr val="002060"/>
                </a:solidFill>
              </a:rPr>
              <a:t> and spot certain peculiarities of American English as far as vocabulary, grammar and phonetics are concerned</a:t>
            </a:r>
            <a:r>
              <a:rPr lang="en-US" sz="2400" dirty="0" smtClean="0">
                <a:solidFill>
                  <a:srgbClr val="002060"/>
                </a:solidFill>
              </a:rPr>
              <a:t>.</a:t>
            </a:r>
          </a:p>
          <a:p>
            <a:pPr>
              <a:buNone/>
            </a:pPr>
            <a:endParaRPr lang="ru-RU" sz="2400" dirty="0"/>
          </a:p>
          <a:p>
            <a:pPr>
              <a:buFont typeface="Wingdings" pitchFamily="2" charset="2"/>
              <a:buChar char="Ø"/>
            </a:pPr>
            <a:r>
              <a:rPr lang="en-US" sz="2400" b="1" dirty="0">
                <a:solidFill>
                  <a:srgbClr val="C00000"/>
                </a:solidFill>
              </a:rPr>
              <a:t>The theme</a:t>
            </a:r>
            <a:r>
              <a:rPr lang="en-US" sz="2400" dirty="0">
                <a:solidFill>
                  <a:srgbClr val="C00000"/>
                </a:solidFill>
              </a:rPr>
              <a:t> </a:t>
            </a:r>
            <a:r>
              <a:rPr lang="en-US" sz="2400" dirty="0">
                <a:solidFill>
                  <a:srgbClr val="002060"/>
                </a:solidFill>
              </a:rPr>
              <a:t>seems to be actual because </a:t>
            </a:r>
            <a:r>
              <a:rPr lang="en-US" sz="2400" i="1" dirty="0">
                <a:solidFill>
                  <a:srgbClr val="002060"/>
                </a:solidFill>
              </a:rPr>
              <a:t>American English appears to have become the principal variety of English in the whole world.</a:t>
            </a:r>
            <a:r>
              <a:rPr lang="en-US" sz="2400" dirty="0">
                <a:solidFill>
                  <a:srgbClr val="002060"/>
                </a:solidFill>
              </a:rPr>
              <a:t> Moreover, the growing speculations about its role arouse a lively interest both among linguists and language learners.</a:t>
            </a:r>
            <a:endParaRPr lang="ru-RU" sz="2400" dirty="0">
              <a:solidFill>
                <a:srgbClr val="002060"/>
              </a:solidFill>
            </a:endParaRPr>
          </a:p>
          <a:p>
            <a:pPr>
              <a:buNone/>
            </a:pPr>
            <a:endParaRPr lang="ru-RU" dirty="0"/>
          </a:p>
        </p:txBody>
      </p:sp>
      <p:pic>
        <p:nvPicPr>
          <p:cNvPr id="5" name="Picture 2" descr="http://mariafresa.net/newimages/british-flag-clipart-transparent-18.png"/>
          <p:cNvPicPr>
            <a:picLocks noChangeAspect="1" noChangeArrowheads="1"/>
          </p:cNvPicPr>
          <p:nvPr/>
        </p:nvPicPr>
        <p:blipFill>
          <a:blip r:embed="rId2" cstate="print"/>
          <a:srcRect/>
          <a:stretch>
            <a:fillRect/>
          </a:stretch>
        </p:blipFill>
        <p:spPr bwMode="auto">
          <a:xfrm rot="20532722">
            <a:off x="43840" y="-91048"/>
            <a:ext cx="1741387" cy="1741387"/>
          </a:xfrm>
          <a:prstGeom prst="rect">
            <a:avLst/>
          </a:prstGeom>
          <a:noFill/>
        </p:spPr>
      </p:pic>
      <p:pic>
        <p:nvPicPr>
          <p:cNvPr id="6" name="Picture 6" descr="http://icons.veryicon.com/png/Flag/Vista%20Flags/United%20States%20Flag%202.png"/>
          <p:cNvPicPr>
            <a:picLocks noChangeAspect="1" noChangeArrowheads="1"/>
          </p:cNvPicPr>
          <p:nvPr/>
        </p:nvPicPr>
        <p:blipFill>
          <a:blip r:embed="rId3" cstate="print"/>
          <a:srcRect/>
          <a:stretch>
            <a:fillRect/>
          </a:stretch>
        </p:blipFill>
        <p:spPr bwMode="auto">
          <a:xfrm rot="2209112">
            <a:off x="7165064" y="5085960"/>
            <a:ext cx="1804894" cy="180489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Horizont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6"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Horizontal)">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147248" cy="922114"/>
          </a:xfrm>
        </p:spPr>
        <p:txBody>
          <a:bodyPr>
            <a:normAutofit/>
          </a:bodyPr>
          <a:lstStyle/>
          <a:p>
            <a:r>
              <a:rPr lang="en-US" sz="3200" u="sng" dirty="0" smtClean="0">
                <a:solidFill>
                  <a:srgbClr val="C00000"/>
                </a:solidFill>
              </a:rPr>
              <a:t>The Origin </a:t>
            </a:r>
            <a:r>
              <a:rPr lang="en-US" sz="3200" u="sng" dirty="0">
                <a:solidFill>
                  <a:srgbClr val="C00000"/>
                </a:solidFill>
              </a:rPr>
              <a:t>of American English</a:t>
            </a:r>
            <a:endParaRPr lang="ru-RU" sz="3200" dirty="0">
              <a:solidFill>
                <a:srgbClr val="C00000"/>
              </a:solidFill>
            </a:endParaRPr>
          </a:p>
        </p:txBody>
      </p:sp>
      <p:sp>
        <p:nvSpPr>
          <p:cNvPr id="3" name="Содержимое 2"/>
          <p:cNvSpPr>
            <a:spLocks noGrp="1"/>
          </p:cNvSpPr>
          <p:nvPr>
            <p:ph idx="1"/>
          </p:nvPr>
        </p:nvSpPr>
        <p:spPr>
          <a:xfrm>
            <a:off x="0" y="980728"/>
            <a:ext cx="8964488" cy="5616624"/>
          </a:xfrm>
        </p:spPr>
        <p:txBody>
          <a:bodyPr/>
          <a:lstStyle/>
          <a:p>
            <a:pPr>
              <a:buNone/>
            </a:pPr>
            <a:r>
              <a:rPr lang="en-US" sz="2000" dirty="0">
                <a:solidFill>
                  <a:srgbClr val="002060"/>
                </a:solidFill>
              </a:rPr>
              <a:t>The use of English in the United States is a result of English and British colonization of the Americas. The first wave of English-speaking settlers arrived in North America during the 17th century, followed by further migrations in the 18th and 19th centuries</a:t>
            </a:r>
            <a:r>
              <a:rPr lang="en-US" sz="2000" dirty="0" smtClean="0">
                <a:solidFill>
                  <a:srgbClr val="002060"/>
                </a:solidFill>
              </a:rPr>
              <a:t>.</a:t>
            </a:r>
            <a:endParaRPr lang="ru-RU" sz="2000" dirty="0" smtClean="0">
              <a:solidFill>
                <a:srgbClr val="002060"/>
              </a:solidFill>
            </a:endParaRPr>
          </a:p>
          <a:p>
            <a:pPr>
              <a:buNone/>
            </a:pPr>
            <a:r>
              <a:rPr lang="ru-RU" sz="2000" dirty="0" smtClean="0">
                <a:solidFill>
                  <a:srgbClr val="002060"/>
                </a:solidFill>
              </a:rPr>
              <a:t> </a:t>
            </a:r>
            <a:r>
              <a:rPr lang="en-US" sz="2000" dirty="0" smtClean="0">
                <a:solidFill>
                  <a:srgbClr val="002060"/>
                </a:solidFill>
              </a:rPr>
              <a:t>Since </a:t>
            </a:r>
            <a:r>
              <a:rPr lang="en-US" sz="2000" dirty="0">
                <a:solidFill>
                  <a:srgbClr val="002060"/>
                </a:solidFill>
              </a:rPr>
              <a:t>then, American English has developed into new dialects</a:t>
            </a:r>
            <a:r>
              <a:rPr lang="en-US" sz="2000" dirty="0" smtClean="0">
                <a:solidFill>
                  <a:srgbClr val="002060"/>
                </a:solidFill>
              </a:rPr>
              <a:t>. In some cases,</a:t>
            </a:r>
            <a:r>
              <a:rPr lang="ru-RU" sz="2000" dirty="0" smtClean="0">
                <a:solidFill>
                  <a:srgbClr val="002060"/>
                </a:solidFill>
              </a:rPr>
              <a:t> </a:t>
            </a:r>
            <a:r>
              <a:rPr lang="en-US" sz="2000" dirty="0" smtClean="0">
                <a:solidFill>
                  <a:srgbClr val="002060"/>
                </a:solidFill>
              </a:rPr>
              <a:t>under the influence of</a:t>
            </a:r>
            <a:r>
              <a:rPr lang="en-US" sz="2000" dirty="0">
                <a:solidFill>
                  <a:srgbClr val="002060"/>
                </a:solidFill>
              </a:rPr>
              <a:t> </a:t>
            </a:r>
            <a:r>
              <a:rPr lang="en-US" sz="2000" dirty="0" smtClean="0">
                <a:solidFill>
                  <a:srgbClr val="002060"/>
                </a:solidFill>
              </a:rPr>
              <a:t> West African and native American  languages</a:t>
            </a:r>
            <a:r>
              <a:rPr lang="ru-RU" sz="2000" dirty="0" smtClean="0">
                <a:solidFill>
                  <a:srgbClr val="002060"/>
                </a:solidFill>
              </a:rPr>
              <a:t>:</a:t>
            </a:r>
            <a:r>
              <a:rPr lang="en-US" sz="2000" dirty="0" smtClean="0">
                <a:solidFill>
                  <a:srgbClr val="002060"/>
                </a:solidFill>
              </a:rPr>
              <a:t> German, Dutch, Irish, Spanish and other languages of successive waves of immigrants to the USA</a:t>
            </a:r>
            <a:r>
              <a:rPr lang="ru-RU" sz="2000" dirty="0" smtClean="0">
                <a:solidFill>
                  <a:srgbClr val="002060"/>
                </a:solidFill>
              </a:rPr>
              <a:t>.</a:t>
            </a:r>
            <a:endParaRPr lang="ru-RU" sz="2000" dirty="0">
              <a:solidFill>
                <a:srgbClr val="002060"/>
              </a:solidFill>
            </a:endParaRPr>
          </a:p>
          <a:p>
            <a:pPr>
              <a:buNone/>
            </a:pPr>
            <a:r>
              <a:rPr lang="en-US" sz="2000" dirty="0">
                <a:solidFill>
                  <a:srgbClr val="002060"/>
                </a:solidFill>
              </a:rPr>
              <a:t>While written American English is standardized across the country, there are several recognizable variations in the spoken language, both in pronunciation and in vocabulary.</a:t>
            </a:r>
            <a:endParaRPr lang="ru-RU" sz="2000" dirty="0">
              <a:solidFill>
                <a:srgbClr val="002060"/>
              </a:solidFill>
            </a:endParaRPr>
          </a:p>
          <a:p>
            <a:pPr>
              <a:buNone/>
            </a:pPr>
            <a:endParaRPr lang="ru-RU" dirty="0"/>
          </a:p>
        </p:txBody>
      </p:sp>
      <p:pic>
        <p:nvPicPr>
          <p:cNvPr id="16386" name="Picture 2" descr="ÐÐ¾ÑÐ¾Ð¶ÐµÐµ Ð¸Ð·Ð¾Ð±ÑÐ°Ð¶ÐµÐ½Ð¸Ðµ"/>
          <p:cNvPicPr>
            <a:picLocks noChangeAspect="1" noChangeArrowheads="1"/>
          </p:cNvPicPr>
          <p:nvPr/>
        </p:nvPicPr>
        <p:blipFill>
          <a:blip r:embed="rId2" cstate="print"/>
          <a:srcRect/>
          <a:stretch>
            <a:fillRect/>
          </a:stretch>
        </p:blipFill>
        <p:spPr bwMode="auto">
          <a:xfrm>
            <a:off x="4658706" y="4077072"/>
            <a:ext cx="4037657" cy="2520280"/>
          </a:xfrm>
          <a:prstGeom prst="rect">
            <a:avLst/>
          </a:prstGeom>
          <a:noFill/>
        </p:spPr>
      </p:pic>
      <p:pic>
        <p:nvPicPr>
          <p:cNvPr id="16388" name="Picture 4" descr="ÐÐ¾ÑÐ¾Ð¶ÐµÐµ Ð¸Ð·Ð¾Ð±ÑÐ°Ð¶ÐµÐ½Ð¸Ðµ"/>
          <p:cNvPicPr>
            <a:picLocks noChangeAspect="1" noChangeArrowheads="1"/>
          </p:cNvPicPr>
          <p:nvPr/>
        </p:nvPicPr>
        <p:blipFill>
          <a:blip r:embed="rId3" cstate="print"/>
          <a:srcRect/>
          <a:stretch>
            <a:fillRect/>
          </a:stretch>
        </p:blipFill>
        <p:spPr bwMode="auto">
          <a:xfrm>
            <a:off x="1331640" y="4293096"/>
            <a:ext cx="2844998" cy="234888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Horizontal)">
                                      <p:cBhvr>
                                        <p:cTn id="14" dur="500"/>
                                        <p:tgtEl>
                                          <p:spTgt spid="3">
                                            <p:txEl>
                                              <p:pRg st="0" end="0"/>
                                            </p:txEl>
                                          </p:spTgt>
                                        </p:tgtEl>
                                      </p:cBhvr>
                                    </p:animEffect>
                                  </p:childTnLst>
                                </p:cTn>
                              </p:par>
                              <p:par>
                                <p:cTn id="15" presetID="16" presetClass="entr" presetSubtype="26"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Horizontal)">
                                      <p:cBhvr>
                                        <p:cTn id="17" dur="500"/>
                                        <p:tgtEl>
                                          <p:spTgt spid="3">
                                            <p:txEl>
                                              <p:pRg st="1" end="1"/>
                                            </p:txEl>
                                          </p:spTgt>
                                        </p:tgtEl>
                                      </p:cBhvr>
                                    </p:animEffect>
                                  </p:childTnLst>
                                </p:cTn>
                              </p:par>
                              <p:par>
                                <p:cTn id="18" presetID="16" presetClass="entr" presetSubtype="26"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barn(inHorizontal)">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6386"/>
                                        </p:tgtEl>
                                        <p:attrNameLst>
                                          <p:attrName>style.visibility</p:attrName>
                                        </p:attrNameLst>
                                      </p:cBhvr>
                                      <p:to>
                                        <p:strVal val="visible"/>
                                      </p:to>
                                    </p:set>
                                    <p:animEffect transition="in" filter="wipe(down)">
                                      <p:cBhvr>
                                        <p:cTn id="25" dur="500"/>
                                        <p:tgtEl>
                                          <p:spTgt spid="1638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6388"/>
                                        </p:tgtEl>
                                        <p:attrNameLst>
                                          <p:attrName>style.visibility</p:attrName>
                                        </p:attrNameLst>
                                      </p:cBhvr>
                                      <p:to>
                                        <p:strVal val="visible"/>
                                      </p:to>
                                    </p:set>
                                    <p:animEffect transition="in" filter="wipe(down)">
                                      <p:cBhvr>
                                        <p:cTn id="30" dur="500"/>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052736"/>
            <a:ext cx="7812360" cy="5184576"/>
          </a:xfrm>
        </p:spPr>
        <p:txBody>
          <a:bodyPr/>
          <a:lstStyle/>
          <a:p>
            <a:pPr>
              <a:buNone/>
            </a:pPr>
            <a:r>
              <a:rPr lang="en-US" sz="2400" dirty="0">
                <a:solidFill>
                  <a:srgbClr val="002060"/>
                </a:solidFill>
              </a:rPr>
              <a:t>Compared with English as spoken in England, North American English is more homogeneous, and any North American accent that exhibits a majority of the most common phonological features is known as </a:t>
            </a:r>
            <a:r>
              <a:rPr lang="en-US" sz="2400" b="1" dirty="0">
                <a:solidFill>
                  <a:srgbClr val="002060"/>
                </a:solidFill>
              </a:rPr>
              <a:t>"General American Accent"</a:t>
            </a:r>
            <a:r>
              <a:rPr lang="en-US" sz="2400" dirty="0">
                <a:solidFill>
                  <a:srgbClr val="002060"/>
                </a:solidFill>
              </a:rPr>
              <a:t>, which is spoken  by most announcers and broadcasters. It is easily comprehended by all Americans.</a:t>
            </a:r>
            <a:endParaRPr lang="ru-RU" sz="2400" dirty="0">
              <a:solidFill>
                <a:srgbClr val="002060"/>
              </a:solidFill>
            </a:endParaRPr>
          </a:p>
          <a:p>
            <a:pPr>
              <a:buNone/>
            </a:pPr>
            <a:endParaRPr lang="ru-RU" dirty="0"/>
          </a:p>
        </p:txBody>
      </p:sp>
      <p:sp>
        <p:nvSpPr>
          <p:cNvPr id="4" name="TextBox 3"/>
          <p:cNvSpPr txBox="1"/>
          <p:nvPr/>
        </p:nvSpPr>
        <p:spPr>
          <a:xfrm>
            <a:off x="1331640" y="332656"/>
            <a:ext cx="6192688" cy="584775"/>
          </a:xfrm>
          <a:prstGeom prst="rect">
            <a:avLst/>
          </a:prstGeom>
          <a:noFill/>
        </p:spPr>
        <p:txBody>
          <a:bodyPr wrap="square" rtlCol="0">
            <a:spAutoFit/>
          </a:bodyPr>
          <a:lstStyle/>
          <a:p>
            <a:pPr algn="ctr"/>
            <a:r>
              <a:rPr lang="en-US" sz="2800" b="1" u="sng" dirty="0" smtClean="0">
                <a:solidFill>
                  <a:srgbClr val="C00000"/>
                </a:solidFill>
              </a:rPr>
              <a:t>"</a:t>
            </a:r>
            <a:r>
              <a:rPr lang="en-US" sz="3200" u="sng" dirty="0" smtClean="0">
                <a:solidFill>
                  <a:srgbClr val="C00000"/>
                </a:solidFill>
              </a:rPr>
              <a:t>General</a:t>
            </a:r>
            <a:r>
              <a:rPr lang="en-US" sz="2800" b="1" u="sng" dirty="0" smtClean="0">
                <a:solidFill>
                  <a:srgbClr val="C00000"/>
                </a:solidFill>
              </a:rPr>
              <a:t> </a:t>
            </a:r>
            <a:r>
              <a:rPr lang="en-US" sz="3200" u="sng" dirty="0" smtClean="0">
                <a:solidFill>
                  <a:srgbClr val="C00000"/>
                </a:solidFill>
              </a:rPr>
              <a:t>American</a:t>
            </a:r>
            <a:r>
              <a:rPr lang="en-US" sz="2800" b="1" u="sng" dirty="0" smtClean="0">
                <a:solidFill>
                  <a:srgbClr val="C00000"/>
                </a:solidFill>
              </a:rPr>
              <a:t> </a:t>
            </a:r>
            <a:r>
              <a:rPr lang="en-US" sz="3200" u="sng" dirty="0" smtClean="0">
                <a:solidFill>
                  <a:srgbClr val="C00000"/>
                </a:solidFill>
              </a:rPr>
              <a:t>Accent</a:t>
            </a:r>
            <a:r>
              <a:rPr lang="en-US" sz="2800" b="1" u="sng" dirty="0" smtClean="0">
                <a:solidFill>
                  <a:srgbClr val="C00000"/>
                </a:solidFill>
              </a:rPr>
              <a:t>"</a:t>
            </a:r>
            <a:endParaRPr lang="ru-RU" sz="2800" u="sng" dirty="0">
              <a:solidFill>
                <a:srgbClr val="C00000"/>
              </a:solidFill>
            </a:endParaRPr>
          </a:p>
        </p:txBody>
      </p:sp>
      <p:pic>
        <p:nvPicPr>
          <p:cNvPr id="19458" name="Picture 2" descr="ÐÐ°ÑÑÐ¸Ð½ÐºÐ¸ Ð¿Ð¾ Ð·Ð°Ð¿ÑÐ¾ÑÑ &quot;General American Accent&quot;"/>
          <p:cNvPicPr>
            <a:picLocks noChangeAspect="1" noChangeArrowheads="1"/>
          </p:cNvPicPr>
          <p:nvPr/>
        </p:nvPicPr>
        <p:blipFill>
          <a:blip r:embed="rId2" cstate="print"/>
          <a:srcRect/>
          <a:stretch>
            <a:fillRect/>
          </a:stretch>
        </p:blipFill>
        <p:spPr bwMode="auto">
          <a:xfrm>
            <a:off x="3419872" y="3501008"/>
            <a:ext cx="4777692" cy="29523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Horizont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9458"/>
                                        </p:tgtEl>
                                        <p:attrNameLst>
                                          <p:attrName>style.visibility</p:attrName>
                                        </p:attrNameLst>
                                      </p:cBhvr>
                                      <p:to>
                                        <p:strVal val="visible"/>
                                      </p:to>
                                    </p:set>
                                    <p:animEffect transition="in" filter="wipe(down)">
                                      <p:cBhvr>
                                        <p:cTn id="19" dur="5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476672"/>
            <a:ext cx="8219256" cy="5649491"/>
          </a:xfrm>
        </p:spPr>
        <p:txBody>
          <a:bodyPr/>
          <a:lstStyle/>
          <a:p>
            <a:pPr>
              <a:buNone/>
            </a:pPr>
            <a:r>
              <a:rPr lang="en-US" sz="2000" dirty="0">
                <a:solidFill>
                  <a:srgbClr val="002060"/>
                </a:solidFill>
              </a:rPr>
              <a:t>There are certain </a:t>
            </a:r>
            <a:r>
              <a:rPr lang="en-US" sz="2000" b="1" u="sng" dirty="0">
                <a:solidFill>
                  <a:srgbClr val="002060"/>
                </a:solidFill>
              </a:rPr>
              <a:t>phonological phenomena</a:t>
            </a:r>
            <a:r>
              <a:rPr lang="en-US" sz="2000" dirty="0">
                <a:solidFill>
                  <a:srgbClr val="002060"/>
                </a:solidFill>
              </a:rPr>
              <a:t> typical of American English, which makes it unique and different: merging of some vowels, </a:t>
            </a:r>
            <a:r>
              <a:rPr lang="en-US" sz="2000" dirty="0" err="1">
                <a:solidFill>
                  <a:srgbClr val="002060"/>
                </a:solidFill>
              </a:rPr>
              <a:t>palatalization</a:t>
            </a:r>
            <a:r>
              <a:rPr lang="en-US" sz="2000" dirty="0">
                <a:solidFill>
                  <a:srgbClr val="002060"/>
                </a:solidFill>
              </a:rPr>
              <a:t>, non-</a:t>
            </a:r>
            <a:r>
              <a:rPr lang="en-US" sz="2000" dirty="0" err="1">
                <a:solidFill>
                  <a:srgbClr val="002060"/>
                </a:solidFill>
              </a:rPr>
              <a:t>rhotic</a:t>
            </a:r>
            <a:r>
              <a:rPr lang="en-US" sz="2000" dirty="0">
                <a:solidFill>
                  <a:srgbClr val="002060"/>
                </a:solidFill>
              </a:rPr>
              <a:t> and </a:t>
            </a:r>
            <a:r>
              <a:rPr lang="en-US" sz="2000" dirty="0" err="1">
                <a:solidFill>
                  <a:srgbClr val="002060"/>
                </a:solidFill>
              </a:rPr>
              <a:t>rhotic</a:t>
            </a:r>
            <a:r>
              <a:rPr lang="en-US" sz="2000" dirty="0">
                <a:solidFill>
                  <a:srgbClr val="002060"/>
                </a:solidFill>
              </a:rPr>
              <a:t> peculiarities.</a:t>
            </a:r>
            <a:endParaRPr lang="ru-RU" sz="2000" dirty="0">
              <a:solidFill>
                <a:srgbClr val="002060"/>
              </a:solidFill>
            </a:endParaRPr>
          </a:p>
          <a:p>
            <a:pPr>
              <a:buNone/>
            </a:pPr>
            <a:r>
              <a:rPr lang="en-US" sz="2000" dirty="0">
                <a:solidFill>
                  <a:srgbClr val="002060"/>
                </a:solidFill>
              </a:rPr>
              <a:t>You can see some examples in the chart.</a:t>
            </a:r>
            <a:endParaRPr lang="ru-RU" sz="2000" dirty="0">
              <a:solidFill>
                <a:srgbClr val="002060"/>
              </a:solidFill>
            </a:endParaRPr>
          </a:p>
          <a:p>
            <a:pPr>
              <a:buNone/>
            </a:pPr>
            <a:endParaRPr lang="ru-RU" dirty="0"/>
          </a:p>
        </p:txBody>
      </p:sp>
      <p:graphicFrame>
        <p:nvGraphicFramePr>
          <p:cNvPr id="5" name="Таблица 4"/>
          <p:cNvGraphicFramePr>
            <a:graphicFrameLocks noGrp="1"/>
          </p:cNvGraphicFramePr>
          <p:nvPr/>
        </p:nvGraphicFramePr>
        <p:xfrm>
          <a:off x="1115616" y="1844824"/>
          <a:ext cx="7128792" cy="4754880"/>
        </p:xfrm>
        <a:graphic>
          <a:graphicData uri="http://schemas.openxmlformats.org/drawingml/2006/table">
            <a:tbl>
              <a:tblPr firstRow="1" bandRow="1">
                <a:tableStyleId>{00A15C55-8517-42AA-B614-E9B94910E393}</a:tableStyleId>
              </a:tblPr>
              <a:tblGrid>
                <a:gridCol w="1782198"/>
                <a:gridCol w="1782198"/>
                <a:gridCol w="1782198"/>
                <a:gridCol w="1782198"/>
              </a:tblGrid>
              <a:tr h="442599">
                <a:tc>
                  <a:txBody>
                    <a:bodyPr/>
                    <a:lstStyle/>
                    <a:p>
                      <a:pPr algn="ctr"/>
                      <a:r>
                        <a:rPr lang="ru-RU" sz="1800" b="1" kern="1200" dirty="0" smtClean="0">
                          <a:solidFill>
                            <a:schemeClr val="lt1"/>
                          </a:solidFill>
                          <a:latin typeface="+mn-lt"/>
                          <a:ea typeface="+mn-ea"/>
                          <a:cs typeface="+mn-cs"/>
                        </a:rPr>
                        <a:t> </a:t>
                      </a:r>
                      <a:r>
                        <a:rPr lang="en-US" sz="2400" b="1" kern="1200" dirty="0" smtClean="0">
                          <a:solidFill>
                            <a:srgbClr val="002060"/>
                          </a:solidFill>
                          <a:latin typeface="+mn-lt"/>
                          <a:ea typeface="+mn-ea"/>
                          <a:cs typeface="+mn-cs"/>
                        </a:rPr>
                        <a:t>Word </a:t>
                      </a:r>
                      <a:endParaRPr lang="ru-RU" sz="2400" dirty="0">
                        <a:solidFill>
                          <a:srgbClr val="002060"/>
                        </a:solidFill>
                      </a:endParaRPr>
                    </a:p>
                  </a:txBody>
                  <a:tcPr>
                    <a:gradFill flip="none" rotWithShape="1">
                      <a:gsLst>
                        <a:gs pos="0">
                          <a:schemeClr val="accent4">
                            <a:tint val="66000"/>
                            <a:satMod val="160000"/>
                          </a:schemeClr>
                        </a:gs>
                        <a:gs pos="50000">
                          <a:schemeClr val="accent4">
                            <a:tint val="44500"/>
                            <a:satMod val="160000"/>
                          </a:schemeClr>
                        </a:gs>
                        <a:gs pos="100000">
                          <a:schemeClr val="accent4">
                            <a:tint val="23500"/>
                            <a:satMod val="160000"/>
                          </a:schemeClr>
                        </a:gs>
                      </a:gsLst>
                      <a:lin ang="5400000" scaled="1"/>
                      <a:tileRect/>
                    </a:gradFill>
                  </a:tcPr>
                </a:tc>
                <a:tc>
                  <a:txBody>
                    <a:bodyPr/>
                    <a:lstStyle/>
                    <a:p>
                      <a:pPr algn="ctr"/>
                      <a:r>
                        <a:rPr lang="en-US" sz="2400" b="1" kern="1200" dirty="0" smtClean="0">
                          <a:solidFill>
                            <a:srgbClr val="002060"/>
                          </a:solidFill>
                          <a:latin typeface="+mn-lt"/>
                          <a:ea typeface="+mn-ea"/>
                          <a:cs typeface="+mn-cs"/>
                        </a:rPr>
                        <a:t>RP</a:t>
                      </a:r>
                      <a:r>
                        <a:rPr lang="en-US" sz="1800" b="1" kern="1200" dirty="0" smtClean="0">
                          <a:solidFill>
                            <a:schemeClr val="lt1"/>
                          </a:solidFill>
                          <a:latin typeface="+mn-lt"/>
                          <a:ea typeface="+mn-ea"/>
                          <a:cs typeface="+mn-cs"/>
                        </a:rPr>
                        <a:t> </a:t>
                      </a:r>
                      <a:endParaRPr lang="ru-RU" dirty="0"/>
                    </a:p>
                  </a:txBody>
                  <a:tcPr>
                    <a:gradFill flip="none" rotWithShape="1">
                      <a:gsLst>
                        <a:gs pos="0">
                          <a:schemeClr val="accent4">
                            <a:tint val="66000"/>
                            <a:satMod val="160000"/>
                          </a:schemeClr>
                        </a:gs>
                        <a:gs pos="50000">
                          <a:schemeClr val="accent4">
                            <a:tint val="44500"/>
                            <a:satMod val="160000"/>
                          </a:schemeClr>
                        </a:gs>
                        <a:gs pos="100000">
                          <a:schemeClr val="accent4">
                            <a:tint val="23500"/>
                            <a:satMod val="160000"/>
                          </a:schemeClr>
                        </a:gs>
                      </a:gsLst>
                      <a:lin ang="5400000" scaled="1"/>
                      <a:tileRect/>
                    </a:gradFill>
                  </a:tcPr>
                </a:tc>
                <a:tc>
                  <a:txBody>
                    <a:bodyPr/>
                    <a:lstStyle/>
                    <a:p>
                      <a:pPr algn="ctr"/>
                      <a:r>
                        <a:rPr lang="en-US" sz="2400" b="1" kern="1200" dirty="0" smtClean="0">
                          <a:solidFill>
                            <a:srgbClr val="002060"/>
                          </a:solidFill>
                          <a:latin typeface="+mn-lt"/>
                          <a:ea typeface="+mn-ea"/>
                          <a:cs typeface="+mn-cs"/>
                        </a:rPr>
                        <a:t>А.Е.</a:t>
                      </a:r>
                      <a:endParaRPr lang="ru-RU" sz="2400" dirty="0">
                        <a:solidFill>
                          <a:srgbClr val="002060"/>
                        </a:solidFill>
                      </a:endParaRPr>
                    </a:p>
                  </a:txBody>
                  <a:tcPr>
                    <a:gradFill flip="none" rotWithShape="1">
                      <a:gsLst>
                        <a:gs pos="0">
                          <a:schemeClr val="accent4">
                            <a:tint val="66000"/>
                            <a:satMod val="160000"/>
                          </a:schemeClr>
                        </a:gs>
                        <a:gs pos="50000">
                          <a:schemeClr val="accent4">
                            <a:tint val="44500"/>
                            <a:satMod val="160000"/>
                          </a:schemeClr>
                        </a:gs>
                        <a:gs pos="100000">
                          <a:schemeClr val="accent4">
                            <a:tint val="23500"/>
                            <a:satMod val="160000"/>
                          </a:schemeClr>
                        </a:gs>
                      </a:gsLst>
                      <a:lin ang="5400000" scaled="1"/>
                      <a:tileRect/>
                    </a:gradFill>
                  </a:tcPr>
                </a:tc>
                <a:tc>
                  <a:txBody>
                    <a:bodyPr/>
                    <a:lstStyle/>
                    <a:p>
                      <a:pPr algn="ctr"/>
                      <a:r>
                        <a:rPr lang="en-US" sz="2400" b="1" kern="1200" dirty="0" smtClean="0">
                          <a:solidFill>
                            <a:srgbClr val="002060"/>
                          </a:solidFill>
                          <a:latin typeface="+mn-lt"/>
                          <a:ea typeface="+mn-ea"/>
                          <a:cs typeface="+mn-cs"/>
                        </a:rPr>
                        <a:t>Examples</a:t>
                      </a:r>
                      <a:endParaRPr lang="ru-RU" sz="2400" dirty="0">
                        <a:solidFill>
                          <a:srgbClr val="002060"/>
                        </a:solidFill>
                      </a:endParaRPr>
                    </a:p>
                  </a:txBody>
                  <a:tcPr>
                    <a:gradFill flip="none" rotWithShape="1">
                      <a:gsLst>
                        <a:gs pos="0">
                          <a:schemeClr val="accent4">
                            <a:tint val="66000"/>
                            <a:satMod val="160000"/>
                          </a:schemeClr>
                        </a:gs>
                        <a:gs pos="50000">
                          <a:schemeClr val="accent4">
                            <a:tint val="44500"/>
                            <a:satMod val="160000"/>
                          </a:schemeClr>
                        </a:gs>
                        <a:gs pos="100000">
                          <a:schemeClr val="accent4">
                            <a:tint val="23500"/>
                            <a:satMod val="160000"/>
                          </a:schemeClr>
                        </a:gs>
                      </a:gsLst>
                      <a:lin ang="5400000" scaled="1"/>
                      <a:tileRect/>
                    </a:gradFill>
                  </a:tcPr>
                </a:tc>
              </a:tr>
              <a:tr h="612330">
                <a:tc>
                  <a:txBody>
                    <a:bodyPr/>
                    <a:lstStyle/>
                    <a:p>
                      <a:pPr algn="ctr"/>
                      <a:r>
                        <a:rPr lang="en-US" sz="1800" i="1" u="sng" kern="1200" dirty="0" smtClean="0">
                          <a:solidFill>
                            <a:srgbClr val="C00000"/>
                          </a:solidFill>
                          <a:latin typeface="+mn-lt"/>
                          <a:ea typeface="+mn-ea"/>
                          <a:cs typeface="+mn-cs"/>
                        </a:rPr>
                        <a:t>KIT </a:t>
                      </a:r>
                      <a:endParaRPr lang="ru-RU" sz="1800" i="1" u="sng" dirty="0">
                        <a:solidFill>
                          <a:srgbClr val="C00000"/>
                        </a:solidFill>
                      </a:endParaRPr>
                    </a:p>
                  </a:txBody>
                  <a:tcPr/>
                </a:tc>
                <a:tc>
                  <a:txBody>
                    <a:bodyPr/>
                    <a:lstStyle/>
                    <a:p>
                      <a:pPr algn="ctr"/>
                      <a:r>
                        <a:rPr lang="en-US" sz="2400" i="1" kern="1200" dirty="0" smtClean="0">
                          <a:solidFill>
                            <a:schemeClr val="dk1"/>
                          </a:solidFill>
                          <a:latin typeface="+mn-lt"/>
                          <a:ea typeface="+mn-ea"/>
                          <a:cs typeface="+mn-cs"/>
                        </a:rPr>
                        <a:t>ɪ </a:t>
                      </a:r>
                      <a:endParaRPr lang="ru-RU" sz="2400" i="1" dirty="0"/>
                    </a:p>
                  </a:txBody>
                  <a:tcPr/>
                </a:tc>
                <a:tc>
                  <a:txBody>
                    <a:bodyPr/>
                    <a:lstStyle/>
                    <a:p>
                      <a:pPr algn="ctr"/>
                      <a:r>
                        <a:rPr lang="en-US" sz="2400" i="1" kern="1200" dirty="0" smtClean="0">
                          <a:solidFill>
                            <a:schemeClr val="dk1"/>
                          </a:solidFill>
                          <a:latin typeface="+mn-lt"/>
                          <a:ea typeface="+mn-ea"/>
                          <a:cs typeface="+mn-cs"/>
                        </a:rPr>
                        <a:t>ɪ </a:t>
                      </a:r>
                      <a:endParaRPr lang="ru-RU" sz="2400" i="1" dirty="0"/>
                    </a:p>
                  </a:txBody>
                  <a:tcPr/>
                </a:tc>
                <a:tc>
                  <a:txBody>
                    <a:bodyPr/>
                    <a:lstStyle/>
                    <a:p>
                      <a:r>
                        <a:rPr lang="en-US" sz="1800" b="1" i="1" kern="1200" dirty="0" smtClean="0">
                          <a:solidFill>
                            <a:srgbClr val="002060"/>
                          </a:solidFill>
                          <a:latin typeface="+mn-lt"/>
                          <a:ea typeface="+mn-ea"/>
                          <a:cs typeface="+mn-cs"/>
                        </a:rPr>
                        <a:t>ship, rip, dim, spirit</a:t>
                      </a:r>
                      <a:endParaRPr lang="ru-RU" sz="1800" b="1" i="1" dirty="0">
                        <a:solidFill>
                          <a:srgbClr val="002060"/>
                        </a:solidFill>
                      </a:endParaRPr>
                    </a:p>
                  </a:txBody>
                  <a:tcPr/>
                </a:tc>
              </a:tr>
              <a:tr h="559084">
                <a:tc>
                  <a:txBody>
                    <a:bodyPr/>
                    <a:lstStyle/>
                    <a:p>
                      <a:pPr algn="ctr"/>
                      <a:r>
                        <a:rPr lang="en-US" sz="1800" i="1" u="sng" kern="1200" dirty="0" smtClean="0">
                          <a:solidFill>
                            <a:srgbClr val="C00000"/>
                          </a:solidFill>
                          <a:latin typeface="+mn-lt"/>
                          <a:ea typeface="+mn-ea"/>
                          <a:cs typeface="+mn-cs"/>
                        </a:rPr>
                        <a:t>DRESS</a:t>
                      </a:r>
                      <a:endParaRPr lang="ru-RU" sz="1800" i="1" u="sng" dirty="0">
                        <a:solidFill>
                          <a:srgbClr val="C00000"/>
                        </a:solidFill>
                      </a:endParaRPr>
                    </a:p>
                  </a:txBody>
                  <a:tcPr/>
                </a:tc>
                <a:tc>
                  <a:txBody>
                    <a:bodyPr/>
                    <a:lstStyle/>
                    <a:p>
                      <a:pPr algn="ctr"/>
                      <a:r>
                        <a:rPr lang="en-US" sz="2400" i="1" kern="1200" dirty="0" smtClean="0">
                          <a:solidFill>
                            <a:srgbClr val="002060"/>
                          </a:solidFill>
                          <a:latin typeface="+mn-lt"/>
                          <a:ea typeface="+mn-ea"/>
                          <a:cs typeface="+mn-cs"/>
                        </a:rPr>
                        <a:t>e </a:t>
                      </a:r>
                      <a:endParaRPr lang="ru-RU" sz="2400" i="1" dirty="0">
                        <a:solidFill>
                          <a:srgbClr val="002060"/>
                        </a:solidFill>
                      </a:endParaRPr>
                    </a:p>
                  </a:txBody>
                  <a:tcPr/>
                </a:tc>
                <a:tc>
                  <a:txBody>
                    <a:bodyPr/>
                    <a:lstStyle/>
                    <a:p>
                      <a:pPr algn="ctr"/>
                      <a:r>
                        <a:rPr lang="en-US" sz="2400" i="1" kern="1200" dirty="0" smtClean="0">
                          <a:solidFill>
                            <a:srgbClr val="002060"/>
                          </a:solidFill>
                          <a:latin typeface="+mn-lt"/>
                          <a:ea typeface="+mn-ea"/>
                          <a:cs typeface="+mn-cs"/>
                        </a:rPr>
                        <a:t>ɛ </a:t>
                      </a:r>
                      <a:endParaRPr lang="ru-RU" sz="2400" i="1" dirty="0">
                        <a:solidFill>
                          <a:srgbClr val="002060"/>
                        </a:solidFill>
                      </a:endParaRPr>
                    </a:p>
                  </a:txBody>
                  <a:tcPr/>
                </a:tc>
                <a:tc>
                  <a:txBody>
                    <a:bodyPr/>
                    <a:lstStyle/>
                    <a:p>
                      <a:pPr algn="l"/>
                      <a:r>
                        <a:rPr lang="en-US" sz="1800" b="1" i="1" kern="1200" dirty="0" smtClean="0">
                          <a:solidFill>
                            <a:srgbClr val="002060"/>
                          </a:solidFill>
                          <a:latin typeface="+mn-lt"/>
                          <a:ea typeface="+mn-ea"/>
                          <a:cs typeface="+mn-cs"/>
                        </a:rPr>
                        <a:t>step, ebb, hem, terror</a:t>
                      </a:r>
                      <a:endParaRPr lang="ru-RU" sz="1800" b="1" i="1" dirty="0">
                        <a:solidFill>
                          <a:srgbClr val="002060"/>
                        </a:solidFill>
                      </a:endParaRPr>
                    </a:p>
                  </a:txBody>
                  <a:tcPr/>
                </a:tc>
              </a:tr>
              <a:tr h="559084">
                <a:tc>
                  <a:txBody>
                    <a:bodyPr/>
                    <a:lstStyle/>
                    <a:p>
                      <a:pPr algn="ctr"/>
                      <a:r>
                        <a:rPr lang="en-US" sz="1800" i="1" u="sng" kern="1200" dirty="0" smtClean="0">
                          <a:solidFill>
                            <a:srgbClr val="C00000"/>
                          </a:solidFill>
                          <a:latin typeface="+mn-lt"/>
                          <a:ea typeface="+mn-ea"/>
                          <a:cs typeface="+mn-cs"/>
                        </a:rPr>
                        <a:t>BATH </a:t>
                      </a:r>
                      <a:endParaRPr lang="ru-RU" i="1" u="sng" dirty="0">
                        <a:solidFill>
                          <a:srgbClr val="C00000"/>
                        </a:solidFill>
                      </a:endParaRPr>
                    </a:p>
                  </a:txBody>
                  <a:tcPr/>
                </a:tc>
                <a:tc>
                  <a:txBody>
                    <a:bodyPr/>
                    <a:lstStyle/>
                    <a:p>
                      <a:pPr algn="ctr"/>
                      <a:r>
                        <a:rPr lang="en-US" sz="2400" i="1" kern="1200" dirty="0" smtClean="0">
                          <a:solidFill>
                            <a:srgbClr val="002060"/>
                          </a:solidFill>
                          <a:latin typeface="+mn-lt"/>
                          <a:ea typeface="+mn-ea"/>
                          <a:cs typeface="+mn-cs"/>
                        </a:rPr>
                        <a:t>ɑː </a:t>
                      </a:r>
                      <a:endParaRPr lang="ru-RU" sz="2400" i="1" dirty="0">
                        <a:solidFill>
                          <a:srgbClr val="002060"/>
                        </a:solidFill>
                      </a:endParaRPr>
                    </a:p>
                  </a:txBody>
                  <a:tcPr/>
                </a:tc>
                <a:tc>
                  <a:txBody>
                    <a:bodyPr/>
                    <a:lstStyle/>
                    <a:p>
                      <a:pPr algn="ctr"/>
                      <a:r>
                        <a:rPr lang="en-US" sz="2400" i="1" kern="1200" dirty="0" smtClean="0">
                          <a:solidFill>
                            <a:srgbClr val="002060"/>
                          </a:solidFill>
                          <a:latin typeface="+mn-lt"/>
                          <a:ea typeface="+mn-ea"/>
                          <a:cs typeface="+mn-cs"/>
                        </a:rPr>
                        <a:t>æ </a:t>
                      </a:r>
                      <a:endParaRPr lang="ru-RU" sz="2400" i="1" dirty="0">
                        <a:solidFill>
                          <a:srgbClr val="00206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1" kern="1200" dirty="0" smtClean="0">
                          <a:solidFill>
                            <a:srgbClr val="002060"/>
                          </a:solidFill>
                          <a:latin typeface="+mn-lt"/>
                          <a:ea typeface="+mn-ea"/>
                          <a:cs typeface="+mn-cs"/>
                        </a:rPr>
                        <a:t>staff, clasp, dance</a:t>
                      </a:r>
                      <a:endParaRPr lang="ru-RU" sz="1800" b="1" i="1" kern="1200" dirty="0" smtClean="0">
                        <a:solidFill>
                          <a:srgbClr val="002060"/>
                        </a:solidFill>
                        <a:latin typeface="+mn-lt"/>
                        <a:ea typeface="+mn-ea"/>
                        <a:cs typeface="+mn-cs"/>
                      </a:endParaRPr>
                    </a:p>
                  </a:txBody>
                  <a:tcPr/>
                </a:tc>
              </a:tr>
              <a:tr h="559084">
                <a:tc>
                  <a:txBody>
                    <a:bodyPr/>
                    <a:lstStyle/>
                    <a:p>
                      <a:pPr algn="ctr"/>
                      <a:r>
                        <a:rPr lang="en-US" sz="1800" i="1" u="sng" kern="1200" dirty="0" smtClean="0">
                          <a:solidFill>
                            <a:srgbClr val="C00000"/>
                          </a:solidFill>
                          <a:latin typeface="+mn-lt"/>
                          <a:ea typeface="+mn-ea"/>
                          <a:cs typeface="+mn-cs"/>
                        </a:rPr>
                        <a:t>SQUARE</a:t>
                      </a:r>
                      <a:endParaRPr lang="ru-RU" i="1" u="sng" dirty="0">
                        <a:solidFill>
                          <a:srgbClr val="C00000"/>
                        </a:solidFill>
                      </a:endParaRPr>
                    </a:p>
                  </a:txBody>
                  <a:tcPr/>
                </a:tc>
                <a:tc>
                  <a:txBody>
                    <a:bodyPr/>
                    <a:lstStyle/>
                    <a:p>
                      <a:pPr algn="ctr"/>
                      <a:r>
                        <a:rPr lang="en-US" sz="2400" i="1" kern="1200" dirty="0" err="1" smtClean="0">
                          <a:solidFill>
                            <a:srgbClr val="002060"/>
                          </a:solidFill>
                          <a:latin typeface="+mn-lt"/>
                          <a:ea typeface="+mn-ea"/>
                          <a:cs typeface="+mn-cs"/>
                        </a:rPr>
                        <a:t>ɛə</a:t>
                      </a:r>
                      <a:r>
                        <a:rPr lang="en-US" sz="2400" i="1" kern="1200" dirty="0" smtClean="0">
                          <a:solidFill>
                            <a:srgbClr val="002060"/>
                          </a:solidFill>
                          <a:latin typeface="+mn-lt"/>
                          <a:ea typeface="+mn-ea"/>
                          <a:cs typeface="+mn-cs"/>
                        </a:rPr>
                        <a:t> </a:t>
                      </a:r>
                      <a:endParaRPr lang="ru-RU" sz="2400" i="1" dirty="0">
                        <a:solidFill>
                          <a:srgbClr val="002060"/>
                        </a:solidFill>
                      </a:endParaRPr>
                    </a:p>
                  </a:txBody>
                  <a:tcPr/>
                </a:tc>
                <a:tc>
                  <a:txBody>
                    <a:bodyPr/>
                    <a:lstStyle/>
                    <a:p>
                      <a:pPr algn="ctr"/>
                      <a:r>
                        <a:rPr lang="en-US" sz="2400" i="1" kern="1200" dirty="0" err="1" smtClean="0">
                          <a:solidFill>
                            <a:srgbClr val="002060"/>
                          </a:solidFill>
                          <a:latin typeface="+mn-lt"/>
                          <a:ea typeface="+mn-ea"/>
                          <a:cs typeface="+mn-cs"/>
                        </a:rPr>
                        <a:t>ɛr</a:t>
                      </a:r>
                      <a:endParaRPr lang="ru-RU" sz="2400" i="1" dirty="0">
                        <a:solidFill>
                          <a:srgbClr val="002060"/>
                        </a:solidFill>
                      </a:endParaRPr>
                    </a:p>
                  </a:txBody>
                  <a:tcPr/>
                </a:tc>
                <a:tc>
                  <a:txBody>
                    <a:bodyPr/>
                    <a:lstStyle/>
                    <a:p>
                      <a:pPr algn="l"/>
                      <a:r>
                        <a:rPr lang="en-US" sz="1800" b="1" i="1" kern="1200" dirty="0" smtClean="0">
                          <a:solidFill>
                            <a:srgbClr val="002060"/>
                          </a:solidFill>
                          <a:latin typeface="+mn-lt"/>
                          <a:ea typeface="+mn-ea"/>
                          <a:cs typeface="+mn-cs"/>
                        </a:rPr>
                        <a:t>care, air, wear, Mary</a:t>
                      </a:r>
                      <a:endParaRPr lang="ru-RU" sz="1800" b="1" i="1" dirty="0">
                        <a:solidFill>
                          <a:srgbClr val="002060"/>
                        </a:solidFill>
                      </a:endParaRPr>
                    </a:p>
                  </a:txBody>
                  <a:tcPr/>
                </a:tc>
              </a:tr>
              <a:tr h="559084">
                <a:tc>
                  <a:txBody>
                    <a:bodyPr/>
                    <a:lstStyle/>
                    <a:p>
                      <a:pPr algn="ctr"/>
                      <a:r>
                        <a:rPr lang="en-US" sz="1800" i="1" u="sng" kern="1200" dirty="0" smtClean="0">
                          <a:solidFill>
                            <a:srgbClr val="C00000"/>
                          </a:solidFill>
                          <a:latin typeface="+mn-lt"/>
                          <a:ea typeface="+mn-ea"/>
                          <a:cs typeface="+mn-cs"/>
                        </a:rPr>
                        <a:t>START </a:t>
                      </a:r>
                      <a:endParaRPr lang="ru-RU" i="1" u="sng" dirty="0">
                        <a:solidFill>
                          <a:srgbClr val="C00000"/>
                        </a:solidFill>
                      </a:endParaRPr>
                    </a:p>
                  </a:txBody>
                  <a:tcPr/>
                </a:tc>
                <a:tc>
                  <a:txBody>
                    <a:bodyPr/>
                    <a:lstStyle/>
                    <a:p>
                      <a:pPr algn="ctr"/>
                      <a:r>
                        <a:rPr lang="en-US" sz="2400" i="1" kern="1200" dirty="0" smtClean="0">
                          <a:solidFill>
                            <a:srgbClr val="002060"/>
                          </a:solidFill>
                          <a:latin typeface="+mn-lt"/>
                          <a:ea typeface="+mn-ea"/>
                          <a:cs typeface="+mn-cs"/>
                        </a:rPr>
                        <a:t>ɑː </a:t>
                      </a:r>
                      <a:endParaRPr lang="ru-RU" sz="2400" i="1" dirty="0">
                        <a:solidFill>
                          <a:srgbClr val="002060"/>
                        </a:solidFill>
                      </a:endParaRPr>
                    </a:p>
                  </a:txBody>
                  <a:tcPr/>
                </a:tc>
                <a:tc>
                  <a:txBody>
                    <a:bodyPr/>
                    <a:lstStyle/>
                    <a:p>
                      <a:pPr algn="ctr"/>
                      <a:r>
                        <a:rPr lang="en-US" sz="2400" i="1" kern="1200" dirty="0" err="1" smtClean="0">
                          <a:solidFill>
                            <a:srgbClr val="002060"/>
                          </a:solidFill>
                          <a:latin typeface="+mn-lt"/>
                          <a:ea typeface="+mn-ea"/>
                          <a:cs typeface="+mn-cs"/>
                        </a:rPr>
                        <a:t>ɑr</a:t>
                      </a:r>
                      <a:endParaRPr lang="ru-RU" sz="2400" i="1" dirty="0">
                        <a:solidFill>
                          <a:srgbClr val="00206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1" kern="1200" dirty="0" smtClean="0">
                          <a:solidFill>
                            <a:srgbClr val="002060"/>
                          </a:solidFill>
                          <a:latin typeface="+mn-lt"/>
                          <a:ea typeface="+mn-ea"/>
                          <a:cs typeface="+mn-cs"/>
                        </a:rPr>
                        <a:t>far, sharp, farm, safari</a:t>
                      </a:r>
                      <a:endParaRPr lang="ru-RU" sz="1800" b="1" i="1" kern="1200" dirty="0" smtClean="0">
                        <a:solidFill>
                          <a:srgbClr val="002060"/>
                        </a:solidFill>
                        <a:latin typeface="+mn-lt"/>
                        <a:ea typeface="+mn-ea"/>
                        <a:cs typeface="+mn-cs"/>
                      </a:endParaRPr>
                    </a:p>
                  </a:txBody>
                  <a:tcPr/>
                </a:tc>
              </a:tr>
              <a:tr h="442599">
                <a:tc>
                  <a:txBody>
                    <a:bodyPr/>
                    <a:lstStyle/>
                    <a:p>
                      <a:pPr algn="ctr"/>
                      <a:r>
                        <a:rPr lang="en-US" sz="1800" i="1" u="sng" kern="1200" dirty="0" smtClean="0">
                          <a:solidFill>
                            <a:srgbClr val="C00000"/>
                          </a:solidFill>
                          <a:latin typeface="+mn-lt"/>
                          <a:ea typeface="+mn-ea"/>
                          <a:cs typeface="+mn-cs"/>
                        </a:rPr>
                        <a:t>FORCE </a:t>
                      </a:r>
                      <a:endParaRPr lang="ru-RU" i="1" u="sng" dirty="0">
                        <a:solidFill>
                          <a:srgbClr val="C00000"/>
                        </a:solidFill>
                      </a:endParaRPr>
                    </a:p>
                  </a:txBody>
                  <a:tcPr/>
                </a:tc>
                <a:tc>
                  <a:txBody>
                    <a:bodyPr/>
                    <a:lstStyle/>
                    <a:p>
                      <a:pPr algn="ctr"/>
                      <a:r>
                        <a:rPr lang="en-US" sz="2400" i="1" kern="1200" dirty="0" smtClean="0">
                          <a:solidFill>
                            <a:srgbClr val="002060"/>
                          </a:solidFill>
                          <a:latin typeface="+mn-lt"/>
                          <a:ea typeface="+mn-ea"/>
                          <a:cs typeface="+mn-cs"/>
                        </a:rPr>
                        <a:t>ɔː </a:t>
                      </a:r>
                      <a:endParaRPr lang="ru-RU" sz="2400" i="1" dirty="0">
                        <a:solidFill>
                          <a:srgbClr val="002060"/>
                        </a:solidFill>
                      </a:endParaRPr>
                    </a:p>
                  </a:txBody>
                  <a:tcPr/>
                </a:tc>
                <a:tc>
                  <a:txBody>
                    <a:bodyPr/>
                    <a:lstStyle/>
                    <a:p>
                      <a:pPr algn="ctr"/>
                      <a:r>
                        <a:rPr lang="en-US" sz="2400" i="1" kern="1200" dirty="0" smtClean="0">
                          <a:solidFill>
                            <a:srgbClr val="002060"/>
                          </a:solidFill>
                          <a:latin typeface="+mn-lt"/>
                          <a:ea typeface="+mn-ea"/>
                          <a:cs typeface="+mn-cs"/>
                        </a:rPr>
                        <a:t>or </a:t>
                      </a:r>
                      <a:endParaRPr lang="ru-RU" sz="2400" i="1" dirty="0">
                        <a:solidFill>
                          <a:srgbClr val="002060"/>
                        </a:solidFill>
                      </a:endParaRPr>
                    </a:p>
                  </a:txBody>
                  <a:tcPr/>
                </a:tc>
                <a:tc>
                  <a:txBody>
                    <a:bodyPr/>
                    <a:lstStyle/>
                    <a:p>
                      <a:pPr algn="l"/>
                      <a:r>
                        <a:rPr lang="en-US" sz="1800" b="1" i="1" kern="1200" dirty="0" smtClean="0">
                          <a:solidFill>
                            <a:srgbClr val="002060"/>
                          </a:solidFill>
                          <a:latin typeface="+mn-lt"/>
                          <a:ea typeface="+mn-ea"/>
                          <a:cs typeface="+mn-cs"/>
                        </a:rPr>
                        <a:t>floor, coarse, ore, oral</a:t>
                      </a:r>
                      <a:endParaRPr lang="ru-RU" sz="1800" b="1" i="1" dirty="0">
                        <a:solidFill>
                          <a:srgbClr val="002060"/>
                        </a:solidFill>
                      </a:endParaRPr>
                    </a:p>
                  </a:txBody>
                  <a:tcPr/>
                </a:tc>
              </a:tr>
              <a:tr h="442599">
                <a:tc>
                  <a:txBody>
                    <a:bodyPr/>
                    <a:lstStyle/>
                    <a:p>
                      <a:pPr algn="ctr"/>
                      <a:r>
                        <a:rPr lang="en-US" sz="1800" i="1" u="sng" kern="1200" dirty="0" smtClean="0">
                          <a:solidFill>
                            <a:srgbClr val="C00000"/>
                          </a:solidFill>
                          <a:latin typeface="+mn-lt"/>
                          <a:ea typeface="+mn-ea"/>
                          <a:cs typeface="+mn-cs"/>
                        </a:rPr>
                        <a:t>FLEECE </a:t>
                      </a:r>
                      <a:endParaRPr lang="ru-RU" i="1" u="sng" dirty="0">
                        <a:solidFill>
                          <a:srgbClr val="C00000"/>
                        </a:solidFill>
                      </a:endParaRPr>
                    </a:p>
                  </a:txBody>
                  <a:tcPr/>
                </a:tc>
                <a:tc>
                  <a:txBody>
                    <a:bodyPr/>
                    <a:lstStyle/>
                    <a:p>
                      <a:pPr algn="r"/>
                      <a:r>
                        <a:rPr lang="en-US" sz="2400" i="1" kern="1200" dirty="0" err="1" smtClean="0">
                          <a:solidFill>
                            <a:srgbClr val="002060"/>
                          </a:solidFill>
                          <a:latin typeface="+mn-lt"/>
                          <a:ea typeface="+mn-ea"/>
                          <a:cs typeface="+mn-cs"/>
                        </a:rPr>
                        <a:t>i</a:t>
                      </a:r>
                      <a:r>
                        <a:rPr lang="en-US" sz="2400" i="1" kern="1200" dirty="0" smtClean="0">
                          <a:solidFill>
                            <a:srgbClr val="002060"/>
                          </a:solidFill>
                          <a:latin typeface="+mn-lt"/>
                          <a:ea typeface="+mn-ea"/>
                          <a:cs typeface="+mn-cs"/>
                        </a:rPr>
                        <a:t>ː 	</a:t>
                      </a:r>
                      <a:endParaRPr lang="ru-RU" sz="2400" i="1" dirty="0">
                        <a:solidFill>
                          <a:srgbClr val="002060"/>
                        </a:solidFill>
                      </a:endParaRPr>
                    </a:p>
                  </a:txBody>
                  <a:tcPr/>
                </a:tc>
                <a:tc>
                  <a:txBody>
                    <a:bodyPr/>
                    <a:lstStyle/>
                    <a:p>
                      <a:pPr algn="ctr"/>
                      <a:r>
                        <a:rPr lang="en-US" sz="2400" i="1" kern="1200" dirty="0" err="1" smtClean="0">
                          <a:solidFill>
                            <a:srgbClr val="002060"/>
                          </a:solidFill>
                          <a:latin typeface="+mn-lt"/>
                          <a:ea typeface="+mn-ea"/>
                          <a:cs typeface="+mn-cs"/>
                        </a:rPr>
                        <a:t>i</a:t>
                      </a:r>
                      <a:r>
                        <a:rPr lang="en-US" sz="2400" i="1" kern="1200" dirty="0" smtClean="0">
                          <a:solidFill>
                            <a:srgbClr val="002060"/>
                          </a:solidFill>
                          <a:latin typeface="+mn-lt"/>
                          <a:ea typeface="+mn-ea"/>
                          <a:cs typeface="+mn-cs"/>
                        </a:rPr>
                        <a:t> </a:t>
                      </a:r>
                      <a:endParaRPr lang="ru-RU" sz="2400" i="1" dirty="0">
                        <a:solidFill>
                          <a:srgbClr val="002060"/>
                        </a:solidFill>
                      </a:endParaRPr>
                    </a:p>
                  </a:txBody>
                  <a:tcPr/>
                </a:tc>
                <a:tc>
                  <a:txBody>
                    <a:bodyPr/>
                    <a:lstStyle/>
                    <a:p>
                      <a:pPr algn="l"/>
                      <a:r>
                        <a:rPr lang="en-US" sz="1800" b="1" i="1" kern="1200" dirty="0" smtClean="0">
                          <a:solidFill>
                            <a:srgbClr val="002060"/>
                          </a:solidFill>
                          <a:latin typeface="+mn-lt"/>
                          <a:ea typeface="+mn-ea"/>
                          <a:cs typeface="+mn-cs"/>
                        </a:rPr>
                        <a:t>seed, key, seize</a:t>
                      </a:r>
                      <a:endParaRPr lang="ru-RU" sz="1800" b="1" i="1" dirty="0">
                        <a:solidFill>
                          <a:srgbClr val="002060"/>
                        </a:solidFill>
                      </a:endParaRP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500"/>
                                        <p:tgtEl>
                                          <p:spTgt spid="3">
                                            <p:txEl>
                                              <p:pRg st="0" end="0"/>
                                            </p:txEl>
                                          </p:spTgt>
                                        </p:tgtEl>
                                      </p:cBhvr>
                                    </p:animEffect>
                                  </p:childTnLst>
                                </p:cTn>
                              </p:par>
                              <p:par>
                                <p:cTn id="8" presetID="47"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1000"/>
                                        <p:tgtEl>
                                          <p:spTgt spid="3">
                                            <p:txEl>
                                              <p:pRg st="1" end="1"/>
                                            </p:txEl>
                                          </p:spTgt>
                                        </p:tgtEl>
                                      </p:cBhvr>
                                    </p:animEffect>
                                    <p:anim calcmode="lin" valueType="num">
                                      <p:cBhvr>
                                        <p:cTn id="1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435280" cy="5793507"/>
          </a:xfrm>
        </p:spPr>
        <p:txBody>
          <a:bodyPr/>
          <a:lstStyle/>
          <a:p>
            <a:pPr>
              <a:buNone/>
            </a:pPr>
            <a:r>
              <a:rPr lang="en-US" sz="2000" b="1" dirty="0">
                <a:solidFill>
                  <a:srgbClr val="002060"/>
                </a:solidFill>
              </a:rPr>
              <a:t>Spelling </a:t>
            </a:r>
            <a:r>
              <a:rPr lang="en-US" sz="2000" dirty="0">
                <a:solidFill>
                  <a:srgbClr val="002060"/>
                </a:solidFill>
              </a:rPr>
              <a:t>divergence dates back to Noah Webster’s reforms in 1828. The same year was the time when his dictionary came out.</a:t>
            </a:r>
            <a:endParaRPr lang="ru-RU" sz="2000" dirty="0">
              <a:solidFill>
                <a:srgbClr val="002060"/>
              </a:solidFill>
            </a:endParaRPr>
          </a:p>
          <a:p>
            <a:pPr>
              <a:buNone/>
            </a:pPr>
            <a:endParaRPr lang="ru-RU" dirty="0"/>
          </a:p>
        </p:txBody>
      </p:sp>
      <p:sp>
        <p:nvSpPr>
          <p:cNvPr id="20482" name="AutoShape 2" descr="ÐÐ°ÑÑÐ¸Ð½ÐºÐ¸ Ð¿Ð¾ Ð·Ð°Ð¿ÑÐ¾ÑÑ Noah Webst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0484" name="Picture 4" descr="ÐÐ°ÑÑÐ¸Ð½ÐºÐ¸ Ð¿Ð¾ Ð·Ð°Ð¿ÑÐ¾ÑÑ Noah Webster"/>
          <p:cNvPicPr>
            <a:picLocks noChangeAspect="1" noChangeArrowheads="1"/>
          </p:cNvPicPr>
          <p:nvPr/>
        </p:nvPicPr>
        <p:blipFill>
          <a:blip r:embed="rId2" cstate="print"/>
          <a:srcRect/>
          <a:stretch>
            <a:fillRect/>
          </a:stretch>
        </p:blipFill>
        <p:spPr bwMode="auto">
          <a:xfrm>
            <a:off x="6516216" y="908719"/>
            <a:ext cx="2276911" cy="2997933"/>
          </a:xfrm>
          <a:prstGeom prst="rect">
            <a:avLst/>
          </a:prstGeom>
          <a:noFill/>
        </p:spPr>
      </p:pic>
      <p:pic>
        <p:nvPicPr>
          <p:cNvPr id="20486" name="Picture 6" descr="ÐÐ¾ÑÐ¾Ð¶ÐµÐµ Ð¸Ð·Ð¾Ð±ÑÐ°Ð¶ÐµÐ½Ð¸Ðµ"/>
          <p:cNvPicPr>
            <a:picLocks noChangeAspect="1" noChangeArrowheads="1"/>
          </p:cNvPicPr>
          <p:nvPr/>
        </p:nvPicPr>
        <p:blipFill>
          <a:blip r:embed="rId3" cstate="print"/>
          <a:srcRect/>
          <a:stretch>
            <a:fillRect/>
          </a:stretch>
        </p:blipFill>
        <p:spPr bwMode="auto">
          <a:xfrm>
            <a:off x="1691680" y="1124744"/>
            <a:ext cx="3384376" cy="55126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0484"/>
                                        </p:tgtEl>
                                        <p:attrNameLst>
                                          <p:attrName>style.visibility</p:attrName>
                                        </p:attrNameLst>
                                      </p:cBhvr>
                                      <p:to>
                                        <p:strVal val="visible"/>
                                      </p:to>
                                    </p:set>
                                    <p:animEffect transition="in" filter="wipe(down)">
                                      <p:cBhvr>
                                        <p:cTn id="12" dur="500"/>
                                        <p:tgtEl>
                                          <p:spTgt spid="2048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0486"/>
                                        </p:tgtEl>
                                        <p:attrNameLst>
                                          <p:attrName>style.visibility</p:attrName>
                                        </p:attrNameLst>
                                      </p:cBhvr>
                                      <p:to>
                                        <p:strVal val="visible"/>
                                      </p:to>
                                    </p:set>
                                    <p:animEffect transition="in" filter="wipe(down)">
                                      <p:cBhvr>
                                        <p:cTn id="17" dur="500"/>
                                        <p:tgtEl>
                                          <p:spTgt spid="20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200</TotalTime>
  <Words>929</Words>
  <Application>Microsoft Office PowerPoint</Application>
  <PresentationFormat>Экран (4:3)</PresentationFormat>
  <Paragraphs>87</Paragraphs>
  <Slides>15</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Американский английский и его особенности.</vt:lpstr>
      <vt:lpstr>Слайд 2</vt:lpstr>
      <vt:lpstr>Слайд 3</vt:lpstr>
      <vt:lpstr>Слайд 4</vt:lpstr>
      <vt:lpstr>The objective and the theme.</vt:lpstr>
      <vt:lpstr>The Origin of American English</vt:lpstr>
      <vt:lpstr>Слайд 7</vt:lpstr>
      <vt:lpstr>Слайд 8</vt:lpstr>
      <vt:lpstr>Слайд 9</vt:lpstr>
      <vt:lpstr>Слайд 10</vt:lpstr>
      <vt:lpstr>Слайд 11</vt:lpstr>
      <vt:lpstr>The conclusion</vt:lpstr>
      <vt:lpstr>Слайд 13</vt:lpstr>
      <vt:lpstr>Список литературы:</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Название</dc:title>
  <dc:creator>Мария</dc:creator>
  <cp:lastModifiedBy>Мария</cp:lastModifiedBy>
  <cp:revision>20</cp:revision>
  <dcterms:created xsi:type="dcterms:W3CDTF">2018-04-08T10:42:45Z</dcterms:created>
  <dcterms:modified xsi:type="dcterms:W3CDTF">2018-04-17T15:50:32Z</dcterms:modified>
</cp:coreProperties>
</file>