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2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434" autoAdjust="0"/>
  </p:normalViewPr>
  <p:slideViewPr>
    <p:cSldViewPr>
      <p:cViewPr>
        <p:scale>
          <a:sx n="80" d="100"/>
          <a:sy n="80" d="100"/>
        </p:scale>
        <p:origin x="-1522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7884587343248749E-2"/>
          <c:y val="4.7843866427813367E-2"/>
          <c:w val="0.89514010401477595"/>
          <c:h val="0.499903467287772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/>
            </a:solidFill>
          </c:spPr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Получение заработной платы(стипендии, пенсии)</c:v>
                </c:pt>
                <c:pt idx="1">
                  <c:v>Оплата кредита</c:v>
                </c:pt>
                <c:pt idx="2">
                  <c:v>Не нужно носить наличность</c:v>
                </c:pt>
                <c:pt idx="3">
                  <c:v>Оплата товаров и услуг в Интернете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</c:v>
                </c:pt>
                <c:pt idx="1">
                  <c:v>0.70000000000000018</c:v>
                </c:pt>
                <c:pt idx="2">
                  <c:v>0.4</c:v>
                </c:pt>
                <c:pt idx="3">
                  <c:v>0.15000000000000005</c:v>
                </c:pt>
              </c:numCache>
            </c:numRef>
          </c:val>
        </c:ser>
        <c:axId val="119624448"/>
        <c:axId val="119625984"/>
      </c:barChart>
      <c:catAx>
        <c:axId val="119624448"/>
        <c:scaling>
          <c:orientation val="minMax"/>
        </c:scaling>
        <c:axPos val="b"/>
        <c:numFmt formatCode="General" sourceLinked="0"/>
        <c:tickLblPos val="nextTo"/>
        <c:txPr>
          <a:bodyPr rot="-5400000" vert="horz"/>
          <a:lstStyle/>
          <a:p>
            <a:pPr>
              <a:defRPr sz="1400" baseline="0"/>
            </a:pPr>
            <a:endParaRPr lang="ru-RU"/>
          </a:p>
        </c:txPr>
        <c:crossAx val="119625984"/>
        <c:crosses val="autoZero"/>
        <c:auto val="1"/>
        <c:lblAlgn val="ctr"/>
        <c:lblOffset val="100"/>
      </c:catAx>
      <c:valAx>
        <c:axId val="119625984"/>
        <c:scaling>
          <c:orientation val="minMax"/>
        </c:scaling>
        <c:axPos val="l"/>
        <c:majorGridlines/>
        <c:numFmt formatCode="0%" sourceLinked="1"/>
        <c:tickLblPos val="nextTo"/>
        <c:crossAx val="1196244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Пользуетесь ли Вы бонусными программами, кэшбэками?</c:v>
                </c:pt>
              </c:strCache>
            </c:strRef>
          </c:tx>
          <c:spPr>
            <a:solidFill>
              <a:schemeClr val="accent6"/>
            </a:solidFill>
          </c:spPr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0.35000000000000009</c:v>
                </c:pt>
                <c:pt idx="1">
                  <c:v>0.65000000000000024</c:v>
                </c:pt>
              </c:numCache>
            </c:numRef>
          </c:val>
        </c:ser>
        <c:axId val="122460032"/>
        <c:axId val="122461568"/>
      </c:barChart>
      <c:catAx>
        <c:axId val="122460032"/>
        <c:scaling>
          <c:orientation val="minMax"/>
        </c:scaling>
        <c:axPos val="b"/>
        <c:numFmt formatCode="General" sourceLinked="0"/>
        <c:tickLblPos val="nextTo"/>
        <c:crossAx val="122461568"/>
        <c:crosses val="autoZero"/>
        <c:auto val="1"/>
        <c:lblAlgn val="ctr"/>
        <c:lblOffset val="100"/>
      </c:catAx>
      <c:valAx>
        <c:axId val="122461568"/>
        <c:scaling>
          <c:orientation val="minMax"/>
        </c:scaling>
        <c:axPos val="l"/>
        <c:majorGridlines/>
        <c:numFmt formatCode="0%" sourceLinked="1"/>
        <c:tickLblPos val="nextTo"/>
        <c:crossAx val="1224600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/>
            </a:solidFill>
          </c:spPr>
          <c:dLbls>
            <c:dLbl>
              <c:idx val="0"/>
              <c:layout>
                <c:manualLayout>
                  <c:x val="4.6296296296296311E-3"/>
                  <c:y val="1.82054504538358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Всегда под рукой «денежный запас»</c:v>
                </c:pt>
                <c:pt idx="1">
                  <c:v>Не нужно стоять в очередях в банке за кредитом </c:v>
                </c:pt>
                <c:pt idx="2">
                  <c:v>Безопасность и надежность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0.42500000000000016</c:v>
                </c:pt>
                <c:pt idx="1">
                  <c:v>0.4</c:v>
                </c:pt>
                <c:pt idx="2">
                  <c:v>0.1</c:v>
                </c:pt>
              </c:numCache>
            </c:numRef>
          </c:val>
        </c:ser>
        <c:axId val="120188928"/>
        <c:axId val="120190464"/>
      </c:barChart>
      <c:catAx>
        <c:axId val="120188928"/>
        <c:scaling>
          <c:orientation val="minMax"/>
        </c:scaling>
        <c:axPos val="b"/>
        <c:numFmt formatCode="General" sourceLinked="0"/>
        <c:tickLblPos val="nextTo"/>
        <c:crossAx val="120190464"/>
        <c:crosses val="autoZero"/>
        <c:auto val="1"/>
        <c:lblAlgn val="ctr"/>
        <c:lblOffset val="100"/>
      </c:catAx>
      <c:valAx>
        <c:axId val="120190464"/>
        <c:scaling>
          <c:orientation val="minMax"/>
        </c:scaling>
        <c:axPos val="l"/>
        <c:majorGridlines/>
        <c:numFmt formatCode="0%" sourceLinked="1"/>
        <c:tickLblPos val="nextTo"/>
        <c:crossAx val="1201889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Минусы использования карт</c:v>
                </c:pt>
              </c:strCache>
            </c:strRef>
          </c:tx>
          <c:spPr>
            <a:solidFill>
              <a:schemeClr val="accent6"/>
            </a:solidFill>
          </c:spPr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Плата за использование банковских карт</c:v>
                </c:pt>
                <c:pt idx="1">
                  <c:v>Мошенничество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0.65000000000000024</c:v>
                </c:pt>
              </c:numCache>
            </c:numRef>
          </c:val>
        </c:ser>
        <c:axId val="120300672"/>
        <c:axId val="120302208"/>
      </c:barChart>
      <c:catAx>
        <c:axId val="120300672"/>
        <c:scaling>
          <c:orientation val="minMax"/>
        </c:scaling>
        <c:axPos val="b"/>
        <c:numFmt formatCode="General" sourceLinked="0"/>
        <c:tickLblPos val="nextTo"/>
        <c:crossAx val="120302208"/>
        <c:crosses val="autoZero"/>
        <c:auto val="1"/>
        <c:lblAlgn val="ctr"/>
        <c:lblOffset val="100"/>
      </c:catAx>
      <c:valAx>
        <c:axId val="120302208"/>
        <c:scaling>
          <c:orientation val="minMax"/>
        </c:scaling>
        <c:axPos val="l"/>
        <c:majorGridlines/>
        <c:numFmt formatCode="0%" sourceLinked="1"/>
        <c:tickLblPos val="nextTo"/>
        <c:crossAx val="1203006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7AE97-383F-4FBC-B062-A2804D73DA9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94F5-8B3E-4218-AB3F-733B4AE46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5422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594F5-8B3E-4218-AB3F-733B4AE462F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42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013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9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00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1089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640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5812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2691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5338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507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215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726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955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36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402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73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32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098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A7E895C-82C0-4C67-9803-027EC4AD442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D705C-41C2-4521-9905-03B9448D9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9939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&#1055;&#1072;&#1084;&#1103;&#1090;&#1082;&#1080;%20&#1055;&#1088;&#1080;&#1083;&#1086;&#1078;&#1077;&#1085;&#1080;&#1077;.doc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yfinsovetnik.ru/" TargetMode="External"/><Relationship Id="rId2" Type="http://schemas.openxmlformats.org/officeDocument/2006/relationships/hyperlink" Target="https://bankstoday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44824"/>
            <a:ext cx="8607216" cy="2232248"/>
          </a:xfrm>
        </p:spPr>
        <p:txBody>
          <a:bodyPr>
            <a:noAutofit/>
          </a:bodyPr>
          <a:lstStyle/>
          <a:p>
            <a:r>
              <a:rPr lang="ru-RU" sz="6600" dirty="0"/>
              <a:t>Банковские карты: польза и риски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941168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Автор: Пушкарева Виктория </a:t>
            </a:r>
            <a:r>
              <a:rPr lang="ru-RU" dirty="0" smtClean="0">
                <a:solidFill>
                  <a:schemeClr val="tx1"/>
                </a:solidFill>
              </a:rPr>
              <a:t>Сергеевна,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Ученица МБОУ </a:t>
            </a:r>
            <a:r>
              <a:rPr lang="ru-RU" dirty="0">
                <a:solidFill>
                  <a:schemeClr val="tx1"/>
                </a:solidFill>
              </a:rPr>
              <a:t>СОШ № 4, </a:t>
            </a:r>
            <a:r>
              <a:rPr lang="ru-RU" dirty="0" smtClean="0">
                <a:solidFill>
                  <a:schemeClr val="tx1"/>
                </a:solidFill>
              </a:rPr>
              <a:t>8А </a:t>
            </a:r>
            <a:r>
              <a:rPr lang="ru-RU" dirty="0">
                <a:solidFill>
                  <a:schemeClr val="tx1"/>
                </a:solidFill>
              </a:rPr>
              <a:t>класс 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Научный руководитель: Иванова Ирина Викторовна,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учитель математики МБОУ СОШ №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543674" cy="182415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Рассмотрим самый основной – </a:t>
            </a:r>
            <a:r>
              <a:rPr lang="ru-RU" sz="4400" b="1" dirty="0" smtClean="0"/>
              <a:t>по виду проводимых расчетов: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780928"/>
            <a:ext cx="6711654" cy="4195481"/>
          </a:xfrm>
        </p:spPr>
        <p:txBody>
          <a:bodyPr/>
          <a:lstStyle/>
          <a:p>
            <a:r>
              <a:rPr lang="ru-RU" sz="3200" dirty="0" smtClean="0"/>
              <a:t>Дебетовые карты;</a:t>
            </a:r>
          </a:p>
          <a:p>
            <a:r>
              <a:rPr lang="ru-RU" sz="3200" dirty="0" smtClean="0"/>
              <a:t>Кредитные карты.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80920" cy="496855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Дебетовые карты</a:t>
            </a:r>
            <a:r>
              <a:rPr lang="ru-RU" dirty="0" smtClean="0"/>
              <a:t> – это «пластик», привязанный к депозитному текущему счету. </a:t>
            </a:r>
            <a:br>
              <a:rPr lang="ru-RU" dirty="0" smtClean="0"/>
            </a:br>
            <a:r>
              <a:rPr lang="ru-RU" dirty="0" smtClean="0"/>
              <a:t>Это наиболее распространенный вид банковских карт – все </a:t>
            </a:r>
            <a:r>
              <a:rPr lang="ru-RU" dirty="0" err="1" smtClean="0"/>
              <a:t>зарплатные</a:t>
            </a:r>
            <a:r>
              <a:rPr lang="ru-RU" dirty="0" smtClean="0"/>
              <a:t>, «пенсионные», расчетные карты.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8694"/>
            <a:ext cx="7055380" cy="1400530"/>
          </a:xfrm>
        </p:spPr>
        <p:txBody>
          <a:bodyPr>
            <a:normAutofit/>
          </a:bodyPr>
          <a:lstStyle/>
          <a:p>
            <a:r>
              <a:rPr lang="ru-RU" b="1" dirty="0" smtClean="0"/>
              <a:t>Характеристики дебетовых карт: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840303"/>
          </a:xfrm>
        </p:spPr>
        <p:txBody>
          <a:bodyPr>
            <a:normAutofit/>
          </a:bodyPr>
          <a:lstStyle/>
          <a:p>
            <a:pPr lvl="0"/>
            <a:r>
              <a:rPr lang="ru-RU" sz="2200" dirty="0" smtClean="0"/>
              <a:t>Выпустить дебетовую карту можно для подростка от 14 до 18 лет (при согласии родителей). Лица от 18 лет вправе оформлять дебетовые карты самостоятельно;</a:t>
            </a:r>
          </a:p>
          <a:p>
            <a:pPr lvl="0"/>
            <a:r>
              <a:rPr lang="ru-RU" sz="2200" dirty="0" smtClean="0"/>
              <a:t>Заявление на выпуск дебетовой карты рассматривается в максимально короткие сроки (несколько минут). Выдача самой карты в зависимости от ее вида может быть мгновенной или занять несколько недель;</a:t>
            </a:r>
          </a:p>
          <a:p>
            <a:r>
              <a:rPr lang="ru-RU" sz="2200" dirty="0" smtClean="0"/>
              <a:t>Для оформления дебетовой карты нужны только паспорт и личное присутствие клиента.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055380" cy="140053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Характеристики дебетовых карт: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4840303"/>
          </a:xfrm>
        </p:spPr>
        <p:txBody>
          <a:bodyPr>
            <a:normAutofit/>
          </a:bodyPr>
          <a:lstStyle/>
          <a:p>
            <a:pPr lvl="0"/>
            <a:r>
              <a:rPr lang="ru-RU" sz="2200" dirty="0" smtClean="0"/>
              <a:t>По дебетовым картам нет границ остатка – клиент может как обнулить счет, так и разместить на нем неограниченные суммы;</a:t>
            </a:r>
          </a:p>
          <a:p>
            <a:pPr lvl="0"/>
            <a:r>
              <a:rPr lang="ru-RU" sz="2200" dirty="0" smtClean="0"/>
              <a:t>На остаток средств может начисляться определенный небольшой процент (обычно рассматривается среднемесячная сумма на счете);</a:t>
            </a:r>
          </a:p>
          <a:p>
            <a:pPr lvl="0"/>
            <a:r>
              <a:rPr lang="ru-RU" sz="2200" dirty="0" smtClean="0"/>
              <a:t>Дебетовой картой можно проводить платежи в интернете и через </a:t>
            </a:r>
            <a:r>
              <a:rPr lang="ru-RU" sz="2200" dirty="0" err="1" smtClean="0"/>
              <a:t>онлайн-кабинет</a:t>
            </a:r>
            <a:r>
              <a:rPr lang="ru-RU" sz="2200" dirty="0" smtClean="0"/>
              <a:t>, снимать деньги в банкоматах, оплачивать товары и услуги в терминалах.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568952" cy="551181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Кредитная карта</a:t>
            </a:r>
            <a:r>
              <a:rPr lang="ru-RU" sz="4000" dirty="0" smtClean="0"/>
              <a:t> – это особый вид потребительской ссуды. Карта с кредитным лимитом – это возможность пользоваться средствами банка в любое время и в любом месте.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Характеристики кредитных карт: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7560724" cy="419548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Выдаются только лицам старше 18 лет, имеющим постоянную занятость;</a:t>
            </a:r>
          </a:p>
          <a:p>
            <a:r>
              <a:rPr lang="ru-RU" sz="2400" dirty="0" smtClean="0"/>
              <a:t>Оформление занимает от нескольких часов до недели;</a:t>
            </a:r>
          </a:p>
          <a:p>
            <a:r>
              <a:rPr lang="ru-RU" sz="2400" dirty="0" smtClean="0"/>
              <a:t>Для выдачи требуется паспорт клиента, подтверждение доходов, места работы – то есть все то, что нужно для выдачи обычного потребительского кредита;</a:t>
            </a:r>
            <a:endParaRPr lang="ru-RU" sz="2200" dirty="0" smtClean="0"/>
          </a:p>
          <a:p>
            <a:pPr lvl="0"/>
            <a:endParaRPr lang="ru-RU" sz="2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Характеристики кредитных карт: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2052925"/>
            <a:ext cx="7848756" cy="4195481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Лимит по кредитной карте – это сумма предоставленной банком ссуды;</a:t>
            </a:r>
          </a:p>
          <a:p>
            <a:r>
              <a:rPr lang="ru-RU" sz="2400" dirty="0" smtClean="0"/>
              <a:t>Ставки по картам могут быть до 40-50% годовых. Это плата за возможность неоднократно пользоваться лимитом;</a:t>
            </a:r>
          </a:p>
          <a:p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Преимущества банковских пластиковых карт: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2052925"/>
            <a:ext cx="7488716" cy="419548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Главным достоинством является удобство использования;</a:t>
            </a:r>
          </a:p>
          <a:p>
            <a:r>
              <a:rPr lang="ru-RU" sz="2400" dirty="0"/>
              <a:t>Б</a:t>
            </a:r>
            <a:r>
              <a:rPr lang="ru-RU" sz="2400" dirty="0" smtClean="0"/>
              <a:t>езопасность денежных средств;</a:t>
            </a:r>
          </a:p>
          <a:p>
            <a:r>
              <a:rPr lang="ru-RU" sz="2400" dirty="0"/>
              <a:t>М</a:t>
            </a:r>
            <a:r>
              <a:rPr lang="ru-RU" sz="2400" dirty="0" smtClean="0"/>
              <a:t>ожно использовать для получения наличных в банкоматах и оплачивать товары по безналичному расчету;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редитные карты позволяют приобретать товары не имея всей необходимой суммы;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Преимущества банковских пластиковых карт: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2052925"/>
            <a:ext cx="7704740" cy="419548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Финансовая выгода:</a:t>
            </a:r>
            <a:endParaRPr lang="ru-RU" sz="2400" b="1" dirty="0" smtClean="0"/>
          </a:p>
          <a:p>
            <a:pPr lvl="0">
              <a:buSzPct val="90000"/>
              <a:buFont typeface="Wingdings" panose="05000000000000000000" pitchFamily="2" charset="2"/>
              <a:buChar char="q"/>
            </a:pPr>
            <a:r>
              <a:rPr lang="ru-RU" sz="2400" dirty="0" smtClean="0"/>
              <a:t>Грейс-период;</a:t>
            </a:r>
          </a:p>
          <a:p>
            <a:pPr lvl="0">
              <a:buSzPct val="90000"/>
              <a:buFont typeface="Wingdings" panose="05000000000000000000" pitchFamily="2" charset="2"/>
              <a:buChar char="q"/>
            </a:pPr>
            <a:r>
              <a:rPr lang="ru-RU" sz="2400" dirty="0" smtClean="0"/>
              <a:t>Начисление процентов на среднемесячный остаток средств;</a:t>
            </a:r>
          </a:p>
          <a:p>
            <a:pPr lvl="0">
              <a:buSzPct val="90000"/>
              <a:buFont typeface="Wingdings" panose="05000000000000000000" pitchFamily="2" charset="2"/>
              <a:buChar char="q"/>
            </a:pPr>
            <a:r>
              <a:rPr lang="ru-RU" sz="2400" dirty="0" smtClean="0"/>
              <a:t>Бонусные мили;</a:t>
            </a:r>
          </a:p>
          <a:p>
            <a:pPr lvl="0">
              <a:buSzPct val="90000"/>
              <a:buFont typeface="Wingdings" panose="05000000000000000000" pitchFamily="2" charset="2"/>
              <a:buChar char="q"/>
            </a:pPr>
            <a:r>
              <a:rPr lang="ru-RU" sz="2400" dirty="0" smtClean="0"/>
              <a:t>Скидки и бонусные программы от партнеров банка (кафе, магазины, салоны и т.д.);</a:t>
            </a:r>
          </a:p>
          <a:p>
            <a:pPr lvl="0">
              <a:buSzPct val="90000"/>
              <a:buFont typeface="Wingdings" panose="05000000000000000000" pitchFamily="2" charset="2"/>
              <a:buChar char="q"/>
            </a:pPr>
            <a:r>
              <a:rPr lang="ru-RU" sz="2400" dirty="0" smtClean="0"/>
              <a:t>Кэшбэк.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055380" cy="1400530"/>
          </a:xfrm>
        </p:spPr>
        <p:txBody>
          <a:bodyPr>
            <a:normAutofit/>
          </a:bodyPr>
          <a:lstStyle/>
          <a:p>
            <a:r>
              <a:rPr lang="ru-RU" b="1" dirty="0" smtClean="0"/>
              <a:t>Недостатки банковских пластиковых карт: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132856"/>
            <a:ext cx="7848756" cy="4195481"/>
          </a:xfrm>
        </p:spPr>
        <p:txBody>
          <a:bodyPr/>
          <a:lstStyle/>
          <a:p>
            <a:r>
              <a:rPr lang="ru-RU" sz="2400" dirty="0"/>
              <a:t>Н</a:t>
            </a:r>
            <a:r>
              <a:rPr lang="ru-RU" sz="2400" dirty="0" smtClean="0"/>
              <a:t>е во всех торговых точках сегодня есть возможность расплатиться картой;</a:t>
            </a:r>
          </a:p>
          <a:p>
            <a:r>
              <a:rPr lang="ru-RU" sz="2400" dirty="0"/>
              <a:t>К</a:t>
            </a:r>
            <a:r>
              <a:rPr lang="ru-RU" sz="2400" dirty="0" smtClean="0"/>
              <a:t>омиссии, которые взимаются банками за выпуск и ежегодное обслуживание карт;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лата за снятие наличных в сторонних банкоматах;</a:t>
            </a:r>
          </a:p>
          <a:p>
            <a:r>
              <a:rPr lang="ru-RU" sz="2400" dirty="0"/>
              <a:t>Необходимость контроля остатка средств на карте, чтобы не попасть в неприятную ситуацию, когда не хватает средств на </a:t>
            </a:r>
            <a:r>
              <a:rPr lang="ru-RU" sz="2400" dirty="0" smtClean="0"/>
              <a:t>покупку;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974" y="652395"/>
            <a:ext cx="7055380" cy="1400530"/>
          </a:xfrm>
        </p:spPr>
        <p:txBody>
          <a:bodyPr/>
          <a:lstStyle/>
          <a:p>
            <a:r>
              <a:rPr lang="ru-RU" sz="4800" b="1" dirty="0" smtClean="0"/>
              <a:t>Актуальность темы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424936" cy="4195481"/>
          </a:xfrm>
        </p:spPr>
        <p:txBody>
          <a:bodyPr/>
          <a:lstStyle/>
          <a:p>
            <a:r>
              <a:rPr lang="ru-RU" sz="2400" dirty="0"/>
              <a:t>Расплата за товар и услуги наличными деньгами уходит в прошлое. Все чаще в наше время используется безналичный расчёт через банковские карты. Представить современное общество без их использования невозможно, они нашли широкую область применения. Именно этим обусловлена </a:t>
            </a:r>
            <a:r>
              <a:rPr lang="ru-RU" sz="2400" b="1" dirty="0"/>
              <a:t>актуальность</a:t>
            </a:r>
            <a:r>
              <a:rPr lang="ru-RU" sz="2400" dirty="0"/>
              <a:t> моей темы.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055380" cy="1400530"/>
          </a:xfrm>
        </p:spPr>
        <p:txBody>
          <a:bodyPr>
            <a:normAutofit/>
          </a:bodyPr>
          <a:lstStyle/>
          <a:p>
            <a:r>
              <a:rPr lang="ru-RU" b="1" dirty="0" smtClean="0"/>
              <a:t>Недостатки банковских пластиковых карт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132856"/>
            <a:ext cx="8229600" cy="49006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Мошенничество:</a:t>
            </a:r>
            <a:endParaRPr lang="ru-RU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err="1" smtClean="0"/>
              <a:t>Скиминг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err="1" smtClean="0"/>
              <a:t>Фишинг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err="1" smtClean="0"/>
              <a:t>Фарминг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45624" cy="1011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58669080"/>
              </p:ext>
            </p:extLst>
          </p:nvPr>
        </p:nvGraphicFramePr>
        <p:xfrm>
          <a:off x="395536" y="980728"/>
          <a:ext cx="856895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2208" y="188640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Причины использования карты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8579296" cy="231565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Пользуетесь ли Вы бонусными программами, </a:t>
            </a:r>
            <a:r>
              <a:rPr lang="ru-RU" b="1" dirty="0" err="1" smtClean="0"/>
              <a:t>кэшбэками</a:t>
            </a:r>
            <a:r>
              <a:rPr lang="ru-RU" b="1" dirty="0" smtClean="0"/>
              <a:t>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5291818"/>
              </p:ext>
            </p:extLst>
          </p:nvPr>
        </p:nvGraphicFramePr>
        <p:xfrm>
          <a:off x="457200" y="2357430"/>
          <a:ext cx="8229600" cy="376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892480" cy="1400530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b="1" dirty="0" smtClean="0"/>
              <a:t>Плюсы кредитной карты, на Ваш взгляд</a:t>
            </a:r>
            <a:r>
              <a:rPr lang="ru-RU" sz="2800" b="1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4517789"/>
              </p:ext>
            </p:extLst>
          </p:nvPr>
        </p:nvGraphicFramePr>
        <p:xfrm>
          <a:off x="539552" y="1412776"/>
          <a:ext cx="8229600" cy="4883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315416"/>
            <a:ext cx="7704856" cy="14005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Минусы использования карт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02950488"/>
              </p:ext>
            </p:extLst>
          </p:nvPr>
        </p:nvGraphicFramePr>
        <p:xfrm>
          <a:off x="527726" y="1556792"/>
          <a:ext cx="8229600" cy="4983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55380" cy="1400530"/>
          </a:xfrm>
        </p:spPr>
        <p:txBody>
          <a:bodyPr/>
          <a:lstStyle/>
          <a:p>
            <a:r>
              <a:rPr lang="ru-RU" sz="4800" b="1" dirty="0" smtClean="0"/>
              <a:t>Вывод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507288" cy="50954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Я считаю, что выдвинутая гипотеза подтвердилась. Анкетирование показало, что </a:t>
            </a:r>
            <a:r>
              <a:rPr lang="ru-RU" sz="2400" dirty="0" err="1" smtClean="0"/>
              <a:t>бОльшая</a:t>
            </a:r>
            <a:r>
              <a:rPr lang="ru-RU" sz="2400" dirty="0" smtClean="0"/>
              <a:t> часть потребителей не используют оплату товаров и услуг в Интернете, а значит не используют бонусные программы, </a:t>
            </a:r>
            <a:r>
              <a:rPr lang="ru-RU" sz="2400" dirty="0" err="1" smtClean="0"/>
              <a:t>кэшбэки</a:t>
            </a:r>
            <a:r>
              <a:rPr lang="ru-RU" sz="2400" dirty="0" smtClean="0"/>
              <a:t>. </a:t>
            </a:r>
            <a:r>
              <a:rPr lang="ru-RU" sz="2400" dirty="0"/>
              <a:t>Э</a:t>
            </a:r>
            <a:r>
              <a:rPr lang="ru-RU" sz="2400" dirty="0" smtClean="0"/>
              <a:t>то говорит о низкой информированности потребителей о данных преимуществах. Все поставленные цели и задачи достигнуты. Потребители банковских карт нуждаются в информировании преимуществ и выгод использования карт, а также правил безопасности пользования картами. Проведенная работа показала, что исследование рынка банковских платежных пластиковых карт – занятие интересное и познавательное.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Памятки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hlinkClick r:id="rId2" action="ppaction://hlinkfile"/>
              </a:rPr>
              <a:t>Памятка о преимуществах использования банковских карт</a:t>
            </a:r>
            <a:endParaRPr lang="ru-RU" dirty="0" smtClean="0"/>
          </a:p>
          <a:p>
            <a:r>
              <a:rPr lang="ru-RU" b="1" dirty="0" smtClean="0">
                <a:hlinkClick r:id="rId2" action="ppaction://hlinkfile"/>
              </a:rPr>
              <a:t>Памятка по безопасности владельцу карты</a:t>
            </a:r>
            <a:endParaRPr lang="ru-RU" dirty="0" smtClean="0"/>
          </a:p>
          <a:p>
            <a:r>
              <a:rPr lang="ru-RU" b="1" dirty="0" smtClean="0">
                <a:hlinkClick r:id="rId2" action="ppaction://hlinkfile"/>
              </a:rPr>
              <a:t>Памятка об использовании бонусов, скидок, </a:t>
            </a:r>
            <a:r>
              <a:rPr lang="ru-RU" b="1" dirty="0" err="1" smtClean="0">
                <a:hlinkClick r:id="rId2" action="ppaction://hlinkfile"/>
              </a:rPr>
              <a:t>кэшбэков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0340"/>
            <a:ext cx="7055380" cy="140053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6711654" cy="4195481"/>
          </a:xfrm>
        </p:spPr>
        <p:txBody>
          <a:bodyPr/>
          <a:lstStyle/>
          <a:p>
            <a:r>
              <a:rPr lang="ru-RU" sz="2400" b="1" dirty="0" smtClean="0"/>
              <a:t>Словари и энциклопедии:</a:t>
            </a:r>
            <a:endParaRPr lang="ru-RU" dirty="0" smtClean="0"/>
          </a:p>
          <a:p>
            <a:pPr lvl="0" fontAlgn="base">
              <a:buFont typeface="Wingdings" panose="05000000000000000000" pitchFamily="2" charset="2"/>
              <a:buChar char="q"/>
            </a:pPr>
            <a:r>
              <a:rPr lang="ru-RU" dirty="0" smtClean="0"/>
              <a:t>Алпатов Г.Е., </a:t>
            </a:r>
            <a:r>
              <a:rPr lang="ru-RU" dirty="0" err="1" smtClean="0"/>
              <a:t>Базулин</a:t>
            </a:r>
            <a:r>
              <a:rPr lang="ru-RU" dirty="0" smtClean="0"/>
              <a:t> Ю.В. Деньги. Кредит. Банки.  – М.: «Проспект», 2012</a:t>
            </a:r>
          </a:p>
          <a:p>
            <a:pPr lvl="0" fontAlgn="base">
              <a:buFont typeface="Wingdings" panose="05000000000000000000" pitchFamily="2" charset="2"/>
              <a:buChar char="q"/>
            </a:pPr>
            <a:r>
              <a:rPr lang="ru-RU" dirty="0" smtClean="0"/>
              <a:t>Белоглазова Г.Н.  Деньги, кредит, банки. – М.: «Высшее образование», 2008</a:t>
            </a:r>
          </a:p>
          <a:p>
            <a:r>
              <a:rPr lang="ru-RU" sz="2400" b="1" dirty="0" smtClean="0"/>
              <a:t>Электронные ресурсы:</a:t>
            </a:r>
            <a:endParaRPr lang="ru-RU" dirty="0" smtClean="0"/>
          </a:p>
          <a:p>
            <a:pPr lvl="0">
              <a:buFont typeface="Wingdings" panose="05000000000000000000" pitchFamily="2" charset="2"/>
              <a:buChar char="q"/>
            </a:pPr>
            <a:r>
              <a:rPr lang="ru-RU" u="sng" dirty="0" smtClean="0">
                <a:hlinkClick r:id="rId2"/>
              </a:rPr>
              <a:t>https://bankstoday.net/</a:t>
            </a:r>
            <a:endParaRPr lang="ru-RU" dirty="0" smtClean="0"/>
          </a:p>
          <a:p>
            <a:pPr lvl="0">
              <a:buFont typeface="Wingdings" panose="05000000000000000000" pitchFamily="2" charset="2"/>
              <a:buChar char="q"/>
            </a:pPr>
            <a:r>
              <a:rPr lang="ru-RU" u="sng" dirty="0" smtClean="0">
                <a:hlinkClick r:id="rId3"/>
              </a:rPr>
              <a:t>http://myfinsovetnik.ru/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507" y="836712"/>
            <a:ext cx="7055380" cy="1400530"/>
          </a:xfrm>
        </p:spPr>
        <p:txBody>
          <a:bodyPr/>
          <a:lstStyle/>
          <a:p>
            <a:r>
              <a:rPr lang="ru-RU" sz="4800" b="1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748" y="2060848"/>
            <a:ext cx="7550652" cy="4195481"/>
          </a:xfrm>
        </p:spPr>
        <p:txBody>
          <a:bodyPr/>
          <a:lstStyle/>
          <a:p>
            <a:r>
              <a:rPr lang="ru-RU" sz="2400" dirty="0" smtClean="0"/>
              <a:t>если вооружить потребителей информацией о преимуществах и недостатках использования банковских карт, то использование их будет более эффективно.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055380" cy="1400530"/>
          </a:xfrm>
        </p:spPr>
        <p:txBody>
          <a:bodyPr/>
          <a:lstStyle/>
          <a:p>
            <a:r>
              <a:rPr lang="ru-RU" sz="4800" b="1" dirty="0" smtClean="0"/>
              <a:t>Цель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16832"/>
            <a:ext cx="7848756" cy="4195481"/>
          </a:xfrm>
        </p:spPr>
        <p:txBody>
          <a:bodyPr/>
          <a:lstStyle/>
          <a:p>
            <a:r>
              <a:rPr lang="ru-RU" sz="2400" dirty="0" smtClean="0"/>
              <a:t>рассмотреть </a:t>
            </a:r>
            <a:r>
              <a:rPr lang="ru-RU" sz="2400" dirty="0"/>
              <a:t>преимущества и недостатки банковских карт, оценить пользу и минимизировать риски при их использовании.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055380" cy="140053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7920880" cy="4536504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Изучить </a:t>
            </a:r>
            <a:r>
              <a:rPr lang="ru-RU" sz="2400" dirty="0"/>
              <a:t>виды банковских карт;</a:t>
            </a:r>
          </a:p>
          <a:p>
            <a:pPr lvl="0"/>
            <a:r>
              <a:rPr lang="ru-RU" sz="2400" dirty="0"/>
              <a:t>Изучить пользу и риски использования банковских карт;</a:t>
            </a:r>
          </a:p>
          <a:p>
            <a:pPr lvl="0"/>
            <a:r>
              <a:rPr lang="ru-RU" sz="2400" dirty="0"/>
              <a:t>Обобщить и систематизировать информацию;</a:t>
            </a:r>
          </a:p>
          <a:p>
            <a:pPr lvl="0"/>
            <a:r>
              <a:rPr lang="ru-RU" sz="2400" dirty="0"/>
              <a:t>Анкетирование потребителей банковских карт;</a:t>
            </a:r>
          </a:p>
          <a:p>
            <a:pPr lvl="0"/>
            <a:r>
              <a:rPr lang="ru-RU" sz="2400" dirty="0"/>
              <a:t>Составить памятку о преимуществах использования банковских карт и по </a:t>
            </a:r>
            <a:r>
              <a:rPr lang="ru-RU" sz="2400" dirty="0" smtClean="0"/>
              <a:t>безопасности для </a:t>
            </a:r>
            <a:r>
              <a:rPr lang="ru-RU" sz="2400" dirty="0" err="1" smtClean="0"/>
              <a:t>владельцов</a:t>
            </a:r>
            <a:r>
              <a:rPr lang="ru-RU" sz="2400" dirty="0" smtClean="0"/>
              <a:t> карт;</a:t>
            </a:r>
          </a:p>
          <a:p>
            <a:pPr lvl="0"/>
            <a:r>
              <a:rPr lang="ru-RU" sz="2400" dirty="0" smtClean="0"/>
              <a:t>Составить памятку об использовании бонусов, скидок, </a:t>
            </a:r>
            <a:r>
              <a:rPr lang="ru-RU" sz="2400" dirty="0" err="1" smtClean="0"/>
              <a:t>кэшбэков</a:t>
            </a:r>
            <a:r>
              <a:rPr lang="ru-RU" sz="2400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Объект исследования</a:t>
            </a:r>
            <a:r>
              <a:rPr lang="ru-RU" sz="4400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10352"/>
            <a:ext cx="8229600" cy="68579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банковские карты</a:t>
            </a:r>
            <a:endParaRPr lang="ru-RU" sz="3200" dirty="0"/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0192" y="2526161"/>
            <a:ext cx="6972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Методы исследования:</a:t>
            </a:r>
            <a:endParaRPr lang="ru-RU" sz="36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6938" y="3615961"/>
            <a:ext cx="8246720" cy="1714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Century Gothic" panose="020B0502020202020204" pitchFamily="34" charset="0"/>
              <a:buChar char="►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Анализ доступных источников по теме исследования.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Century Gothic" panose="020B0502020202020204" pitchFamily="34" charset="0"/>
              <a:buChar char="►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Систематизация и обобщение информации.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903714" cy="1400530"/>
          </a:xfrm>
        </p:spPr>
        <p:txBody>
          <a:bodyPr>
            <a:normAutofit/>
          </a:bodyPr>
          <a:lstStyle/>
          <a:p>
            <a:r>
              <a:rPr lang="ru-RU" sz="4400" b="1" dirty="0"/>
              <a:t>Практическая </a:t>
            </a:r>
            <a:r>
              <a:rPr lang="ru-RU" sz="4400" b="1" dirty="0" smtClean="0"/>
              <a:t>значимость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700" y="2052925"/>
            <a:ext cx="7632732" cy="419548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изучение данного вопроса способствует формированию финансовой грамотности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536894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Банковская карта</a:t>
            </a:r>
            <a:r>
              <a:rPr lang="ru-RU" sz="4000" dirty="0" smtClean="0"/>
              <a:t> – </a:t>
            </a:r>
            <a:r>
              <a:rPr lang="ru-RU" sz="3600" dirty="0" smtClean="0"/>
              <a:t>это всего лишь платежный инструмент.</a:t>
            </a:r>
            <a:br>
              <a:rPr lang="ru-RU" sz="3600" dirty="0" smtClean="0"/>
            </a:br>
            <a:r>
              <a:rPr lang="ru-RU" sz="3600" dirty="0" smtClean="0"/>
              <a:t>Сама по себе она представляет кусочек пластика, и только «привязка» к имеющемуся у клиента банковскому счету дает возможность с помощью карточки распоряжаться своими деньгами.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91264" cy="207424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Деление карт можно производить по нескольким параметрам: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8846" y="2348880"/>
            <a:ext cx="7929618" cy="4268799"/>
          </a:xfrm>
        </p:spPr>
        <p:txBody>
          <a:bodyPr/>
          <a:lstStyle/>
          <a:p>
            <a:pPr lvl="0"/>
            <a:r>
              <a:rPr lang="ru-RU" sz="2800" dirty="0" smtClean="0"/>
              <a:t>По виду проводимых расчетов;</a:t>
            </a:r>
          </a:p>
          <a:p>
            <a:pPr lvl="0"/>
            <a:r>
              <a:rPr lang="ru-RU" sz="2800" dirty="0" smtClean="0"/>
              <a:t>По территории использования;</a:t>
            </a:r>
          </a:p>
          <a:p>
            <a:pPr lvl="0"/>
            <a:r>
              <a:rPr lang="ru-RU" sz="2800" dirty="0" smtClean="0"/>
              <a:t>По платежной системе;</a:t>
            </a:r>
          </a:p>
          <a:p>
            <a:pPr lvl="0"/>
            <a:r>
              <a:rPr lang="ru-RU" sz="2800" dirty="0" smtClean="0"/>
              <a:t>По уровню лояльности к клиенту и объему услуг;</a:t>
            </a:r>
          </a:p>
          <a:p>
            <a:pPr lvl="0"/>
            <a:r>
              <a:rPr lang="ru-RU" sz="2800" dirty="0" smtClean="0"/>
              <a:t>По методу хранения данных.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убление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325</TotalTime>
  <Words>806</Words>
  <Application>Microsoft Office PowerPoint</Application>
  <PresentationFormat>Экран (4:3)</PresentationFormat>
  <Paragraphs>96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Ион</vt:lpstr>
      <vt:lpstr>Банковские карты: польза и риски</vt:lpstr>
      <vt:lpstr>Актуальность темы</vt:lpstr>
      <vt:lpstr>Гипотеза</vt:lpstr>
      <vt:lpstr>Цель </vt:lpstr>
      <vt:lpstr>Задачи: </vt:lpstr>
      <vt:lpstr>Объект исследования </vt:lpstr>
      <vt:lpstr>Практическая значимость</vt:lpstr>
      <vt:lpstr>Банковская карта – это всего лишь платежный инструмент. Сама по себе она представляет кусочек пластика, и только «привязка» к имеющемуся у клиента банковскому счету дает возможность с помощью карточки распоряжаться своими деньгами.</vt:lpstr>
      <vt:lpstr>Деление карт можно производить по нескольким параметрам: </vt:lpstr>
      <vt:lpstr>Рассмотрим самый основной – по виду проводимых расчетов:</vt:lpstr>
      <vt:lpstr>Дебетовые карты – это «пластик», привязанный к депозитному текущему счету.  Это наиболее распространенный вид банковских карт – все зарплатные, «пенсионные», расчетные карты.</vt:lpstr>
      <vt:lpstr>Характеристики дебетовых карт:</vt:lpstr>
      <vt:lpstr>Характеристики дебетовых карт:</vt:lpstr>
      <vt:lpstr>Кредитная карта – это особый вид потребительской ссуды. Карта с кредитным лимитом – это возможность пользоваться средствами банка в любое время и в любом месте. </vt:lpstr>
      <vt:lpstr>Характеристики кредитных карт:</vt:lpstr>
      <vt:lpstr>Характеристики кредитных карт:</vt:lpstr>
      <vt:lpstr>Преимущества банковских пластиковых карт: </vt:lpstr>
      <vt:lpstr>Преимущества банковских пластиковых карт: </vt:lpstr>
      <vt:lpstr>Недостатки банковских пластиковых карт:</vt:lpstr>
      <vt:lpstr>Недостатки банковских пластиковых карт</vt:lpstr>
      <vt:lpstr> </vt:lpstr>
      <vt:lpstr> Пользуетесь ли Вы бонусными программами, кэшбэками?</vt:lpstr>
      <vt:lpstr> Плюсы кредитной карты, на Ваш взгляд  </vt:lpstr>
      <vt:lpstr> Минусы использования карт</vt:lpstr>
      <vt:lpstr>Вывод</vt:lpstr>
      <vt:lpstr>Памятки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Банковские карты: польза и риски</dc:title>
  <dc:creator>Школа №4</dc:creator>
  <cp:lastModifiedBy>Школа №4</cp:lastModifiedBy>
  <cp:revision>39</cp:revision>
  <dcterms:created xsi:type="dcterms:W3CDTF">2019-04-16T07:25:55Z</dcterms:created>
  <dcterms:modified xsi:type="dcterms:W3CDTF">2019-04-17T05:37:58Z</dcterms:modified>
</cp:coreProperties>
</file>