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63" r:id="rId4"/>
    <p:sldId id="264" r:id="rId5"/>
    <p:sldId id="269" r:id="rId6"/>
    <p:sldId id="270" r:id="rId7"/>
    <p:sldId id="267" r:id="rId8"/>
    <p:sldId id="268" r:id="rId9"/>
    <p:sldId id="271"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E7A27FA1-2EA6-4928-A4C5-5DA180BA885B}">
          <p14:sldIdLst>
            <p14:sldId id="257"/>
            <p14:sldId id="258"/>
            <p14:sldId id="263"/>
            <p14:sldId id="264"/>
            <p14:sldId id="269"/>
            <p14:sldId id="270"/>
            <p14:sldId id="267"/>
            <p14:sldId id="268"/>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2AE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8" autoAdjust="0"/>
  </p:normalViewPr>
  <p:slideViewPr>
    <p:cSldViewPr>
      <p:cViewPr varScale="1">
        <p:scale>
          <a:sx n="83" d="100"/>
          <a:sy n="83" d="100"/>
        </p:scale>
        <p:origin x="-1416"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37DC72-5461-4F58-9A31-EF63777487D1}" type="datetimeFigureOut">
              <a:rPr lang="ru-RU" smtClean="0"/>
              <a:t>16.04.2019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969B963-524E-4A34-94C7-4A865056598F}" type="slidenum">
              <a:rPr lang="ru-RU" smtClean="0"/>
              <a:t>‹#›</a:t>
            </a:fld>
            <a:endParaRPr lang="ru-RU"/>
          </a:p>
        </p:txBody>
      </p:sp>
    </p:spTree>
    <p:extLst>
      <p:ext uri="{BB962C8B-B14F-4D97-AF65-F5344CB8AC3E}">
        <p14:creationId xmlns:p14="http://schemas.microsoft.com/office/powerpoint/2010/main" val="25553245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69B963-524E-4A34-94C7-4A865056598F}" type="slidenum">
              <a:rPr lang="ru-RU" smtClean="0"/>
              <a:t>5</a:t>
            </a:fld>
            <a:endParaRPr lang="ru-RU"/>
          </a:p>
        </p:txBody>
      </p:sp>
    </p:spTree>
    <p:extLst>
      <p:ext uri="{BB962C8B-B14F-4D97-AF65-F5344CB8AC3E}">
        <p14:creationId xmlns:p14="http://schemas.microsoft.com/office/powerpoint/2010/main" val="667445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A969B963-524E-4A34-94C7-4A865056598F}" type="slidenum">
              <a:rPr lang="ru-RU" smtClean="0"/>
              <a:t>6</a:t>
            </a:fld>
            <a:endParaRPr lang="ru-RU"/>
          </a:p>
        </p:txBody>
      </p:sp>
    </p:spTree>
    <p:extLst>
      <p:ext uri="{BB962C8B-B14F-4D97-AF65-F5344CB8AC3E}">
        <p14:creationId xmlns:p14="http://schemas.microsoft.com/office/powerpoint/2010/main" val="667445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3561648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2238279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31125039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837635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16283383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ECB09FC-3A82-4FC5-A91B-BFBFCD037870}" type="datetimeFigureOut">
              <a:rPr lang="ru-RU" smtClean="0"/>
              <a:t>16.04.2019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29265622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ECB09FC-3A82-4FC5-A91B-BFBFCD037870}" type="datetimeFigureOut">
              <a:rPr lang="ru-RU" smtClean="0"/>
              <a:t>16.04.2019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3093158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ECB09FC-3A82-4FC5-A91B-BFBFCD037870}" type="datetimeFigureOut">
              <a:rPr lang="ru-RU" smtClean="0"/>
              <a:t>16.04.2019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2045620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ECB09FC-3A82-4FC5-A91B-BFBFCD037870}" type="datetimeFigureOut">
              <a:rPr lang="ru-RU" smtClean="0"/>
              <a:t>16.04.2019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20758852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CB09FC-3A82-4FC5-A91B-BFBFCD037870}" type="datetimeFigureOut">
              <a:rPr lang="ru-RU" smtClean="0"/>
              <a:t>16.04.2019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3986807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ECB09FC-3A82-4FC5-A91B-BFBFCD037870}" type="datetimeFigureOut">
              <a:rPr lang="ru-RU" smtClean="0"/>
              <a:t>16.04.2019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07E9991-55A8-4867-9692-1B847D5F0E93}" type="slidenum">
              <a:rPr lang="ru-RU" smtClean="0"/>
              <a:t>‹#›</a:t>
            </a:fld>
            <a:endParaRPr lang="ru-RU"/>
          </a:p>
        </p:txBody>
      </p:sp>
    </p:spTree>
    <p:extLst>
      <p:ext uri="{BB962C8B-B14F-4D97-AF65-F5344CB8AC3E}">
        <p14:creationId xmlns:p14="http://schemas.microsoft.com/office/powerpoint/2010/main" val="11879292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CB09FC-3A82-4FC5-A91B-BFBFCD037870}" type="datetimeFigureOut">
              <a:rPr lang="ru-RU" smtClean="0"/>
              <a:t>16.04.2019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7E9991-55A8-4867-9692-1B847D5F0E93}" type="slidenum">
              <a:rPr lang="ru-RU" smtClean="0"/>
              <a:t>‹#›</a:t>
            </a:fld>
            <a:endParaRPr lang="ru-RU"/>
          </a:p>
        </p:txBody>
      </p:sp>
    </p:spTree>
    <p:extLst>
      <p:ext uri="{BB962C8B-B14F-4D97-AF65-F5344CB8AC3E}">
        <p14:creationId xmlns:p14="http://schemas.microsoft.com/office/powerpoint/2010/main" val="1083080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8520" y="1340767"/>
            <a:ext cx="7200800" cy="4278693"/>
          </a:xfrm>
          <a:prstGeom prst="rect">
            <a:avLst/>
          </a:prstGeom>
          <a:ln>
            <a:noFill/>
          </a:ln>
          <a:effectLst>
            <a:outerShdw blurRad="50800" dist="38100" dir="8100000" algn="tr" rotWithShape="0">
              <a:prstClr val="black">
                <a:alpha val="40000"/>
              </a:prstClr>
            </a:outerShdw>
            <a:softEdge rad="112500"/>
          </a:effectLst>
        </p:spPr>
      </p:pic>
      <p:sp>
        <p:nvSpPr>
          <p:cNvPr id="9" name="Прямоугольник 8"/>
          <p:cNvSpPr/>
          <p:nvPr/>
        </p:nvSpPr>
        <p:spPr>
          <a:xfrm>
            <a:off x="107504" y="188640"/>
            <a:ext cx="8928992" cy="1402948"/>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50000"/>
              </a:lnSpc>
            </a:pPr>
            <a:r>
              <a:rPr lang="en-US" sz="3000" b="1" i="1" spc="3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rPr>
              <a:t>The history of Valentine's day</a:t>
            </a:r>
            <a:r>
              <a:rPr lang="ru-RU" sz="3000" b="1" i="1" spc="3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rPr>
              <a:t> </a:t>
            </a:r>
            <a:br>
              <a:rPr lang="ru-RU" sz="3000" b="1" i="1" spc="3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rPr>
            </a:br>
            <a:r>
              <a:rPr lang="en-US" sz="3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Britannic Bold" pitchFamily="34" charset="0"/>
              </a:rPr>
              <a:t>“ </a:t>
            </a:r>
            <a:r>
              <a:rPr lang="ru-RU" sz="3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rPr>
              <a:t>История дня святого Валентина</a:t>
            </a:r>
            <a:r>
              <a:rPr lang="en-US" sz="3000" b="1" i="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Britannic Bold" pitchFamily="34" charset="0"/>
              </a:rPr>
              <a:t>”</a:t>
            </a:r>
            <a:endParaRPr lang="ru-RU" sz="3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endParaRPr>
          </a:p>
        </p:txBody>
      </p:sp>
      <p:sp>
        <p:nvSpPr>
          <p:cNvPr id="4" name="Подзаголовок 2"/>
          <p:cNvSpPr txBox="1">
            <a:spLocks/>
          </p:cNvSpPr>
          <p:nvPr/>
        </p:nvSpPr>
        <p:spPr bwMode="auto">
          <a:xfrm>
            <a:off x="285808" y="5614796"/>
            <a:ext cx="7634288" cy="406492"/>
          </a:xfrm>
          <a:prstGeom prst="rect">
            <a:avLst/>
          </a:prstGeom>
          <a:gradFill>
            <a:gsLst>
              <a:gs pos="0">
                <a:schemeClr val="accent6">
                  <a:lumMod val="60000"/>
                  <a:lumOff val="40000"/>
                </a:schemeClr>
              </a:gs>
              <a:gs pos="82000">
                <a:schemeClr val="bg2">
                  <a:tint val="45000"/>
                  <a:shade val="99000"/>
                  <a:satMod val="350000"/>
                  <a:alpha val="39000"/>
                </a:schemeClr>
              </a:gs>
              <a:gs pos="100000">
                <a:schemeClr val="bg2">
                  <a:shade val="20000"/>
                  <a:satMod val="255000"/>
                </a:schemeClr>
              </a:gs>
            </a:gsLst>
            <a:path path="circle">
              <a:fillToRect l="50000" t="-80000" r="50000" b="180000"/>
            </a:path>
          </a:gradFill>
          <a:ln>
            <a:noFill/>
          </a:ln>
          <a:extLst/>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defRPr/>
            </a:pPr>
            <a:r>
              <a:rPr lang="ru-RU" sz="2000" i="1" dirty="0" smtClean="0">
                <a:solidFill>
                  <a:schemeClr val="accent2">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Выполнил проект: Тарасенко Антон, Группа № 12</a:t>
            </a:r>
          </a:p>
        </p:txBody>
      </p:sp>
      <p:sp>
        <p:nvSpPr>
          <p:cNvPr id="6" name="Подзаголовок 2"/>
          <p:cNvSpPr txBox="1">
            <a:spLocks/>
          </p:cNvSpPr>
          <p:nvPr/>
        </p:nvSpPr>
        <p:spPr bwMode="auto">
          <a:xfrm>
            <a:off x="285808" y="6021288"/>
            <a:ext cx="7634288" cy="792088"/>
          </a:xfrm>
          <a:prstGeom prst="rect">
            <a:avLst/>
          </a:prstGeom>
          <a:gradFill>
            <a:gsLst>
              <a:gs pos="0">
                <a:schemeClr val="accent6">
                  <a:lumMod val="60000"/>
                  <a:lumOff val="40000"/>
                </a:schemeClr>
              </a:gs>
              <a:gs pos="82000">
                <a:schemeClr val="bg2">
                  <a:tint val="45000"/>
                  <a:shade val="99000"/>
                  <a:satMod val="350000"/>
                  <a:alpha val="39000"/>
                </a:schemeClr>
              </a:gs>
              <a:gs pos="100000">
                <a:schemeClr val="bg2">
                  <a:shade val="20000"/>
                  <a:satMod val="255000"/>
                </a:schemeClr>
              </a:gs>
            </a:gsLst>
            <a:path path="circle">
              <a:fillToRect l="50000" t="-80000" r="50000" b="180000"/>
            </a:path>
          </a:gradFill>
          <a:ln>
            <a:noFill/>
          </a:ln>
          <a:extLst/>
        </p:spPr>
        <p:txBody>
          <a:bodyPr/>
          <a:lstStyle>
            <a:lvl1pPr marL="0" indent="0" algn="ctr" rtl="0" eaLnBrk="0" fontAlgn="base" hangingPunct="0">
              <a:spcBef>
                <a:spcPct val="20000"/>
              </a:spcBef>
              <a:spcAft>
                <a:spcPct val="0"/>
              </a:spcAft>
              <a:buFont typeface="Arial"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defRPr/>
            </a:pPr>
            <a:r>
              <a:rPr lang="ru-RU" sz="2000" i="1" dirty="0">
                <a:solidFill>
                  <a:schemeClr val="accent2">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Руководитель проекта: </a:t>
            </a:r>
          </a:p>
          <a:p>
            <a:pPr algn="just">
              <a:defRPr/>
            </a:pPr>
            <a:r>
              <a:rPr lang="ru-RU" sz="2000" i="1" dirty="0">
                <a:solidFill>
                  <a:schemeClr val="accent2">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преподаватель английского языка Кондратьева Т.М.</a:t>
            </a:r>
          </a:p>
        </p:txBody>
      </p:sp>
    </p:spTree>
    <p:extLst>
      <p:ext uri="{BB962C8B-B14F-4D97-AF65-F5344CB8AC3E}">
        <p14:creationId xmlns:p14="http://schemas.microsoft.com/office/powerpoint/2010/main" val="3145762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9"/>
                                        </p:tgtEl>
                                      </p:cBhvr>
                                    </p:animEffect>
                                    <p:anim calcmode="lin" valueType="num">
                                      <p:cBhvr>
                                        <p:cTn id="7"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9"/>
                                        </p:tgtEl>
                                        <p:attrNameLst>
                                          <p:attrName>ppt_h</p:attrName>
                                        </p:attrNameLst>
                                      </p:cBhvr>
                                      <p:tavLst>
                                        <p:tav tm="0">
                                          <p:val>
                                            <p:strVal val="ppt_h"/>
                                          </p:val>
                                        </p:tav>
                                        <p:tav tm="100000">
                                          <p:val>
                                            <p:strVal val="ppt_h"/>
                                          </p:val>
                                        </p:tav>
                                      </p:tavLst>
                                    </p:anim>
                                    <p:set>
                                      <p:cBhvr>
                                        <p:cTn id="9" dur="1" fill="hold">
                                          <p:stCondLst>
                                            <p:cond delay="1999"/>
                                          </p:stCondLst>
                                        </p:cTn>
                                        <p:tgtEl>
                                          <p:spTgt spid="9"/>
                                        </p:tgtEl>
                                        <p:attrNameLst>
                                          <p:attrName>style.visibility</p:attrName>
                                        </p:attrNameLst>
                                      </p:cBhvr>
                                      <p:to>
                                        <p:strVal val="hidden"/>
                                      </p:to>
                                    </p:set>
                                  </p:childTnLst>
                                </p:cTn>
                              </p:par>
                            </p:childTnLst>
                          </p:cTn>
                        </p:par>
                      </p:childTnLst>
                    </p:cTn>
                  </p:par>
                  <p:par>
                    <p:cTn id="10" fill="hold">
                      <p:stCondLst>
                        <p:cond delay="indefinite"/>
                      </p:stCondLst>
                      <p:childTnLst>
                        <p:par>
                          <p:cTn id="11" fill="hold">
                            <p:stCondLst>
                              <p:cond delay="0"/>
                            </p:stCondLst>
                            <p:childTnLst>
                              <p:par>
                                <p:cTn id="12" presetID="22" presetClass="exit" presetSubtype="4" fill="hold" nodeType="clickEffect">
                                  <p:stCondLst>
                                    <p:cond delay="0"/>
                                  </p:stCondLst>
                                  <p:childTnLst>
                                    <p:animEffect transition="out" filter="wipe(down)">
                                      <p:cBhvr>
                                        <p:cTn id="13" dur="500"/>
                                        <p:tgtEl>
                                          <p:spTgt spid="7"/>
                                        </p:tgtEl>
                                      </p:cBhvr>
                                    </p:animEffect>
                                    <p:set>
                                      <p:cBhvr>
                                        <p:cTn id="14" dur="1" fill="hold">
                                          <p:stCondLst>
                                            <p:cond delay="4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788024" y="260648"/>
            <a:ext cx="3991429" cy="6336703"/>
          </a:xfrm>
          <a:prstGeom prst="rect">
            <a:avLst/>
          </a:prstGeom>
          <a:noFill/>
          <a:ln>
            <a:noFill/>
          </a:ln>
          <a:effectLst/>
          <a:scene3d>
            <a:camera prst="orthographicFront"/>
            <a:lightRig rig="threePt" dir="t"/>
          </a:scene3d>
          <a:sp3d>
            <a:bevel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Прямоугольник 5"/>
          <p:cNvSpPr/>
          <p:nvPr/>
        </p:nvSpPr>
        <p:spPr>
          <a:xfrm>
            <a:off x="351566" y="206052"/>
            <a:ext cx="4464495" cy="6463308"/>
          </a:xfrm>
          <a:prstGeom prst="rect">
            <a:avLst/>
          </a:prstGeom>
        </p:spPr>
        <p:txBody>
          <a:bodyPr wrap="square">
            <a:spAutoFit/>
          </a:bodyPr>
          <a:lstStyle/>
          <a:p>
            <a:pPr algn="just"/>
            <a:r>
              <a:rPr lang="en-US" dirty="0" smtClean="0"/>
              <a:t> </a:t>
            </a:r>
            <a:r>
              <a:rPr lang="en-US" b="1" dirty="0" smtClean="0"/>
              <a:t>St. Valentine's Day has its origins in the Roman festival of </a:t>
            </a:r>
            <a:r>
              <a:rPr lang="en-US" b="1" dirty="0" err="1" smtClean="0"/>
              <a:t>Lupercalia</a:t>
            </a:r>
            <a:r>
              <a:rPr lang="en-US" b="1" dirty="0" smtClean="0"/>
              <a:t>, observed on February 15. </a:t>
            </a:r>
            <a:r>
              <a:rPr lang="en-US" b="1" dirty="0" err="1" smtClean="0"/>
              <a:t>Lupercalia</a:t>
            </a:r>
            <a:r>
              <a:rPr lang="en-US" b="1" dirty="0" smtClean="0"/>
              <a:t> celebrated the coming of spring in the Roman calendar (February was observed later in the year than it is today). </a:t>
            </a:r>
            <a:r>
              <a:rPr lang="en-US" b="1" dirty="0" err="1" smtClean="0"/>
              <a:t>Lupercalia</a:t>
            </a:r>
            <a:r>
              <a:rPr lang="en-US" b="1" dirty="0" smtClean="0"/>
              <a:t> was associated with the Roman gods </a:t>
            </a:r>
            <a:r>
              <a:rPr lang="en-US" b="1" dirty="0" err="1" smtClean="0"/>
              <a:t>Lupercus</a:t>
            </a:r>
            <a:r>
              <a:rPr lang="en-US" b="1" dirty="0" smtClean="0"/>
              <a:t> and Faunus. </a:t>
            </a:r>
            <a:r>
              <a:rPr lang="en-US" b="1" dirty="0" err="1" smtClean="0"/>
              <a:t>Lupercus</a:t>
            </a:r>
            <a:r>
              <a:rPr lang="en-US" b="1" dirty="0" smtClean="0"/>
              <a:t> watched over shepherds and their flocks and the festival of </a:t>
            </a:r>
            <a:r>
              <a:rPr lang="en-US" b="1" dirty="0" err="1" smtClean="0"/>
              <a:t>Lupercalia</a:t>
            </a:r>
            <a:r>
              <a:rPr lang="en-US" b="1" dirty="0" smtClean="0"/>
              <a:t> became a celebration intended to ensure the fertility of flocks, fields and people.</a:t>
            </a:r>
            <a:endParaRPr lang="ru-RU" b="1" dirty="0" smtClean="0"/>
          </a:p>
          <a:p>
            <a:pPr algn="just"/>
            <a:r>
              <a:rPr lang="ru-RU" b="1" dirty="0" smtClean="0">
                <a:solidFill>
                  <a:schemeClr val="accent2">
                    <a:lumMod val="50000"/>
                  </a:schemeClr>
                </a:solidFill>
              </a:rPr>
              <a:t>День Святого Валентина происходит от римского фестиваля </a:t>
            </a:r>
            <a:r>
              <a:rPr lang="ru-RU" b="1" dirty="0" err="1" smtClean="0">
                <a:solidFill>
                  <a:schemeClr val="accent2">
                    <a:lumMod val="50000"/>
                  </a:schemeClr>
                </a:solidFill>
              </a:rPr>
              <a:t>Лаперкалия</a:t>
            </a:r>
            <a:r>
              <a:rPr lang="ru-RU" b="1" dirty="0" smtClean="0">
                <a:solidFill>
                  <a:schemeClr val="accent2">
                    <a:lumMod val="50000"/>
                  </a:schemeClr>
                </a:solidFill>
              </a:rPr>
              <a:t>, проходившего 15 февраля. </a:t>
            </a:r>
            <a:r>
              <a:rPr lang="ru-RU" b="1" dirty="0" err="1" smtClean="0">
                <a:solidFill>
                  <a:schemeClr val="accent2">
                    <a:lumMod val="50000"/>
                  </a:schemeClr>
                </a:solidFill>
              </a:rPr>
              <a:t>Лаперкалия</a:t>
            </a:r>
            <a:r>
              <a:rPr lang="ru-RU" b="1" dirty="0" smtClean="0">
                <a:solidFill>
                  <a:schemeClr val="accent2">
                    <a:lumMod val="50000"/>
                  </a:schemeClr>
                </a:solidFill>
              </a:rPr>
              <a:t> — это празднование наступления весны по римскому календарю (февраль наступал позже, чем это происходит сегодня). </a:t>
            </a:r>
            <a:r>
              <a:rPr lang="ru-RU" b="1" dirty="0" err="1" smtClean="0">
                <a:solidFill>
                  <a:schemeClr val="accent2">
                    <a:lumMod val="50000"/>
                  </a:schemeClr>
                </a:solidFill>
              </a:rPr>
              <a:t>Лаперкалия</a:t>
            </a:r>
            <a:r>
              <a:rPr lang="ru-RU" b="1" dirty="0" smtClean="0">
                <a:solidFill>
                  <a:schemeClr val="accent2">
                    <a:lumMod val="50000"/>
                  </a:schemeClr>
                </a:solidFill>
              </a:rPr>
              <a:t> была связана с римскими богами </a:t>
            </a:r>
            <a:r>
              <a:rPr lang="ru-RU" b="1" dirty="0" err="1" smtClean="0">
                <a:solidFill>
                  <a:schemeClr val="accent2">
                    <a:lumMod val="50000"/>
                  </a:schemeClr>
                </a:solidFill>
              </a:rPr>
              <a:t>Лаперкасом</a:t>
            </a:r>
            <a:r>
              <a:rPr lang="ru-RU" b="1" dirty="0" smtClean="0">
                <a:solidFill>
                  <a:schemeClr val="accent2">
                    <a:lumMod val="50000"/>
                  </a:schemeClr>
                </a:solidFill>
              </a:rPr>
              <a:t> и </a:t>
            </a:r>
            <a:r>
              <a:rPr lang="ru-RU" b="1" dirty="0" err="1" smtClean="0">
                <a:solidFill>
                  <a:schemeClr val="accent2">
                    <a:lumMod val="50000"/>
                  </a:schemeClr>
                </a:solidFill>
              </a:rPr>
              <a:t>Фонас</a:t>
            </a:r>
            <a:r>
              <a:rPr lang="ru-RU" b="1" dirty="0" smtClean="0">
                <a:solidFill>
                  <a:schemeClr val="accent2">
                    <a:lumMod val="50000"/>
                  </a:schemeClr>
                </a:solidFill>
              </a:rPr>
              <a:t>. </a:t>
            </a:r>
            <a:r>
              <a:rPr lang="ru-RU" b="1" dirty="0" err="1" smtClean="0">
                <a:solidFill>
                  <a:schemeClr val="accent2">
                    <a:lumMod val="50000"/>
                  </a:schemeClr>
                </a:solidFill>
              </a:rPr>
              <a:t>Лаперкас</a:t>
            </a:r>
            <a:r>
              <a:rPr lang="ru-RU" b="1" dirty="0" smtClean="0">
                <a:solidFill>
                  <a:schemeClr val="accent2">
                    <a:lumMod val="50000"/>
                  </a:schemeClr>
                </a:solidFill>
              </a:rPr>
              <a:t> приглядывал за пастухами и их стадами, а праздник </a:t>
            </a:r>
            <a:r>
              <a:rPr lang="ru-RU" b="1" dirty="0" err="1" smtClean="0">
                <a:solidFill>
                  <a:schemeClr val="accent2">
                    <a:lumMod val="50000"/>
                  </a:schemeClr>
                </a:solidFill>
              </a:rPr>
              <a:t>Лаперкалия</a:t>
            </a:r>
            <a:r>
              <a:rPr lang="ru-RU" b="1" dirty="0" smtClean="0">
                <a:solidFill>
                  <a:schemeClr val="accent2">
                    <a:lumMod val="50000"/>
                  </a:schemeClr>
                </a:solidFill>
              </a:rPr>
              <a:t> проводили, чтобы стада овец были многочисленны, поля и люди — плодовиты.</a:t>
            </a:r>
            <a:endParaRPr lang="ru-RU" b="1" dirty="0">
              <a:solidFill>
                <a:schemeClr val="accent2">
                  <a:lumMod val="50000"/>
                </a:schemeClr>
              </a:solidFill>
            </a:endParaRPr>
          </a:p>
        </p:txBody>
      </p:sp>
    </p:spTree>
    <p:extLst>
      <p:ext uri="{BB962C8B-B14F-4D97-AF65-F5344CB8AC3E}">
        <p14:creationId xmlns:p14="http://schemas.microsoft.com/office/powerpoint/2010/main" val="2300440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fade">
                                      <p:cBhvr>
                                        <p:cTn id="7" dur="5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78060"/>
            <a:ext cx="3456384" cy="6463308"/>
          </a:xfrm>
          <a:prstGeom prst="rect">
            <a:avLst/>
          </a:prstGeom>
        </p:spPr>
        <p:txBody>
          <a:bodyPr wrap="square">
            <a:spAutoFit/>
          </a:bodyPr>
          <a:lstStyle/>
          <a:p>
            <a:pPr algn="just"/>
            <a:r>
              <a:rPr lang="en-US" b="1" dirty="0" smtClean="0"/>
              <a:t>The celebration of </a:t>
            </a:r>
            <a:r>
              <a:rPr lang="en-US" b="1" dirty="0" err="1" smtClean="0"/>
              <a:t>Lupercalia</a:t>
            </a:r>
            <a:r>
              <a:rPr lang="en-US" b="1" dirty="0" smtClean="0"/>
              <a:t> spread as the Roman Empire grew. When the Romans conquered France, the first Valentine-like cards were used, in which women had written their names (possibly accompanied by love notes) that later could be used in a lottery to search someone </a:t>
            </a:r>
            <a:r>
              <a:rPr lang="en-US" b="1" dirty="0" err="1" smtClean="0"/>
              <a:t>favours</a:t>
            </a:r>
            <a:r>
              <a:rPr lang="en-US" b="1" dirty="0" smtClean="0"/>
              <a:t>.</a:t>
            </a:r>
            <a:endParaRPr lang="ru-RU" b="1" dirty="0" smtClean="0"/>
          </a:p>
          <a:p>
            <a:pPr algn="just"/>
            <a:r>
              <a:rPr lang="ru-RU" b="1" dirty="0" smtClean="0">
                <a:solidFill>
                  <a:schemeClr val="accent2">
                    <a:lumMod val="50000"/>
                  </a:schemeClr>
                </a:solidFill>
              </a:rPr>
              <a:t>Праздник </a:t>
            </a:r>
            <a:r>
              <a:rPr lang="ru-RU" b="1" dirty="0" err="1" smtClean="0">
                <a:solidFill>
                  <a:schemeClr val="accent2">
                    <a:lumMod val="50000"/>
                  </a:schemeClr>
                </a:solidFill>
              </a:rPr>
              <a:t>Лаперкалия</a:t>
            </a:r>
            <a:r>
              <a:rPr lang="ru-RU" b="1" dirty="0" smtClean="0">
                <a:solidFill>
                  <a:schemeClr val="accent2">
                    <a:lumMod val="50000"/>
                  </a:schemeClr>
                </a:solidFill>
              </a:rPr>
              <a:t> со временем распространился по всей все увеличивающейся Римской Империи. Когда римляне завоевали Францию, именно тогда впервые были использованы «</a:t>
            </a:r>
            <a:r>
              <a:rPr lang="ru-RU" b="1" dirty="0" err="1" smtClean="0">
                <a:solidFill>
                  <a:schemeClr val="accent2">
                    <a:lumMod val="50000"/>
                  </a:schemeClr>
                </a:solidFill>
              </a:rPr>
              <a:t>валентинки</a:t>
            </a:r>
            <a:r>
              <a:rPr lang="ru-RU" b="1" dirty="0" smtClean="0">
                <a:solidFill>
                  <a:schemeClr val="accent2">
                    <a:lumMod val="50000"/>
                  </a:schemeClr>
                </a:solidFill>
              </a:rPr>
              <a:t>», в которых женщины писали свои имена (возможно сопровождаемые любовными посланиями), которые впоследствии использовались в лотерее, чтобы найти для себя поклонника.</a:t>
            </a:r>
            <a:endParaRPr lang="ru-RU" b="1" dirty="0">
              <a:solidFill>
                <a:schemeClr val="accent2">
                  <a:lumMod val="50000"/>
                </a:schemeClr>
              </a:solidFill>
            </a:endParaRPr>
          </a:p>
        </p:txBody>
      </p:sp>
      <p:pic>
        <p:nvPicPr>
          <p:cNvPr id="8" name="Рисунок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779912" y="260648"/>
            <a:ext cx="4964044" cy="3177374"/>
          </a:xfrm>
          <a:prstGeom prst="rect">
            <a:avLst/>
          </a:prstGeom>
        </p:spPr>
      </p:pic>
      <p:pic>
        <p:nvPicPr>
          <p:cNvPr id="9" name="Рисунок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3430137"/>
            <a:ext cx="4954524" cy="3191769"/>
          </a:xfrm>
          <a:prstGeom prst="rect">
            <a:avLst/>
          </a:prstGeom>
        </p:spPr>
      </p:pic>
    </p:spTree>
    <p:extLst>
      <p:ext uri="{BB962C8B-B14F-4D97-AF65-F5344CB8AC3E}">
        <p14:creationId xmlns:p14="http://schemas.microsoft.com/office/powerpoint/2010/main" val="2847021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xit" presetSubtype="0" fill="hold" nodeType="clickEffect">
                                  <p:stCondLst>
                                    <p:cond delay="0"/>
                                  </p:stCondLst>
                                  <p:childTnLst>
                                    <p:animEffect transition="out" filter="fade">
                                      <p:cBhvr>
                                        <p:cTn id="13" dur="2000"/>
                                        <p:tgtEl>
                                          <p:spTgt spid="9"/>
                                        </p:tgtEl>
                                      </p:cBhvr>
                                    </p:animEffect>
                                    <p:anim calcmode="lin" valueType="num">
                                      <p:cBhvr>
                                        <p:cTn id="14" dur="2000"/>
                                        <p:tgtEl>
                                          <p:spTgt spid="9"/>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5" dur="2000"/>
                                        <p:tgtEl>
                                          <p:spTgt spid="9"/>
                                        </p:tgtEl>
                                        <p:attrNameLst>
                                          <p:attrName>ppt_h</p:attrName>
                                        </p:attrNameLst>
                                      </p:cBhvr>
                                      <p:tavLst>
                                        <p:tav tm="0">
                                          <p:val>
                                            <p:strVal val="ppt_h"/>
                                          </p:val>
                                        </p:tav>
                                        <p:tav tm="100000">
                                          <p:val>
                                            <p:strVal val="ppt_h"/>
                                          </p:val>
                                        </p:tav>
                                      </p:tavLst>
                                    </p:anim>
                                    <p:set>
                                      <p:cBhvr>
                                        <p:cTn id="16" dur="1" fill="hold">
                                          <p:stCondLst>
                                            <p:cond delay="1999"/>
                                          </p:stCondLst>
                                        </p:cTn>
                                        <p:tgtEl>
                                          <p:spTgt spid="9"/>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3" presetClass="exit" presetSubtype="32" fill="hold" grpId="0" nodeType="clickEffect">
                                  <p:stCondLst>
                                    <p:cond delay="0"/>
                                  </p:stCondLst>
                                  <p:childTnLst>
                                    <p:anim calcmode="lin" valueType="num">
                                      <p:cBhvr>
                                        <p:cTn id="20" dur="500"/>
                                        <p:tgtEl>
                                          <p:spTgt spid="2"/>
                                        </p:tgtEl>
                                        <p:attrNameLst>
                                          <p:attrName>ppt_w</p:attrName>
                                        </p:attrNameLst>
                                      </p:cBhvr>
                                      <p:tavLst>
                                        <p:tav tm="0">
                                          <p:val>
                                            <p:strVal val="ppt_w"/>
                                          </p:val>
                                        </p:tav>
                                        <p:tav tm="100000">
                                          <p:val>
                                            <p:fltVal val="0"/>
                                          </p:val>
                                        </p:tav>
                                      </p:tavLst>
                                    </p:anim>
                                    <p:anim calcmode="lin" valueType="num">
                                      <p:cBhvr>
                                        <p:cTn id="21" dur="500"/>
                                        <p:tgtEl>
                                          <p:spTgt spid="2"/>
                                        </p:tgtEl>
                                        <p:attrNameLst>
                                          <p:attrName>ppt_h</p:attrName>
                                        </p:attrNameLst>
                                      </p:cBhvr>
                                      <p:tavLst>
                                        <p:tav tm="0">
                                          <p:val>
                                            <p:strVal val="ppt_h"/>
                                          </p:val>
                                        </p:tav>
                                        <p:tav tm="100000">
                                          <p:val>
                                            <p:fltVal val="0"/>
                                          </p:val>
                                        </p:tav>
                                      </p:tavLst>
                                    </p:anim>
                                    <p:animEffect transition="out" filter="fade">
                                      <p:cBhvr>
                                        <p:cTn id="22" dur="500"/>
                                        <p:tgtEl>
                                          <p:spTgt spid="2"/>
                                        </p:tgtEl>
                                      </p:cBhvr>
                                    </p:animEffect>
                                    <p:set>
                                      <p:cBhvr>
                                        <p:cTn id="23"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rotWithShape="1">
          <a:blip r:embed="rId2" cstate="email">
            <a:extLst>
              <a:ext uri="{28A0092B-C50C-407E-A947-70E740481C1C}">
                <a14:useLocalDpi xmlns:a14="http://schemas.microsoft.com/office/drawing/2010/main"/>
              </a:ext>
            </a:extLst>
          </a:blip>
          <a:srcRect r="-1967"/>
          <a:stretch/>
        </p:blipFill>
        <p:spPr>
          <a:xfrm>
            <a:off x="4686345" y="178810"/>
            <a:ext cx="3774087" cy="2438560"/>
          </a:xfrm>
          <a:prstGeom prst="rect">
            <a:avLst/>
          </a:prstGeom>
        </p:spPr>
      </p:pic>
      <p:pic>
        <p:nvPicPr>
          <p:cNvPr id="6" name="Рисунок 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705576" y="2564903"/>
            <a:ext cx="3679028" cy="4161085"/>
          </a:xfrm>
          <a:prstGeom prst="rect">
            <a:avLst/>
          </a:prstGeom>
        </p:spPr>
      </p:pic>
      <p:sp>
        <p:nvSpPr>
          <p:cNvPr id="2" name="Прямоугольник 1"/>
          <p:cNvSpPr/>
          <p:nvPr/>
        </p:nvSpPr>
        <p:spPr>
          <a:xfrm>
            <a:off x="306406" y="260648"/>
            <a:ext cx="4362817" cy="6186309"/>
          </a:xfrm>
          <a:prstGeom prst="rect">
            <a:avLst/>
          </a:prstGeom>
        </p:spPr>
        <p:txBody>
          <a:bodyPr wrap="square">
            <a:spAutoFit/>
          </a:bodyPr>
          <a:lstStyle/>
          <a:p>
            <a:pPr algn="just"/>
            <a:r>
              <a:rPr lang="en-US" b="1" dirty="0"/>
              <a:t>From its association with </a:t>
            </a:r>
            <a:r>
              <a:rPr lang="en-US" b="1" dirty="0" err="1"/>
              <a:t>Lupercalia</a:t>
            </a:r>
            <a:r>
              <a:rPr lang="en-US" b="1" dirty="0"/>
              <a:t>, St. Valentine's Day associates with love and romance. This led Valentine's enthusiasts to appoint the Roman god Cupid as a patron of Valentine's Day. Cupid is also known as Amour or Eros in Greek mythology. The ancient Greeks believed Eros was the force of «love» that is why Eros seems to have been responsible for impregnating a number of goddesses and mortals</a:t>
            </a:r>
            <a:r>
              <a:rPr lang="en-US" b="1" dirty="0" smtClean="0"/>
              <a:t>.</a:t>
            </a:r>
            <a:endParaRPr lang="ru-RU" b="1" dirty="0" smtClean="0"/>
          </a:p>
          <a:p>
            <a:pPr algn="just"/>
            <a:r>
              <a:rPr lang="ru-RU" b="1" dirty="0" smtClean="0">
                <a:solidFill>
                  <a:schemeClr val="accent2">
                    <a:lumMod val="50000"/>
                  </a:schemeClr>
                </a:solidFill>
              </a:rPr>
              <a:t>От </a:t>
            </a:r>
            <a:r>
              <a:rPr lang="ru-RU" b="1" dirty="0">
                <a:solidFill>
                  <a:schemeClr val="accent2">
                    <a:lumMod val="50000"/>
                  </a:schemeClr>
                </a:solidFill>
              </a:rPr>
              <a:t>ассоциации с </a:t>
            </a:r>
            <a:r>
              <a:rPr lang="ru-RU" b="1" dirty="0" err="1">
                <a:solidFill>
                  <a:schemeClr val="accent2">
                    <a:lumMod val="50000"/>
                  </a:schemeClr>
                </a:solidFill>
              </a:rPr>
              <a:t>Лаперкалией</a:t>
            </a:r>
            <a:r>
              <a:rPr lang="ru-RU" b="1" dirty="0">
                <a:solidFill>
                  <a:schemeClr val="accent2">
                    <a:lumMod val="50000"/>
                  </a:schemeClr>
                </a:solidFill>
              </a:rPr>
              <a:t>, а поэтому и изобилием, День Св. Валентина ассоциируется с любовью и романтикой, что заставило поклонников Дня Святого Валентина считать римского бога Купидона покровителем этого праздника. Купидон в греческой мифологии также известен как Амур или Эрос. Древние Греки полагали, что Эрос был воплощением «любви», поэтому Эрос и считается отцом детей многих богинь и смертных</a:t>
            </a:r>
            <a:r>
              <a:rPr lang="ru-RU" b="1" dirty="0" smtClean="0">
                <a:solidFill>
                  <a:schemeClr val="accent2">
                    <a:lumMod val="50000"/>
                  </a:schemeClr>
                </a:solidFill>
              </a:rPr>
              <a:t>.</a:t>
            </a:r>
            <a:endParaRPr lang="ru-RU" b="1" dirty="0">
              <a:solidFill>
                <a:schemeClr val="accent2">
                  <a:lumMod val="50000"/>
                </a:schemeClr>
              </a:solidFill>
            </a:endParaRPr>
          </a:p>
        </p:txBody>
      </p:sp>
    </p:spTree>
    <p:extLst>
      <p:ext uri="{BB962C8B-B14F-4D97-AF65-F5344CB8AC3E}">
        <p14:creationId xmlns:p14="http://schemas.microsoft.com/office/powerpoint/2010/main" val="192164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41760"/>
            <a:ext cx="4761003" cy="6463308"/>
          </a:xfrm>
          <a:prstGeom prst="rect">
            <a:avLst/>
          </a:prstGeom>
        </p:spPr>
        <p:txBody>
          <a:bodyPr wrap="square">
            <a:spAutoFit/>
          </a:bodyPr>
          <a:lstStyle/>
          <a:p>
            <a:r>
              <a:rPr lang="en-US" b="1" dirty="0"/>
              <a:t>There are several legends about St. Valentine's Day. Each legend stems from real-life martyr known as Valentines who lived in the time of Roman Empire. It is unsure who St. Valentine was, but there are several possible candidates. One of these Valentines is believed to have been a Roman priest and physician. He was put into prison by roman authorities for his teachings and was beheaded on February 14 in the third century A. D. </a:t>
            </a:r>
            <a:endParaRPr lang="ru-RU" b="1" dirty="0" smtClean="0"/>
          </a:p>
          <a:p>
            <a:r>
              <a:rPr lang="ru-RU" b="1" dirty="0" smtClean="0">
                <a:solidFill>
                  <a:schemeClr val="accent2">
                    <a:lumMod val="50000"/>
                  </a:schemeClr>
                </a:solidFill>
              </a:rPr>
              <a:t>Существуют </a:t>
            </a:r>
            <a:r>
              <a:rPr lang="ru-RU" b="1" dirty="0">
                <a:solidFill>
                  <a:schemeClr val="accent2">
                    <a:lumMod val="50000"/>
                  </a:schemeClr>
                </a:solidFill>
              </a:rPr>
              <a:t>несколько легенд о святом </a:t>
            </a:r>
            <a:r>
              <a:rPr lang="ru-RU" b="1" dirty="0" smtClean="0">
                <a:solidFill>
                  <a:schemeClr val="accent2">
                    <a:lumMod val="50000"/>
                  </a:schemeClr>
                </a:solidFill>
              </a:rPr>
              <a:t>Валентине, </a:t>
            </a:r>
            <a:r>
              <a:rPr lang="ru-RU" b="1" dirty="0">
                <a:solidFill>
                  <a:schemeClr val="accent2">
                    <a:lumMod val="50000"/>
                  </a:schemeClr>
                </a:solidFill>
              </a:rPr>
              <a:t>каждая из которых основывается на реальных событиях из жизни мучеников, живших во времена Римской Империи. Точно не известно, кто был св. Валентин, но существует несколько возможных </a:t>
            </a:r>
            <a:r>
              <a:rPr lang="ru-RU" b="1" dirty="0" smtClean="0">
                <a:solidFill>
                  <a:schemeClr val="accent2">
                    <a:lumMod val="50000"/>
                  </a:schemeClr>
                </a:solidFill>
              </a:rPr>
              <a:t>кандидатов</a:t>
            </a:r>
            <a:r>
              <a:rPr lang="ru-RU" b="1" dirty="0">
                <a:solidFill>
                  <a:schemeClr val="accent2">
                    <a:lumMod val="50000"/>
                  </a:schemeClr>
                </a:solidFill>
              </a:rPr>
              <a:t>. Один из этих Валентинов, как полагают, был римским священником и </a:t>
            </a:r>
            <a:r>
              <a:rPr lang="ru-RU" b="1" dirty="0" smtClean="0">
                <a:solidFill>
                  <a:schemeClr val="accent2">
                    <a:lumMod val="50000"/>
                  </a:schemeClr>
                </a:solidFill>
              </a:rPr>
              <a:t>врачом</a:t>
            </a:r>
            <a:r>
              <a:rPr lang="ru-RU" b="1" dirty="0">
                <a:solidFill>
                  <a:schemeClr val="accent2">
                    <a:lumMod val="50000"/>
                  </a:schemeClr>
                </a:solidFill>
              </a:rPr>
              <a:t>. Он был помещен в тюрьму римскими властями за свои учения, где и был </a:t>
            </a:r>
            <a:r>
              <a:rPr lang="ru-RU" b="1" dirty="0" smtClean="0">
                <a:solidFill>
                  <a:schemeClr val="accent2">
                    <a:lumMod val="50000"/>
                  </a:schemeClr>
                </a:solidFill>
              </a:rPr>
              <a:t>обезглавлен</a:t>
            </a:r>
            <a:r>
              <a:rPr lang="ru-RU" b="1" dirty="0">
                <a:solidFill>
                  <a:schemeClr val="accent2">
                    <a:lumMod val="50000"/>
                  </a:schemeClr>
                </a:solidFill>
              </a:rPr>
              <a:t>, случилось это 14 февраля. Это произошло в третьем столетии после </a:t>
            </a:r>
            <a:r>
              <a:rPr lang="ru-RU" b="1" dirty="0" smtClean="0">
                <a:solidFill>
                  <a:schemeClr val="accent2">
                    <a:lumMod val="50000"/>
                  </a:schemeClr>
                </a:solidFill>
              </a:rPr>
              <a:t>Рождества </a:t>
            </a:r>
            <a:r>
              <a:rPr lang="ru-RU" b="1" dirty="0">
                <a:solidFill>
                  <a:schemeClr val="accent2">
                    <a:lumMod val="50000"/>
                  </a:schemeClr>
                </a:solidFill>
              </a:rPr>
              <a:t>Христова. </a:t>
            </a:r>
          </a:p>
        </p:txBody>
      </p:sp>
      <p:pic>
        <p:nvPicPr>
          <p:cNvPr id="1026" name="Picture 2" descr="http://itd2.mycdn.me/image?id=815343397533&amp;t=20&amp;plc=WEB&amp;tkn=*V6LUo720xtdf2jj0D2-OQYvddQ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2120" y="3645024"/>
            <a:ext cx="2381250" cy="2381250"/>
          </a:xfrm>
          <a:prstGeom prst="rect">
            <a:avLst/>
          </a:prstGeom>
          <a:noFill/>
          <a:extLst>
            <a:ext uri="{909E8E84-426E-40DD-AFC4-6F175D3DCCD1}">
              <a14:hiddenFill xmlns:a14="http://schemas.microsoft.com/office/drawing/2010/main">
                <a:solidFill>
                  <a:srgbClr val="FFFFFF"/>
                </a:solidFill>
              </a14:hiddenFill>
            </a:ext>
          </a:extLst>
        </p:spPr>
      </p:pic>
      <p:pic>
        <p:nvPicPr>
          <p:cNvPr id="6" name="Рисунок 5" descr="https://pimg.mycdn.me/getImage?disableStub=true&amp;type=VIDEO_S_720&amp;url=https%3A%2F%2Fvdp.mycdn.me%2FgetImage%3Fid%3D90037095002%26idx%3D0%26thumbType%3D37%26f%3D1&amp;signatureToken=knrKb0ArIuW_4-qJAgLobQ"/>
          <p:cNvPicPr/>
          <p:nvPr/>
        </p:nvPicPr>
        <p:blipFill rotWithShape="1">
          <a:blip r:embed="rId4" cstate="email">
            <a:extLst>
              <a:ext uri="{28A0092B-C50C-407E-A947-70E740481C1C}">
                <a14:useLocalDpi xmlns:a14="http://schemas.microsoft.com/office/drawing/2010/main"/>
              </a:ext>
            </a:extLst>
          </a:blip>
          <a:srcRect/>
          <a:stretch/>
        </p:blipFill>
        <p:spPr bwMode="auto">
          <a:xfrm>
            <a:off x="5652120" y="764703"/>
            <a:ext cx="2381250" cy="3044243"/>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731386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548680"/>
            <a:ext cx="4400962" cy="5909310"/>
          </a:xfrm>
          <a:prstGeom prst="rect">
            <a:avLst/>
          </a:prstGeom>
        </p:spPr>
        <p:txBody>
          <a:bodyPr wrap="square">
            <a:spAutoFit/>
          </a:bodyPr>
          <a:lstStyle/>
          <a:p>
            <a:r>
              <a:rPr lang="en-US" b="1" dirty="0" smtClean="0"/>
              <a:t>According </a:t>
            </a:r>
            <a:r>
              <a:rPr lang="en-US" b="1" dirty="0"/>
              <a:t>to the legend he performed a miracle -he cured the blindness of his jailer's daughter. Before the execution, he wrote her a letter signed «From Your Valentine&gt; Another legend says that the same Valentine wrote to children and friends who loved him from the jail. After his death this Valentine was buried in the Roman road Via </a:t>
            </a:r>
            <a:r>
              <a:rPr lang="en-US" b="1" dirty="0" err="1"/>
              <a:t>Flaminia</a:t>
            </a:r>
            <a:r>
              <a:rPr lang="en-US" b="1" dirty="0"/>
              <a:t>. Pope Julius I is said to have later built a basilica above his grave. </a:t>
            </a:r>
            <a:endParaRPr lang="ru-RU" b="1" dirty="0" smtClean="0"/>
          </a:p>
          <a:p>
            <a:r>
              <a:rPr lang="ru-RU" b="1" dirty="0" smtClean="0">
                <a:solidFill>
                  <a:schemeClr val="accent2">
                    <a:lumMod val="50000"/>
                  </a:schemeClr>
                </a:solidFill>
              </a:rPr>
              <a:t>Согласно </a:t>
            </a:r>
            <a:r>
              <a:rPr lang="ru-RU" b="1" dirty="0">
                <a:solidFill>
                  <a:schemeClr val="accent2">
                    <a:lumMod val="50000"/>
                  </a:schemeClr>
                </a:solidFill>
              </a:rPr>
              <a:t>легенде он совершил чудо — вылечил дочь своего тюремщика от слепоты. Перед казнью, он написал ей письмо и подписал его: «От твоего Валентина». Другая легенда говорит, что тот же самый Валентин, находясь в тюрьме писал письма детям и своим друзьям, которые любили его. После его смерти он был похоронен возле римской дороги. Позже Римский Папа </a:t>
            </a:r>
            <a:r>
              <a:rPr lang="ru-RU" b="1" dirty="0" err="1">
                <a:solidFill>
                  <a:schemeClr val="accent2">
                    <a:lumMod val="50000"/>
                  </a:schemeClr>
                </a:solidFill>
              </a:rPr>
              <a:t>Джулиус</a:t>
            </a:r>
            <a:r>
              <a:rPr lang="ru-RU" b="1" dirty="0">
                <a:solidFill>
                  <a:schemeClr val="accent2">
                    <a:lumMod val="50000"/>
                  </a:schemeClr>
                </a:solidFill>
              </a:rPr>
              <a:t> построил базилику на месте его могилы. </a:t>
            </a:r>
          </a:p>
        </p:txBody>
      </p:sp>
      <p:pic>
        <p:nvPicPr>
          <p:cNvPr id="3" name="Picture 2" descr="C:\Users\Администратор\Downloads\СВВ.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64088" y="948056"/>
            <a:ext cx="2705100" cy="49831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4177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95536" y="761288"/>
            <a:ext cx="3528392" cy="5260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According to another legend, Valentine was an Italian bishop who lived at about the same time. He was thrown into prison because he secretly married couples, contrary to the laws of the Roman Empire. The legend says that he was burnt at the stake</a:t>
            </a:r>
            <a:r>
              <a:rPr lang="en-US" b="1" dirty="0" smtClean="0">
                <a:solidFill>
                  <a:schemeClr val="tx1"/>
                </a:solidFill>
              </a:rPr>
              <a:t>.</a:t>
            </a:r>
            <a:endParaRPr lang="ru-RU" b="1" dirty="0" smtClean="0">
              <a:solidFill>
                <a:schemeClr val="tx1"/>
              </a:solidFill>
            </a:endParaRPr>
          </a:p>
          <a:p>
            <a:pPr algn="just"/>
            <a:r>
              <a:rPr lang="ru-RU" b="1" dirty="0" smtClean="0">
                <a:solidFill>
                  <a:schemeClr val="accent2">
                    <a:lumMod val="50000"/>
                  </a:schemeClr>
                </a:solidFill>
              </a:rPr>
              <a:t>Согласно </a:t>
            </a:r>
            <a:r>
              <a:rPr lang="ru-RU" b="1" dirty="0">
                <a:solidFill>
                  <a:schemeClr val="accent2">
                    <a:lumMod val="50000"/>
                  </a:schemeClr>
                </a:solidFill>
              </a:rPr>
              <a:t>следующей легенде, Валентином был один итальянский епископ, который жил приблизительно в то же самое время. </a:t>
            </a:r>
            <a:r>
              <a:rPr lang="ru-RU" sz="1600" b="1" dirty="0">
                <a:solidFill>
                  <a:schemeClr val="accent2">
                    <a:lumMod val="50000"/>
                  </a:schemeClr>
                </a:solidFill>
              </a:rPr>
              <a:t>Он</a:t>
            </a:r>
            <a:r>
              <a:rPr lang="ru-RU" b="1" dirty="0">
                <a:solidFill>
                  <a:schemeClr val="accent2">
                    <a:lumMod val="50000"/>
                  </a:schemeClr>
                </a:solidFill>
              </a:rPr>
              <a:t> был брошен в тюрьму за то, что тайно, вопреки законам Римской Империи, провел обряд бракосочетания одной пары. Легенда говорит, что он был сожжен за это на костре</a:t>
            </a:r>
            <a:r>
              <a:rPr lang="ru-RU" b="1" dirty="0" smtClean="0">
                <a:solidFill>
                  <a:schemeClr val="accent2">
                    <a:lumMod val="50000"/>
                  </a:schemeClr>
                </a:solidFill>
              </a:rPr>
              <a:t>.</a:t>
            </a:r>
            <a:endParaRPr lang="ru-RU" b="1" dirty="0">
              <a:solidFill>
                <a:schemeClr val="accent2">
                  <a:lumMod val="50000"/>
                </a:schemeClr>
              </a:solidFill>
            </a:endParaRPr>
          </a:p>
        </p:txBody>
      </p:sp>
      <p:pic>
        <p:nvPicPr>
          <p:cNvPr id="5" name="Рисунок 4"/>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3923928" y="754144"/>
            <a:ext cx="4744694" cy="5267144"/>
          </a:xfrm>
          <a:prstGeom prst="rect">
            <a:avLst/>
          </a:prstGeom>
        </p:spPr>
      </p:pic>
    </p:spTree>
    <p:extLst>
      <p:ext uri="{BB962C8B-B14F-4D97-AF65-F5344CB8AC3E}">
        <p14:creationId xmlns:p14="http://schemas.microsoft.com/office/powerpoint/2010/main" val="342735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31" presetClass="exit" presetSubtype="0" fill="hold" grpId="0" nodeType="clickEffect">
                                  <p:stCondLst>
                                    <p:cond delay="0"/>
                                  </p:stCondLst>
                                  <p:childTnLst>
                                    <p:anim calcmode="lin" valueType="num">
                                      <p:cBhvr>
                                        <p:cTn id="24" dur="1000"/>
                                        <p:tgtEl>
                                          <p:spTgt spid="3"/>
                                        </p:tgtEl>
                                        <p:attrNameLst>
                                          <p:attrName>ppt_w</p:attrName>
                                        </p:attrNameLst>
                                      </p:cBhvr>
                                      <p:tavLst>
                                        <p:tav tm="0">
                                          <p:val>
                                            <p:strVal val="ppt_w"/>
                                          </p:val>
                                        </p:tav>
                                        <p:tav tm="100000">
                                          <p:val>
                                            <p:fltVal val="0"/>
                                          </p:val>
                                        </p:tav>
                                      </p:tavLst>
                                    </p:anim>
                                    <p:anim calcmode="lin" valueType="num">
                                      <p:cBhvr>
                                        <p:cTn id="25" dur="1000"/>
                                        <p:tgtEl>
                                          <p:spTgt spid="3"/>
                                        </p:tgtEl>
                                        <p:attrNameLst>
                                          <p:attrName>ppt_h</p:attrName>
                                        </p:attrNameLst>
                                      </p:cBhvr>
                                      <p:tavLst>
                                        <p:tav tm="0">
                                          <p:val>
                                            <p:strVal val="ppt_h"/>
                                          </p:val>
                                        </p:tav>
                                        <p:tav tm="100000">
                                          <p:val>
                                            <p:fltVal val="0"/>
                                          </p:val>
                                        </p:tav>
                                      </p:tavLst>
                                    </p:anim>
                                    <p:anim calcmode="lin" valueType="num">
                                      <p:cBhvr>
                                        <p:cTn id="26" dur="1000"/>
                                        <p:tgtEl>
                                          <p:spTgt spid="3"/>
                                        </p:tgtEl>
                                        <p:attrNameLst>
                                          <p:attrName>style.rotation</p:attrName>
                                        </p:attrNameLst>
                                      </p:cBhvr>
                                      <p:tavLst>
                                        <p:tav tm="0">
                                          <p:val>
                                            <p:fltVal val="0"/>
                                          </p:val>
                                        </p:tav>
                                        <p:tav tm="100000">
                                          <p:val>
                                            <p:fltVal val="90"/>
                                          </p:val>
                                        </p:tav>
                                      </p:tavLst>
                                    </p:anim>
                                    <p:animEffect transition="out" filter="fade">
                                      <p:cBhvr>
                                        <p:cTn id="27" dur="1000"/>
                                        <p:tgtEl>
                                          <p:spTgt spid="3"/>
                                        </p:tgtEl>
                                      </p:cBhvr>
                                    </p:animEffect>
                                    <p:set>
                                      <p:cBhvr>
                                        <p:cTn id="28" dur="1" fill="hold">
                                          <p:stCondLst>
                                            <p:cond delay="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611560" y="435414"/>
            <a:ext cx="3528392" cy="5832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b="1" dirty="0">
                <a:solidFill>
                  <a:schemeClr val="tx1"/>
                </a:solidFill>
              </a:rPr>
              <a:t>February 14 was also a Roman holiday. On this day, young men randomly chose the name of the girl to escort to the festival. The custom of choosing a sweetheart on this day became very popular in the medieval Europe. Later this custom spread to American colonies</a:t>
            </a:r>
            <a:r>
              <a:rPr lang="en-US" b="1" dirty="0" smtClean="0">
                <a:solidFill>
                  <a:schemeClr val="tx1"/>
                </a:solidFill>
              </a:rPr>
              <a:t>.</a:t>
            </a:r>
            <a:endParaRPr lang="ru-RU" b="1" dirty="0" smtClean="0">
              <a:solidFill>
                <a:schemeClr val="tx1"/>
              </a:solidFill>
            </a:endParaRPr>
          </a:p>
          <a:p>
            <a:pPr algn="just"/>
            <a:r>
              <a:rPr lang="ru-RU" b="1" dirty="0" smtClean="0">
                <a:solidFill>
                  <a:schemeClr val="accent2">
                    <a:lumMod val="50000"/>
                  </a:schemeClr>
                </a:solidFill>
              </a:rPr>
              <a:t>14 </a:t>
            </a:r>
            <a:r>
              <a:rPr lang="ru-RU" b="1" dirty="0">
                <a:solidFill>
                  <a:schemeClr val="accent2">
                    <a:lumMod val="50000"/>
                  </a:schemeClr>
                </a:solidFill>
              </a:rPr>
              <a:t>февраля был также римский праздник. В этот день молодые люди выбирали случайное имя девушки, которую впоследствии должны были проводить домой. Традиция выбора возлюбленного в этот день стала очень популярной в средневековой Европе. Позже этот обычай распространился и в американских колониях</a:t>
            </a:r>
            <a:r>
              <a:rPr lang="ru-RU" b="1" dirty="0" smtClean="0">
                <a:solidFill>
                  <a:schemeClr val="accent2">
                    <a:lumMod val="50000"/>
                  </a:schemeClr>
                </a:solidFill>
              </a:rPr>
              <a:t>.</a:t>
            </a:r>
            <a:endParaRPr lang="ru-RU" b="1" dirty="0">
              <a:solidFill>
                <a:schemeClr val="accent2">
                  <a:lumMod val="50000"/>
                </a:schemeClr>
              </a:solidFill>
            </a:endParaRPr>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139952" y="435414"/>
            <a:ext cx="4248472" cy="5860154"/>
          </a:xfrm>
          <a:prstGeom prst="rect">
            <a:avLst/>
          </a:prstGeom>
        </p:spPr>
      </p:pic>
    </p:spTree>
    <p:extLst>
      <p:ext uri="{BB962C8B-B14F-4D97-AF65-F5344CB8AC3E}">
        <p14:creationId xmlns:p14="http://schemas.microsoft.com/office/powerpoint/2010/main" val="275855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6"/>
                                        </p:tgtEl>
                                      </p:cBhvr>
                                    </p:animEffect>
                                    <p:anim calcmode="lin" valueType="num">
                                      <p:cBhvr>
                                        <p:cTn id="7" dur="1822" tmFilter="0,0; 0.14,0.31; 0.43,0.73; 0.71,0.91; 1.0,1.0">
                                          <p:stCondLst>
                                            <p:cond delay="0"/>
                                          </p:stCondLst>
                                        </p:cTn>
                                        <p:tgtEl>
                                          <p:spTgt spid="6"/>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6"/>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6"/>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6"/>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6"/>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6"/>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6"/>
                                        </p:tgtEl>
                                        <p:attrNameLst>
                                          <p:attrName>ppt_y</p:attrName>
                                        </p:attrNameLst>
                                      </p:cBhvr>
                                      <p:tavLst>
                                        <p:tav tm="0">
                                          <p:val>
                                            <p:strVal val="ppt_y"/>
                                          </p:val>
                                        </p:tav>
                                        <p:tav tm="100000">
                                          <p:val>
                                            <p:strVal val="ppt_y+ppt_h"/>
                                          </p:val>
                                        </p:tav>
                                      </p:tavLst>
                                    </p:anim>
                                    <p:animScale>
                                      <p:cBhvr>
                                        <p:cTn id="14" dur="26">
                                          <p:stCondLst>
                                            <p:cond delay="620"/>
                                          </p:stCondLst>
                                        </p:cTn>
                                        <p:tgtEl>
                                          <p:spTgt spid="6"/>
                                        </p:tgtEl>
                                      </p:cBhvr>
                                      <p:to x="100000" y="60000"/>
                                    </p:animScale>
                                    <p:animScale>
                                      <p:cBhvr>
                                        <p:cTn id="15" dur="166" decel="50000">
                                          <p:stCondLst>
                                            <p:cond delay="646"/>
                                          </p:stCondLst>
                                        </p:cTn>
                                        <p:tgtEl>
                                          <p:spTgt spid="6"/>
                                        </p:tgtEl>
                                      </p:cBhvr>
                                      <p:to x="100000" y="100000"/>
                                    </p:animScale>
                                    <p:animScale>
                                      <p:cBhvr>
                                        <p:cTn id="16" dur="26">
                                          <p:stCondLst>
                                            <p:cond delay="1312"/>
                                          </p:stCondLst>
                                        </p:cTn>
                                        <p:tgtEl>
                                          <p:spTgt spid="6"/>
                                        </p:tgtEl>
                                      </p:cBhvr>
                                      <p:to x="100000" y="80000"/>
                                    </p:animScale>
                                    <p:animScale>
                                      <p:cBhvr>
                                        <p:cTn id="17" dur="166" decel="50000">
                                          <p:stCondLst>
                                            <p:cond delay="1338"/>
                                          </p:stCondLst>
                                        </p:cTn>
                                        <p:tgtEl>
                                          <p:spTgt spid="6"/>
                                        </p:tgtEl>
                                      </p:cBhvr>
                                      <p:to x="100000" y="100000"/>
                                    </p:animScale>
                                    <p:animScale>
                                      <p:cBhvr>
                                        <p:cTn id="18" dur="26">
                                          <p:stCondLst>
                                            <p:cond delay="1642"/>
                                          </p:stCondLst>
                                        </p:cTn>
                                        <p:tgtEl>
                                          <p:spTgt spid="6"/>
                                        </p:tgtEl>
                                      </p:cBhvr>
                                      <p:to x="100000" y="90000"/>
                                    </p:animScale>
                                    <p:animScale>
                                      <p:cBhvr>
                                        <p:cTn id="19" dur="166" decel="50000">
                                          <p:stCondLst>
                                            <p:cond delay="1668"/>
                                          </p:stCondLst>
                                        </p:cTn>
                                        <p:tgtEl>
                                          <p:spTgt spid="6"/>
                                        </p:tgtEl>
                                      </p:cBhvr>
                                      <p:to x="100000" y="100000"/>
                                    </p:animScale>
                                    <p:animScale>
                                      <p:cBhvr>
                                        <p:cTn id="20" dur="26">
                                          <p:stCondLst>
                                            <p:cond delay="1808"/>
                                          </p:stCondLst>
                                        </p:cTn>
                                        <p:tgtEl>
                                          <p:spTgt spid="6"/>
                                        </p:tgtEl>
                                      </p:cBhvr>
                                      <p:to x="100000" y="95000"/>
                                    </p:animScale>
                                    <p:animScale>
                                      <p:cBhvr>
                                        <p:cTn id="21" dur="166" decel="50000">
                                          <p:stCondLst>
                                            <p:cond delay="1834"/>
                                          </p:stCondLst>
                                        </p:cTn>
                                        <p:tgtEl>
                                          <p:spTgt spid="6"/>
                                        </p:tgtEl>
                                      </p:cBhvr>
                                      <p:to x="100000" y="100000"/>
                                    </p:animScale>
                                    <p:set>
                                      <p:cBhvr>
                                        <p:cTn id="22" dur="1" fill="hold">
                                          <p:stCondLst>
                                            <p:cond delay="19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1" presetClass="exit" presetSubtype="1" fill="hold" grpId="0" nodeType="clickEffect">
                                  <p:stCondLst>
                                    <p:cond delay="0"/>
                                  </p:stCondLst>
                                  <p:childTnLst>
                                    <p:animEffect transition="out" filter="wheel(1)">
                                      <p:cBhvr>
                                        <p:cTn id="26" dur="2000"/>
                                        <p:tgtEl>
                                          <p:spTgt spid="3"/>
                                        </p:tgtEl>
                                      </p:cBhvr>
                                    </p:animEffect>
                                    <p:set>
                                      <p:cBhvr>
                                        <p:cTn id="27" dur="1" fill="hold">
                                          <p:stCondLst>
                                            <p:cond delay="19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84640" y="2132856"/>
            <a:ext cx="8928992" cy="1491370"/>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lnSpc>
                <a:spcPct val="150000"/>
              </a:lnSpc>
            </a:pPr>
            <a:r>
              <a:rPr lang="en-US" sz="3200" b="1" i="1" spc="3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rPr>
              <a:t>Thank you </a:t>
            </a:r>
            <a:endParaRPr lang="en-US" sz="3200" b="1" i="1" spc="3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endParaRPr>
          </a:p>
          <a:p>
            <a:pPr algn="ctr">
              <a:lnSpc>
                <a:spcPct val="150000"/>
              </a:lnSpc>
            </a:pPr>
            <a:r>
              <a:rPr lang="en-US" sz="3200" b="1" i="1" spc="30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latin typeface="Algerian" pitchFamily="82" charset="0"/>
              </a:rPr>
              <a:t>for attention!</a:t>
            </a:r>
            <a:endParaRPr lang="ru-RU" sz="3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glow rad="101600">
                  <a:schemeClr val="accent2">
                    <a:lumMod val="50000"/>
                    <a:alpha val="60000"/>
                  </a:schemeClr>
                </a:glow>
                <a:outerShdw blurRad="50800" dist="39000" dir="5460000" algn="tl">
                  <a:srgbClr val="000000">
                    <a:alpha val="38000"/>
                  </a:srgbClr>
                </a:outerShdw>
              </a:effectLst>
            </a:endParaRPr>
          </a:p>
        </p:txBody>
      </p:sp>
    </p:spTree>
    <p:extLst>
      <p:ext uri="{BB962C8B-B14F-4D97-AF65-F5344CB8AC3E}">
        <p14:creationId xmlns:p14="http://schemas.microsoft.com/office/powerpoint/2010/main" val="74199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grpId="0" nodeType="clickEffect">
                                  <p:stCondLst>
                                    <p:cond delay="0"/>
                                  </p:stCondLst>
                                  <p:childTnLst>
                                    <p:animEffect transition="out" filter="fade">
                                      <p:cBhvr>
                                        <p:cTn id="6" dur="2000"/>
                                        <p:tgtEl>
                                          <p:spTgt spid="4"/>
                                        </p:tgtEl>
                                      </p:cBhvr>
                                    </p:animEffect>
                                    <p:anim calcmode="lin" valueType="num">
                                      <p:cBhvr>
                                        <p:cTn id="7" dur="2000"/>
                                        <p:tgtEl>
                                          <p:spTgt spid="4"/>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4"/>
                                        </p:tgtEl>
                                        <p:attrNameLst>
                                          <p:attrName>ppt_h</p:attrName>
                                        </p:attrNameLst>
                                      </p:cBhvr>
                                      <p:tavLst>
                                        <p:tav tm="0">
                                          <p:val>
                                            <p:strVal val="ppt_h"/>
                                          </p:val>
                                        </p:tav>
                                        <p:tav tm="100000">
                                          <p:val>
                                            <p:strVal val="ppt_h"/>
                                          </p:val>
                                        </p:tav>
                                      </p:tavLst>
                                    </p:anim>
                                    <p:set>
                                      <p:cBhvr>
                                        <p:cTn id="9" dur="1" fill="hold">
                                          <p:stCondLst>
                                            <p:cond delay="1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647</TotalTime>
  <Words>943</Words>
  <Application>Microsoft Office PowerPoint</Application>
  <PresentationFormat>Экран (4:3)</PresentationFormat>
  <Paragraphs>22</Paragraphs>
  <Slides>9</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Марина</cp:lastModifiedBy>
  <cp:revision>26</cp:revision>
  <dcterms:created xsi:type="dcterms:W3CDTF">2017-02-10T07:00:05Z</dcterms:created>
  <dcterms:modified xsi:type="dcterms:W3CDTF">2019-04-16T13:39:58Z</dcterms:modified>
</cp:coreProperties>
</file>