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58" r:id="rId5"/>
    <p:sldId id="259" r:id="rId6"/>
    <p:sldId id="260"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E9605D3-FC5E-4CCC-AAED-8AD321AC1F0B}" type="datetimeFigureOut">
              <a:rPr lang="ru-RU" smtClean="0"/>
              <a:pPr/>
              <a:t>19.04.2019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1F8195-0627-446B-906C-BFF6136A847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9605D3-FC5E-4CCC-AAED-8AD321AC1F0B}" type="datetimeFigureOut">
              <a:rPr lang="ru-RU" smtClean="0"/>
              <a:pPr/>
              <a:t>19.04.2019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1F8195-0627-446B-906C-BFF6136A847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9605D3-FC5E-4CCC-AAED-8AD321AC1F0B}" type="datetimeFigureOut">
              <a:rPr lang="ru-RU" smtClean="0"/>
              <a:pPr/>
              <a:t>19.04.2019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1F8195-0627-446B-906C-BFF6136A847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9605D3-FC5E-4CCC-AAED-8AD321AC1F0B}" type="datetimeFigureOut">
              <a:rPr lang="ru-RU" smtClean="0"/>
              <a:pPr/>
              <a:t>19.04.2019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1F8195-0627-446B-906C-BFF6136A847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E9605D3-FC5E-4CCC-AAED-8AD321AC1F0B}" type="datetimeFigureOut">
              <a:rPr lang="ru-RU" smtClean="0"/>
              <a:pPr/>
              <a:t>19.04.2019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1F8195-0627-446B-906C-BFF6136A847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E9605D3-FC5E-4CCC-AAED-8AD321AC1F0B}" type="datetimeFigureOut">
              <a:rPr lang="ru-RU" smtClean="0"/>
              <a:pPr/>
              <a:t>19.04.2019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1F8195-0627-446B-906C-BFF6136A847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E9605D3-FC5E-4CCC-AAED-8AD321AC1F0B}" type="datetimeFigureOut">
              <a:rPr lang="ru-RU" smtClean="0"/>
              <a:pPr/>
              <a:t>19.04.2019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E1F8195-0627-446B-906C-BFF6136A847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E9605D3-FC5E-4CCC-AAED-8AD321AC1F0B}" type="datetimeFigureOut">
              <a:rPr lang="ru-RU" smtClean="0"/>
              <a:pPr/>
              <a:t>19.04.2019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E1F8195-0627-446B-906C-BFF6136A847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E9605D3-FC5E-4CCC-AAED-8AD321AC1F0B}" type="datetimeFigureOut">
              <a:rPr lang="ru-RU" smtClean="0"/>
              <a:pPr/>
              <a:t>19.04.2019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E1F8195-0627-446B-906C-BFF6136A847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E9605D3-FC5E-4CCC-AAED-8AD321AC1F0B}" type="datetimeFigureOut">
              <a:rPr lang="ru-RU" smtClean="0"/>
              <a:pPr/>
              <a:t>19.04.2019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1F8195-0627-446B-906C-BFF6136A847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E9605D3-FC5E-4CCC-AAED-8AD321AC1F0B}" type="datetimeFigureOut">
              <a:rPr lang="ru-RU" smtClean="0"/>
              <a:pPr/>
              <a:t>19.04.2019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1F8195-0627-446B-906C-BFF6136A847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9605D3-FC5E-4CCC-AAED-8AD321AC1F0B}" type="datetimeFigureOut">
              <a:rPr lang="ru-RU" smtClean="0"/>
              <a:pPr/>
              <a:t>19.04.2019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1F8195-0627-446B-906C-BFF6136A847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User\Desktop\картинки ВОВ\OrangSlaidMin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42910" y="2500306"/>
            <a:ext cx="7772400" cy="1928826"/>
          </a:xfrm>
        </p:spPr>
        <p:txBody>
          <a:bodyPr>
            <a:normAutofit fontScale="90000"/>
          </a:bodyPr>
          <a:lstStyle/>
          <a:p>
            <a:r>
              <a:rPr lang="ru-RU" sz="9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Дети в годы </a:t>
            </a: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Великой Отечественной войны</a:t>
            </a:r>
            <a:r>
              <a:rPr lang="ru-RU"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ru-RU"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endParaRPr lang="ru-RU" dirty="0"/>
          </a:p>
        </p:txBody>
      </p:sp>
      <p:sp>
        <p:nvSpPr>
          <p:cNvPr id="3" name="Подзаголовок 2"/>
          <p:cNvSpPr>
            <a:spLocks noGrp="1"/>
          </p:cNvSpPr>
          <p:nvPr>
            <p:ph type="subTitle" idx="1"/>
          </p:nvPr>
        </p:nvSpPr>
        <p:spPr>
          <a:xfrm>
            <a:off x="1428728" y="4533896"/>
            <a:ext cx="6400800" cy="2063456"/>
          </a:xfrm>
        </p:spPr>
        <p:txBody>
          <a:bodyPr>
            <a:normAutofit fontScale="47500" lnSpcReduction="20000"/>
          </a:bodyPr>
          <a:lstStyle/>
          <a:p>
            <a:r>
              <a:rPr lang="ru-RU" sz="4400" b="1" i="1" dirty="0" smtClean="0">
                <a:solidFill>
                  <a:schemeClr val="tx1"/>
                </a:solidFill>
                <a:latin typeface="Times New Roman" pitchFamily="18" charset="0"/>
                <a:cs typeface="Times New Roman" pitchFamily="18" charset="0"/>
              </a:rPr>
              <a:t>Приложение к проекту: </a:t>
            </a:r>
          </a:p>
          <a:p>
            <a:r>
              <a:rPr lang="ru-RU" sz="4000" b="1" i="1" dirty="0" smtClean="0">
                <a:solidFill>
                  <a:schemeClr val="tx1"/>
                </a:solidFill>
                <a:latin typeface="Times New Roman" pitchFamily="18" charset="0"/>
                <a:cs typeface="Times New Roman" pitchFamily="18" charset="0"/>
              </a:rPr>
              <a:t>«</a:t>
            </a:r>
            <a:r>
              <a:rPr lang="ru-RU" sz="4400" b="1" i="1" dirty="0" smtClean="0">
                <a:solidFill>
                  <a:schemeClr val="tx1"/>
                </a:solidFill>
                <a:latin typeface="Times New Roman" pitchFamily="18" charset="0"/>
                <a:cs typeface="Times New Roman" pitchFamily="18" charset="0"/>
              </a:rPr>
              <a:t>Я помню! Я горжусь! Я знаю! Я стремлюсь!</a:t>
            </a:r>
            <a:r>
              <a:rPr lang="ru-RU" sz="7200" b="1" i="1" dirty="0" smtClean="0">
                <a:solidFill>
                  <a:schemeClr val="tx1"/>
                </a:solidFill>
                <a:latin typeface="Times New Roman" pitchFamily="18" charset="0"/>
                <a:cs typeface="Times New Roman" pitchFamily="18" charset="0"/>
              </a:rPr>
              <a:t>»</a:t>
            </a:r>
            <a:endParaRPr lang="ru-RU" sz="4000" b="1" i="1" dirty="0" smtClean="0">
              <a:solidFill>
                <a:schemeClr val="tx1"/>
              </a:solidFill>
              <a:latin typeface="Times New Roman" pitchFamily="18" charset="0"/>
              <a:cs typeface="Times New Roman" pitchFamily="18" charset="0"/>
            </a:endParaRPr>
          </a:p>
          <a:p>
            <a:pPr lvl="0"/>
            <a:r>
              <a:rPr lang="ru-RU" b="1" dirty="0" smtClean="0">
                <a:solidFill>
                  <a:prstClr val="black"/>
                </a:solidFill>
                <a:latin typeface="Times New Roman" pitchFamily="18" charset="0"/>
                <a:cs typeface="Times New Roman" pitchFamily="18" charset="0"/>
              </a:rPr>
              <a:t>Выполнили: </a:t>
            </a:r>
            <a:r>
              <a:rPr lang="ru-RU" b="1" dirty="0" err="1" smtClean="0">
                <a:solidFill>
                  <a:prstClr val="black"/>
                </a:solidFill>
                <a:latin typeface="Times New Roman" pitchFamily="18" charset="0"/>
                <a:cs typeface="Times New Roman" pitchFamily="18" charset="0"/>
              </a:rPr>
              <a:t>Ляпина</a:t>
            </a:r>
            <a:r>
              <a:rPr lang="ru-RU" b="1" dirty="0" smtClean="0">
                <a:solidFill>
                  <a:prstClr val="black"/>
                </a:solidFill>
                <a:latin typeface="Times New Roman" pitchFamily="18" charset="0"/>
                <a:cs typeface="Times New Roman" pitchFamily="18" charset="0"/>
              </a:rPr>
              <a:t> </a:t>
            </a:r>
            <a:r>
              <a:rPr lang="ru-RU" b="1" dirty="0" smtClean="0">
                <a:solidFill>
                  <a:prstClr val="black"/>
                </a:solidFill>
                <a:latin typeface="Times New Roman" pitchFamily="18" charset="0"/>
                <a:cs typeface="Times New Roman" pitchFamily="18" charset="0"/>
              </a:rPr>
              <a:t>Светлана </a:t>
            </a:r>
            <a:r>
              <a:rPr lang="ru-RU" b="1" dirty="0" smtClean="0">
                <a:solidFill>
                  <a:prstClr val="black"/>
                </a:solidFill>
                <a:latin typeface="Times New Roman" pitchFamily="18" charset="0"/>
                <a:cs typeface="Times New Roman" pitchFamily="18" charset="0"/>
              </a:rPr>
              <a:t>Александровна</a:t>
            </a:r>
            <a:endParaRPr lang="ru-RU" b="1" dirty="0" smtClean="0">
              <a:solidFill>
                <a:prstClr val="black"/>
              </a:solidFill>
              <a:latin typeface="Times New Roman" pitchFamily="18" charset="0"/>
              <a:cs typeface="Times New Roman" pitchFamily="18" charset="0"/>
            </a:endParaRPr>
          </a:p>
          <a:p>
            <a:pPr lvl="0"/>
            <a:r>
              <a:rPr lang="ru-RU" b="1" dirty="0" smtClean="0">
                <a:solidFill>
                  <a:prstClr val="black"/>
                </a:solidFill>
                <a:latin typeface="Times New Roman" pitchFamily="18" charset="0"/>
                <a:cs typeface="Times New Roman" pitchFamily="18" charset="0"/>
              </a:rPr>
              <a:t>Муниципальное казенное дошкольное образовательное  учреждение детский сад № 29</a:t>
            </a:r>
          </a:p>
          <a:p>
            <a:pPr lvl="0"/>
            <a:r>
              <a:rPr lang="ru-RU" b="1" dirty="0" smtClean="0">
                <a:solidFill>
                  <a:prstClr val="black"/>
                </a:solidFill>
                <a:latin typeface="Times New Roman" pitchFamily="18" charset="0"/>
                <a:cs typeface="Times New Roman" pitchFamily="18" charset="0"/>
              </a:rPr>
              <a:t>Еманжелинского муниципального района</a:t>
            </a:r>
            <a:endParaRPr lang="ru-RU" dirty="0" smtClean="0">
              <a:solidFill>
                <a:schemeClr val="tx1"/>
              </a:solidFill>
              <a:latin typeface="Times New Roman" pitchFamily="18" charset="0"/>
              <a:cs typeface="Times New Roman" pitchFamily="18" charset="0"/>
            </a:endParaRPr>
          </a:p>
          <a:p>
            <a:endParaRPr lang="ru-RU" dirty="0"/>
          </a:p>
        </p:txBody>
      </p:sp>
      <p:pic>
        <p:nvPicPr>
          <p:cNvPr id="1027" name="Picture 3" descr="C:\Users\User\Desktop\0019-023-Posle-vojny-pionerov-zanosili-v-Knigu-pocheta-v-osnovnom-za-uspekhi-v.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4282" y="214290"/>
            <a:ext cx="8715436" cy="2295525"/>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Desktop\картинки ВОВ\OrangSlaidMin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571472" y="571480"/>
            <a:ext cx="3286148" cy="1225536"/>
          </a:xfrm>
        </p:spPr>
        <p:txBody>
          <a:bodyPr>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Лера </a:t>
            </a:r>
            <a:r>
              <a:rPr lang="ru-RU"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Михеенко</a:t>
            </a:r>
            <a:endParaRPr lang="ru-RU" dirty="0"/>
          </a:p>
        </p:txBody>
      </p:sp>
      <p:sp>
        <p:nvSpPr>
          <p:cNvPr id="4" name="Содержимое 3"/>
          <p:cNvSpPr>
            <a:spLocks noGrp="1"/>
          </p:cNvSpPr>
          <p:nvPr>
            <p:ph sz="half" idx="2"/>
          </p:nvPr>
        </p:nvSpPr>
        <p:spPr>
          <a:xfrm>
            <a:off x="3214678" y="285728"/>
            <a:ext cx="5472122" cy="6357982"/>
          </a:xfrm>
        </p:spPr>
        <p:txBody>
          <a:bodyPr>
            <a:normAutofit fontScale="55000" lnSpcReduction="20000"/>
          </a:bodyPr>
          <a:lstStyle/>
          <a:p>
            <a:pPr>
              <a:buNone/>
            </a:pPr>
            <a:r>
              <a:rPr lang="ru-RU" sz="3200" dirty="0" smtClean="0"/>
              <a:t>                </a:t>
            </a:r>
          </a:p>
          <a:p>
            <a:pPr>
              <a:buNone/>
            </a:pPr>
            <a:r>
              <a:rPr lang="ru-RU" sz="3200" dirty="0" smtClean="0"/>
              <a:t>                   Война застала Лару </a:t>
            </a:r>
            <a:r>
              <a:rPr lang="ru-RU" sz="3200" dirty="0" err="1" smtClean="0"/>
              <a:t>Михеенко</a:t>
            </a:r>
            <a:r>
              <a:rPr lang="ru-RU" sz="3200" dirty="0" smtClean="0"/>
              <a:t> на </a:t>
            </a:r>
            <a:r>
              <a:rPr lang="ru-RU" sz="3200" dirty="0" err="1" smtClean="0"/>
              <a:t>Псковщине</a:t>
            </a:r>
            <a:r>
              <a:rPr lang="ru-RU" sz="3200" dirty="0" smtClean="0"/>
              <a:t>: вместе с бабушкой она поехала к дяде в деревню </a:t>
            </a:r>
            <a:r>
              <a:rPr lang="ru-RU" sz="3200" dirty="0" err="1" smtClean="0"/>
              <a:t>Печенево</a:t>
            </a:r>
            <a:r>
              <a:rPr lang="ru-RU" sz="3200" dirty="0" smtClean="0"/>
              <a:t> на летние каникулы. </a:t>
            </a:r>
            <a:br>
              <a:rPr lang="ru-RU" sz="3200" dirty="0" smtClean="0"/>
            </a:br>
            <a:r>
              <a:rPr lang="ru-RU" sz="3200" dirty="0" smtClean="0"/>
              <a:t>           Весной 1943 года Лара, она должна была отправиться на работы в Германию. Не желая служить немцам, девушка решила уйти к партизанам. Командир 6-й Калининской бригады майор Петр Рындин отказался сначала принять «таких маленьких». Юнной партизанке сначала поручали несложные задания, но именно те, с которыми не справились бы взрослые. Она могла доставлять самые важные сведения из центра оккупированной территории. Немцы не обращали внимания на малолетнюю девочку в тылу.  В августе 1943 года отряд Лары принимал активное участие в «рельсовой войне». Партизаны взрывали железнодорожные линии, мосты, пускали под откос эшелоны. За одну из операций Лара после войны была награждена орденом Отечественной войны I степени (посмертно).</a:t>
            </a:r>
          </a:p>
          <a:p>
            <a:pPr>
              <a:buNone/>
            </a:pPr>
            <a:r>
              <a:rPr lang="ru-RU" sz="3200" dirty="0" smtClean="0"/>
              <a:t>                    В начале ноября 1943 года Лара была схвачена немцами в деревне Игнатово 4 ноября, после допроса и пыток, Лару </a:t>
            </a:r>
            <a:r>
              <a:rPr lang="ru-RU" sz="3200" dirty="0" err="1" smtClean="0"/>
              <a:t>Михеенко</a:t>
            </a:r>
            <a:r>
              <a:rPr lang="ru-RU" sz="3200" dirty="0" smtClean="0"/>
              <a:t> расстреляли. Ей было неполных 15 лет.</a:t>
            </a:r>
          </a:p>
          <a:p>
            <a:endParaRPr lang="ru-RU" dirty="0"/>
          </a:p>
        </p:txBody>
      </p:sp>
      <p:pic>
        <p:nvPicPr>
          <p:cNvPr id="6" name="Содержимое 5" descr="http://content.foto.my.mail.ru/community/pobeda70/_groupsphoto/h-288.jpg"/>
          <p:cNvPicPr>
            <a:picLocks noGrp="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1000100" y="2071678"/>
            <a:ext cx="2428892" cy="3071834"/>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strips dir="l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User\Desktop\картинки ВОВ\OrangSlaidMin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714348" y="285728"/>
            <a:ext cx="3429024" cy="1143000"/>
          </a:xfrm>
        </p:spPr>
        <p:txBody>
          <a:bodyPr>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Марат </a:t>
            </a:r>
            <a:r>
              <a:rPr lang="ru-RU"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Казей</a:t>
            </a:r>
            <a:r>
              <a:rPr lang="ru-RU" dirty="0" smtClean="0"/>
              <a:t/>
            </a:r>
            <a:br>
              <a:rPr lang="ru-RU" dirty="0" smtClean="0"/>
            </a:br>
            <a:endParaRPr lang="ru-RU" dirty="0"/>
          </a:p>
        </p:txBody>
      </p:sp>
      <p:sp>
        <p:nvSpPr>
          <p:cNvPr id="4" name="Содержимое 3"/>
          <p:cNvSpPr>
            <a:spLocks noGrp="1"/>
          </p:cNvSpPr>
          <p:nvPr>
            <p:ph sz="half" idx="2"/>
          </p:nvPr>
        </p:nvSpPr>
        <p:spPr>
          <a:xfrm>
            <a:off x="3857620" y="357166"/>
            <a:ext cx="4829180" cy="6286544"/>
          </a:xfrm>
        </p:spPr>
        <p:txBody>
          <a:bodyPr>
            <a:normAutofit fontScale="55000" lnSpcReduction="20000"/>
          </a:bodyPr>
          <a:lstStyle/>
          <a:p>
            <a:pPr>
              <a:buNone/>
            </a:pPr>
            <a:r>
              <a:rPr lang="ru-RU" sz="2900" dirty="0" smtClean="0"/>
              <a:t>              </a:t>
            </a:r>
          </a:p>
          <a:p>
            <a:pPr>
              <a:buNone/>
            </a:pPr>
            <a:r>
              <a:rPr lang="ru-RU" sz="2900" dirty="0" smtClean="0"/>
              <a:t>                 ...Война обрушилась на белорусскую землю. В деревню, где жил Марат с мамой, Анной Александровной </a:t>
            </a:r>
            <a:r>
              <a:rPr lang="ru-RU" sz="2900" dirty="0" err="1" smtClean="0"/>
              <a:t>Казей</a:t>
            </a:r>
            <a:r>
              <a:rPr lang="ru-RU" sz="2900" dirty="0" smtClean="0"/>
              <a:t>, ворвались фашисты. Осенью Марату уже не пришлось идти в школу в пятый класс. Школу заняли фашисты. За связь с партизанами была схвачена мама Марата и была повешена. Гневом и ненавистью к врагу наполнилось сердце мальчика. Вместе с сестрой Адой, пионер Марат </a:t>
            </a:r>
            <a:r>
              <a:rPr lang="ru-RU" sz="2900" dirty="0" err="1" smtClean="0"/>
              <a:t>Казей</a:t>
            </a:r>
            <a:r>
              <a:rPr lang="ru-RU" sz="2900" dirty="0" smtClean="0"/>
              <a:t> ушел к партизанам в </a:t>
            </a:r>
            <a:r>
              <a:rPr lang="ru-RU" sz="2900" dirty="0" err="1" smtClean="0"/>
              <a:t>Станьковский</a:t>
            </a:r>
            <a:r>
              <a:rPr lang="ru-RU" sz="2900" dirty="0" smtClean="0"/>
              <a:t> лес. Он стал разведчиком в штабе партизанской бригады. Проникал во вражеские гарнизоны и доставлял ценные сведения. Используя эти данные, партизаны громили фашистский гарнизон в городе Дзержинске... Марат участвовал в боях и неизменно проявлял отвагу, бесстрашие, вместе с опытными подрывниками минировал железную дорогу.</a:t>
            </a:r>
          </a:p>
          <a:p>
            <a:pPr>
              <a:buNone/>
            </a:pPr>
            <a:r>
              <a:rPr lang="ru-RU" sz="2900" dirty="0" smtClean="0"/>
              <a:t>                    Марат погиб в бою. Сражался до последнего патрона, а когда у него осталась лишь одна граната, подпустил врагов поближе и взорвал их... и себя.</a:t>
            </a:r>
          </a:p>
          <a:p>
            <a:pPr>
              <a:buNone/>
            </a:pPr>
            <a:r>
              <a:rPr lang="ru-RU" sz="2900" dirty="0" smtClean="0"/>
              <a:t>                   За мужество и отвагу пионер Марат </a:t>
            </a:r>
            <a:r>
              <a:rPr lang="ru-RU" sz="2900" dirty="0" err="1" smtClean="0"/>
              <a:t>Казей</a:t>
            </a:r>
            <a:r>
              <a:rPr lang="ru-RU" sz="2900" dirty="0" smtClean="0"/>
              <a:t> был удостоен звания Героя Советского Союза. В городе Минске поставлен памятник юному герою. Орден Отечественной войны I степени, медаль «За отвагу», медаль «За боевые заслуги», Герой Советского Союза – и все это в четырнадцать лет.</a:t>
            </a:r>
          </a:p>
          <a:p>
            <a:endParaRPr lang="ru-RU" dirty="0"/>
          </a:p>
        </p:txBody>
      </p:sp>
      <p:pic>
        <p:nvPicPr>
          <p:cNvPr id="8" name="Содержимое 7" descr="http://teachpro.ru/EOR/School/OBJSupplies11/Html/der11163.files/image001.jpg"/>
          <p:cNvPicPr>
            <a:picLocks noGrp="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857224" y="1571612"/>
            <a:ext cx="3214710" cy="3929090"/>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wipe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User\Desktop\картинки ВОВ\OrangSlaidMin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857224" y="274638"/>
            <a:ext cx="3357586" cy="1143000"/>
          </a:xfrm>
        </p:spPr>
        <p:txBody>
          <a:bodyPr>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Лёня Голиков</a:t>
            </a:r>
            <a:r>
              <a:rPr lang="ru-RU" dirty="0" smtClean="0"/>
              <a:t/>
            </a:r>
            <a:br>
              <a:rPr lang="ru-RU" dirty="0" smtClean="0"/>
            </a:br>
            <a:endParaRPr lang="ru-RU" dirty="0"/>
          </a:p>
        </p:txBody>
      </p:sp>
      <p:sp>
        <p:nvSpPr>
          <p:cNvPr id="4" name="Содержимое 3"/>
          <p:cNvSpPr>
            <a:spLocks noGrp="1"/>
          </p:cNvSpPr>
          <p:nvPr>
            <p:ph sz="half" idx="2"/>
          </p:nvPr>
        </p:nvSpPr>
        <p:spPr>
          <a:xfrm>
            <a:off x="3786182" y="357166"/>
            <a:ext cx="5072098" cy="6286544"/>
          </a:xfrm>
        </p:spPr>
        <p:txBody>
          <a:bodyPr>
            <a:normAutofit fontScale="62500" lnSpcReduction="20000"/>
          </a:bodyPr>
          <a:lstStyle/>
          <a:p>
            <a:pPr>
              <a:buNone/>
            </a:pPr>
            <a:r>
              <a:rPr lang="ru-RU" dirty="0" smtClean="0"/>
              <a:t>               </a:t>
            </a:r>
          </a:p>
          <a:p>
            <a:pPr>
              <a:buNone/>
            </a:pPr>
            <a:endParaRPr lang="ru-RU" dirty="0" smtClean="0"/>
          </a:p>
          <a:p>
            <a:pPr>
              <a:buNone/>
            </a:pPr>
            <a:r>
              <a:rPr lang="ru-RU" dirty="0" smtClean="0"/>
              <a:t>                 Рос в деревне </a:t>
            </a:r>
            <a:r>
              <a:rPr lang="ru-RU" dirty="0" err="1" smtClean="0"/>
              <a:t>Лукино</a:t>
            </a:r>
            <a:r>
              <a:rPr lang="ru-RU" dirty="0" smtClean="0"/>
              <a:t>, на берегу реки Поло, что впадает в Ильмень-озеро. Когда его родное село захватил враг, мальчик ушел к партизанам.</a:t>
            </a:r>
          </a:p>
          <a:p>
            <a:pPr>
              <a:buNone/>
            </a:pPr>
            <a:r>
              <a:rPr lang="ru-RU" dirty="0" smtClean="0"/>
              <a:t>                  Не раз он ходил в разведку, приносил важные сведения в партизанский отряд. И летели под откос вражеские поезда, машины, рушились мосты, горели вражеские склады...</a:t>
            </a:r>
          </a:p>
          <a:p>
            <a:pPr>
              <a:buNone/>
            </a:pPr>
            <a:r>
              <a:rPr lang="ru-RU" dirty="0" smtClean="0"/>
              <a:t>                  Был в его жизни бой, который Леня вел один на один с фашистским генералом. Граната, брошенная мальчиком, подбила машину. Из нее выбрался гитлеровец с портфелем в руках и, отстреливаясь, бросился бежать. Леня - за ним. Километр преследовал он врага и, наконец, убил его. В портфеле оказались очень важные документы. Ни разу не дрогнул юный герой, сражавшийся плечом к плечу со взрослыми. Он погиб под селом Острая Лука зимой 1943 года. 2 апреля 1944 года был опубликован указ Президиума Верховного Совета СССР о присвоении пионеру-партизану Лене Голикову звания Героя Советского Союза</a:t>
            </a:r>
          </a:p>
          <a:p>
            <a:endParaRPr lang="ru-RU" dirty="0"/>
          </a:p>
        </p:txBody>
      </p:sp>
      <p:pic>
        <p:nvPicPr>
          <p:cNvPr id="6" name="Содержимое 5" descr="http://teachpro.ru/EOR/School/OBJSupplies11/Html/der11163.files/image002.jpg"/>
          <p:cNvPicPr>
            <a:picLocks noGrp="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857224" y="1857364"/>
            <a:ext cx="3000396" cy="3524250"/>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User\Desktop\картинки ВОВ\OrangSlaidMin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500034" y="500042"/>
            <a:ext cx="3429024" cy="1143000"/>
          </a:xfrm>
        </p:spPr>
        <p:txBody>
          <a:bodyPr>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Надежда Богданова</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Содержимое 3"/>
          <p:cNvSpPr>
            <a:spLocks noGrp="1"/>
          </p:cNvSpPr>
          <p:nvPr>
            <p:ph sz="half" idx="2"/>
          </p:nvPr>
        </p:nvSpPr>
        <p:spPr>
          <a:xfrm>
            <a:off x="3143240" y="285728"/>
            <a:ext cx="5643602" cy="6357982"/>
          </a:xfrm>
        </p:spPr>
        <p:txBody>
          <a:bodyPr>
            <a:normAutofit fontScale="47500" lnSpcReduction="20000"/>
          </a:bodyPr>
          <a:lstStyle/>
          <a:p>
            <a:pPr>
              <a:buNone/>
            </a:pPr>
            <a:r>
              <a:rPr lang="ru-RU" sz="3800" dirty="0" smtClean="0"/>
              <a:t>                  </a:t>
            </a:r>
          </a:p>
          <a:p>
            <a:pPr>
              <a:buNone/>
            </a:pPr>
            <a:r>
              <a:rPr lang="ru-RU" sz="3800" dirty="0" smtClean="0"/>
              <a:t>                Наверное, нет более трагичной судьбы ребенка в годы Великой Отечественной войны, чем история 10 - летней белорусской девочки Нади Богдановой. С детства лишенная родителей, она воспитывалась в детском доме. При эвакуации сбежала на фронт, помогала партизанам. 7 ноября 1941 года под видом детей-сирот, которых тогда было немало, она со своим товарищем, 12-летним Иваном </a:t>
            </a:r>
            <a:r>
              <a:rPr lang="ru-RU" sz="3800" dirty="0" err="1" smtClean="0"/>
              <a:t>Звонцовым</a:t>
            </a:r>
            <a:r>
              <a:rPr lang="ru-RU" sz="3800" dirty="0" smtClean="0"/>
              <a:t>, пробралась в Витебск, они везли санки с метлами, в трёх были спрятаны красные флаги. Дети установили флаги в самом центре оккупированного гитлеровцами города, на обратном пути Надя решила добыть папирос для товарищей. На выезде из Витебска детей задержал полицай, увидел табак и все понял. Наутро после допроса Надю и Ваню отправили на расстрел. Обессиленная Надя упала в яму за секунду до смертельной пули. Выжила. Во второй раз отважная девочка попала в руки к полицаям в феврале 1942 года при подрыве железнодорожного моста. После изощренных пыток фашисты оставили ребенка на морозе на верную гибель. Но сильное желание жить снова спасло Надю. Девочка выжила, но продолжать свою войну уже не смогла. За боевые подвиги Надя Богданова была награждена орденом Боевого Красного Знамени, Отечественной войны I степени и медалями.</a:t>
            </a:r>
          </a:p>
          <a:p>
            <a:pPr>
              <a:buNone/>
            </a:pPr>
            <a:endParaRPr lang="ru-RU" dirty="0"/>
          </a:p>
        </p:txBody>
      </p:sp>
      <p:pic>
        <p:nvPicPr>
          <p:cNvPr id="7" name="Содержимое 6" descr="http://content.foto.my.mail.ru/community/mir/_groupsphoto/h-10746.jpg"/>
          <p:cNvPicPr>
            <a:picLocks noGrp="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1071538" y="2285992"/>
            <a:ext cx="2286016" cy="2857520"/>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push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User\Desktop\картинки ВОВ\OrangSlaidMin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785786" y="500042"/>
            <a:ext cx="3071834" cy="1143000"/>
          </a:xfrm>
        </p:spPr>
        <p:txBody>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Валя Котик</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Содержимое 3"/>
          <p:cNvSpPr>
            <a:spLocks noGrp="1"/>
          </p:cNvSpPr>
          <p:nvPr>
            <p:ph sz="half" idx="2"/>
          </p:nvPr>
        </p:nvSpPr>
        <p:spPr>
          <a:xfrm>
            <a:off x="3929058" y="357166"/>
            <a:ext cx="4929222" cy="6500834"/>
          </a:xfrm>
        </p:spPr>
        <p:txBody>
          <a:bodyPr>
            <a:normAutofit fontScale="55000" lnSpcReduction="20000"/>
          </a:bodyPr>
          <a:lstStyle/>
          <a:p>
            <a:pPr>
              <a:buNone/>
            </a:pPr>
            <a:r>
              <a:rPr lang="ru-RU" sz="3300" dirty="0" smtClean="0"/>
              <a:t>                Он родился 11 февраля 1930 года в селе Хмелевка </a:t>
            </a:r>
            <a:r>
              <a:rPr lang="ru-RU" sz="3300" dirty="0" err="1" smtClean="0"/>
              <a:t>Шепетовского</a:t>
            </a:r>
            <a:r>
              <a:rPr lang="ru-RU" sz="3300" dirty="0" smtClean="0"/>
              <a:t> района Хмельницкой области. Учился в школе №4 в Шепетовке. Когда в город ворвались фашисты, Валя Котик вместе с друзьями решил бороться с врагом. Ребята собрали на месте боев оружие, которое потом партизаны на возу с сеном переправили в отряд. Мальчик был связным и разведчиком в своей подпольной организации. Он узнавал расположение вражеских постов, порядок смены караула. Валя, выследив гитлеровского офицера, возглавлявшего карателей, убил его...  Когда в городе начались аресты, Валя вместе с мамой и братом Виктором ушел к партизанам. Пионер, которому только-только исполнилось 14 лет, сражался плечом к плечу со взрослыми, освобождая родную землю. На его счету - шесть вражеских эшелонов, взорванных на пути к фронту. Валя Котик был награжден орденом отечественной войны 1 степени, медалью "Партизану Отечественной войны" 2 степени. Валя Котик погиб как герой, и Родина посмертно удостоила его званием Героя Советского Союза. Перед школой, в которой учился этот Валя, поставлен ему памятник.</a:t>
            </a:r>
          </a:p>
          <a:p>
            <a:endParaRPr lang="ru-RU" dirty="0"/>
          </a:p>
        </p:txBody>
      </p:sp>
      <p:pic>
        <p:nvPicPr>
          <p:cNvPr id="7" name="Содержимое 6" descr="http://teachpro.ru/EOR/School/OBJSupplies11/Html/der11163.files/image003.jpg"/>
          <p:cNvPicPr>
            <a:picLocks noGrp="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928662" y="2285992"/>
            <a:ext cx="3071834" cy="3344077"/>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zoom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картинки ВОВ\OrangSlaidMin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1142976" y="428604"/>
            <a:ext cx="3328982" cy="1143000"/>
          </a:xfrm>
        </p:spPr>
        <p:txBody>
          <a:bodyPr>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Зина Портнова</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Содержимое 3"/>
          <p:cNvSpPr>
            <a:spLocks noGrp="1"/>
          </p:cNvSpPr>
          <p:nvPr>
            <p:ph sz="half" idx="2"/>
          </p:nvPr>
        </p:nvSpPr>
        <p:spPr>
          <a:xfrm>
            <a:off x="4286248" y="214290"/>
            <a:ext cx="4572032" cy="6500858"/>
          </a:xfrm>
        </p:spPr>
        <p:txBody>
          <a:bodyPr>
            <a:normAutofit fontScale="62500" lnSpcReduction="20000"/>
          </a:bodyPr>
          <a:lstStyle/>
          <a:p>
            <a:pPr>
              <a:buNone/>
            </a:pPr>
            <a:r>
              <a:rPr lang="ru-RU" dirty="0" smtClean="0"/>
              <a:t>              </a:t>
            </a:r>
          </a:p>
          <a:p>
            <a:pPr>
              <a:buNone/>
            </a:pPr>
            <a:endParaRPr lang="ru-RU" dirty="0" smtClean="0"/>
          </a:p>
          <a:p>
            <a:pPr>
              <a:buNone/>
            </a:pPr>
            <a:r>
              <a:rPr lang="ru-RU" dirty="0" smtClean="0"/>
              <a:t>                Война застала ленинградскую пионерку Зину Портнову в деревне Зуя Витебской области ,куда она приехала на каникулы. Здесь была создана организация "Юные мстители", и Зину избрали членом ее комитета. Она участвовала в операциях против врага, в диверсиях, распространяла листовки, по заданию партизанского отряда вела разведку.  В декабре 1943 года Зина возвращалась с задания. В деревне </a:t>
            </a:r>
            <a:r>
              <a:rPr lang="ru-RU" dirty="0" err="1" smtClean="0"/>
              <a:t>Мостище</a:t>
            </a:r>
            <a:r>
              <a:rPr lang="ru-RU" dirty="0" smtClean="0"/>
              <a:t> ее выдал предатель. Фашисты схватили девочку и  пытали. Зина молчала. Во время одного из допросов, выбрав момент, Зина схватила со стола пистолет и в упор выстрела в гестаповца.  Вбежавший на выстрел офицер был также убит наповал. Зина пыталась бежать, но фашисты настигли ее... </a:t>
            </a:r>
          </a:p>
          <a:p>
            <a:pPr>
              <a:buNone/>
            </a:pPr>
            <a:r>
              <a:rPr lang="ru-RU" dirty="0" smtClean="0"/>
              <a:t>              Зина была зверски замучена, но до последней минуты оставалась стойкой, мужественной, несгибаемой. И Родина посмертно отметила ее подвиг - званием Героя Советского Союза.</a:t>
            </a:r>
          </a:p>
          <a:p>
            <a:endParaRPr lang="ru-RU" dirty="0"/>
          </a:p>
        </p:txBody>
      </p:sp>
      <p:pic>
        <p:nvPicPr>
          <p:cNvPr id="6" name="Содержимое 5" descr="http://teachpro.ru/EOR/School/OBJSupplies11/Html/der11163.files/image004.jpg"/>
          <p:cNvPicPr>
            <a:picLocks noGrp="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928662" y="2143116"/>
            <a:ext cx="3505226" cy="3199619"/>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wheel spokes="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картинки ВОВ\OrangSlaidMin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500034" y="357166"/>
            <a:ext cx="3500462" cy="1143000"/>
          </a:xfrm>
        </p:spPr>
        <p:txBody>
          <a:bodyPr>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Костя</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Кравчук</a:t>
            </a:r>
            <a:r>
              <a:rPr lang="ru-RU" dirty="0" smtClean="0"/>
              <a:t/>
            </a:r>
            <a:br>
              <a:rPr lang="ru-RU" dirty="0" smtClean="0"/>
            </a:br>
            <a:endParaRPr lang="ru-RU" dirty="0"/>
          </a:p>
        </p:txBody>
      </p:sp>
      <p:sp>
        <p:nvSpPr>
          <p:cNvPr id="4" name="Содержимое 3"/>
          <p:cNvSpPr>
            <a:spLocks noGrp="1"/>
          </p:cNvSpPr>
          <p:nvPr>
            <p:ph sz="half" idx="2"/>
          </p:nvPr>
        </p:nvSpPr>
        <p:spPr>
          <a:xfrm>
            <a:off x="3571868" y="285728"/>
            <a:ext cx="5286412" cy="6572272"/>
          </a:xfrm>
        </p:spPr>
        <p:txBody>
          <a:bodyPr>
            <a:normAutofit fontScale="62500" lnSpcReduction="20000"/>
          </a:bodyPr>
          <a:lstStyle/>
          <a:p>
            <a:pPr>
              <a:buNone/>
            </a:pPr>
            <a:r>
              <a:rPr lang="ru-RU" dirty="0" smtClean="0"/>
              <a:t>                  11 июня 1944 года на центральной площади Киева зачитали Указ Президиума Верховного Совета СССР о награждении пионера Кости Кравчука орденом красного знамени за то, что спас и сохранил два боевых знамени стрелковых полков в период оккупации города Киева... Отступая из Киева, два раненых бойца доверили Косте знамена. И Костя обещал сохранить их.  Сначала закопал в саду под грушей: думалось, скоро вернутся наши. Но война затягивалась, и, откопав знамена, Костя хранил их в сарае, пока не вспомнил про заброшенный колодец за городом, у самого Днепра. Завернув свой бесценный клад в мешковину, обваляв соломой, он на рассвете выбрался из дому и с сумкой через плечо повел к далекому лесу корову. А там, оглядевшись, спрятал сверток в колодец, засыпал ветками, сухой травой.</a:t>
            </a:r>
          </a:p>
          <a:p>
            <a:pPr>
              <a:buNone/>
            </a:pPr>
            <a:r>
              <a:rPr lang="ru-RU" dirty="0" smtClean="0"/>
              <a:t>                  Когда Киев освободили, Костя, в белой рубахе с красным галстуком, пришел к военному коменданту города и развернул знамена перед повидавшими виды и все же изумленными бойцами.</a:t>
            </a:r>
          </a:p>
          <a:p>
            <a:pPr>
              <a:buNone/>
            </a:pPr>
            <a:r>
              <a:rPr lang="ru-RU" dirty="0" smtClean="0"/>
              <a:t>                11 июня 1944 вновь сформированным частям, уходившим на фронт, вручили спасенные, Костей замена.</a:t>
            </a:r>
          </a:p>
          <a:p>
            <a:endParaRPr lang="ru-RU" dirty="0"/>
          </a:p>
        </p:txBody>
      </p:sp>
      <p:pic>
        <p:nvPicPr>
          <p:cNvPr id="6" name="Содержимое 5" descr="http://teachpro.ru/EOR/School/OBJSupplies11/Html/der11163.files/image005.jpg"/>
          <p:cNvPicPr>
            <a:picLocks noGrp="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714348" y="1785926"/>
            <a:ext cx="2786082" cy="3653642"/>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plus/>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картинки ВОВ\OrangSlaidMin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3614734" cy="1143000"/>
          </a:xfrm>
        </p:spPr>
        <p:txBody>
          <a:bodyPr>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Вася </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Коробко</a:t>
            </a:r>
            <a:r>
              <a:rPr lang="ru-RU" dirty="0" smtClean="0"/>
              <a:t/>
            </a:r>
            <a:br>
              <a:rPr lang="ru-RU" dirty="0" smtClean="0"/>
            </a:br>
            <a:endParaRPr lang="ru-RU" dirty="0"/>
          </a:p>
        </p:txBody>
      </p:sp>
      <p:sp>
        <p:nvSpPr>
          <p:cNvPr id="4" name="Содержимое 3"/>
          <p:cNvSpPr>
            <a:spLocks noGrp="1"/>
          </p:cNvSpPr>
          <p:nvPr>
            <p:ph sz="half" idx="2"/>
          </p:nvPr>
        </p:nvSpPr>
        <p:spPr>
          <a:xfrm>
            <a:off x="3500430" y="214290"/>
            <a:ext cx="5429288" cy="6500858"/>
          </a:xfrm>
        </p:spPr>
        <p:txBody>
          <a:bodyPr>
            <a:normAutofit lnSpcReduction="10000"/>
          </a:bodyPr>
          <a:lstStyle/>
          <a:p>
            <a:pPr>
              <a:buNone/>
            </a:pPr>
            <a:r>
              <a:rPr lang="ru-RU" sz="1600" dirty="0" smtClean="0"/>
              <a:t>                </a:t>
            </a:r>
          </a:p>
          <a:p>
            <a:pPr>
              <a:buNone/>
            </a:pPr>
            <a:r>
              <a:rPr lang="ru-RU" sz="1600" dirty="0" smtClean="0"/>
              <a:t>                      Фронт подошел вплотную к селу Погорельцы. На окраине, прикрывая отход наших частей, оборону держала рота. Патроны бойцам подносил мальчик. Звали его Вася </a:t>
            </a:r>
            <a:r>
              <a:rPr lang="ru-RU" sz="1600" dirty="0" err="1" smtClean="0"/>
              <a:t>Коробко</a:t>
            </a:r>
            <a:r>
              <a:rPr lang="ru-RU" sz="1600" dirty="0" smtClean="0"/>
              <a:t>. Ночью к зданию школы, занятому фашистами, подкрадывается Вася. Он пробирается в пионерскую комнату, выносит пионерское знамя и надежно прячет его. Окраина села. Под мостом - Вася. Он вытаскивает железные скобы, подпиливает сваи, а на рассвете из укрытия наблюдает, как рушится мост под тяжестью фашистского </a:t>
            </a:r>
            <a:r>
              <a:rPr lang="ru-RU" sz="1600" dirty="0" err="1" smtClean="0"/>
              <a:t>БТРа</a:t>
            </a:r>
            <a:r>
              <a:rPr lang="ru-RU" sz="1600" dirty="0" smtClean="0"/>
              <a:t>. Партизаны убедились, что Васе можно доверять, и поручили ему серьезное дело: стать разведчиком в логове врага. В штабе фашистов он топит печи, колет дрова, а сам присматривается, запоминает, передает партизанам сведения. Каратели, задумавшие истребить партизан, заставили мальчика вести их в лес. Но Вася вывел фашистов к засаде полицаев. Фашисты, в темноте приняв их за партизан, открыли бешеный огонь, перебили всех полицаев и сами понесли большие потери. Вместе с партизанами Вася уничтожил 9 эшелонов, 100 гитлеровцев.             </a:t>
            </a:r>
          </a:p>
          <a:p>
            <a:pPr>
              <a:buNone/>
            </a:pPr>
            <a:r>
              <a:rPr lang="ru-RU" sz="1600" dirty="0" smtClean="0"/>
              <a:t>                  В одном из боев он был сражен вражеской пулей. Своего маленького героя, прожившего короткую, но такую яркую жизнь, Родина наградила орденами Ленина, Красного Знамени, Отечественной войны 1 степени, медалью "Партизану Отечественной войны" 1 степени.</a:t>
            </a:r>
          </a:p>
          <a:p>
            <a:pPr>
              <a:buNone/>
            </a:pPr>
            <a:endParaRPr lang="ru-RU" sz="1600" dirty="0"/>
          </a:p>
        </p:txBody>
      </p:sp>
      <p:pic>
        <p:nvPicPr>
          <p:cNvPr id="6" name="Содержимое 5" descr="http://teachpro.ru/EOR/School/OBJSupplies11/Html/der11163.files/image007.jpg"/>
          <p:cNvPicPr>
            <a:picLocks noGrp="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714348" y="1928802"/>
            <a:ext cx="2776562" cy="3129766"/>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wheel spokes="8"/>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TotalTime>
  <Words>1406</Words>
  <Application>Microsoft Office PowerPoint</Application>
  <PresentationFormat>Экран (4:3)</PresentationFormat>
  <Paragraphs>39</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Дети в годы Великой Отечественной войны </vt:lpstr>
      <vt:lpstr>Лера Михеенко</vt:lpstr>
      <vt:lpstr> Марат Казей </vt:lpstr>
      <vt:lpstr> Лёня Голиков </vt:lpstr>
      <vt:lpstr>Надежда Богданова</vt:lpstr>
      <vt:lpstr>Валя Котик</vt:lpstr>
      <vt:lpstr>Зина Портнова</vt:lpstr>
      <vt:lpstr> Костя  Кравчук </vt:lpstr>
      <vt:lpstr> Вася  Коробко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Дмитрий Попов</cp:lastModifiedBy>
  <cp:revision>16</cp:revision>
  <dcterms:created xsi:type="dcterms:W3CDTF">2015-03-17T17:13:34Z</dcterms:created>
  <dcterms:modified xsi:type="dcterms:W3CDTF">2019-04-19T14:57:28Z</dcterms:modified>
</cp:coreProperties>
</file>