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73" r:id="rId5"/>
    <p:sldId id="265" r:id="rId6"/>
    <p:sldId id="264" r:id="rId7"/>
    <p:sldId id="263" r:id="rId8"/>
    <p:sldId id="283" r:id="rId9"/>
    <p:sldId id="262" r:id="rId10"/>
    <p:sldId id="275" r:id="rId11"/>
    <p:sldId id="274" r:id="rId12"/>
    <p:sldId id="261" r:id="rId13"/>
    <p:sldId id="259" r:id="rId14"/>
    <p:sldId id="278" r:id="rId15"/>
    <p:sldId id="277" r:id="rId16"/>
    <p:sldId id="279" r:id="rId17"/>
    <p:sldId id="276" r:id="rId18"/>
    <p:sldId id="269" r:id="rId19"/>
    <p:sldId id="280" r:id="rId20"/>
    <p:sldId id="271" r:id="rId21"/>
    <p:sldId id="270" r:id="rId22"/>
    <p:sldId id="281" r:id="rId23"/>
    <p:sldId id="282" r:id="rId24"/>
    <p:sldId id="26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ECFF"/>
    <a:srgbClr val="99CCFF"/>
    <a:srgbClr val="00CCFF"/>
    <a:srgbClr val="33CCFF"/>
    <a:srgbClr val="0099FF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Мои документы\Т.В. Шихалева\ВСЕ ДЛЯ ПРЕЗЕНТАЦИЙ\Фоновые рисунки\Фоновые рисунки\7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285852" y="0"/>
            <a:ext cx="64294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1" i="0" u="none" strike="noStrike" normalizeH="0" baseline="0" dirty="0" smtClean="0">
                <a:ln w="11430">
                  <a:solidFill>
                    <a:srgbClr val="C00000"/>
                  </a:solidFill>
                </a:ln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Мастер-класс  </a:t>
            </a:r>
          </a:p>
        </p:txBody>
      </p:sp>
      <p:pic>
        <p:nvPicPr>
          <p:cNvPr id="4" name="Picture 5" descr="kniga5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 t="7911" b="7705"/>
          <a:stretch>
            <a:fillRect/>
          </a:stretch>
        </p:blipFill>
        <p:spPr bwMode="auto">
          <a:xfrm>
            <a:off x="642910" y="1142984"/>
            <a:ext cx="791921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WordArt 6"/>
          <p:cNvSpPr>
            <a:spLocks noChangeArrowheads="1" noChangeShapeType="1" noTextEdit="1"/>
          </p:cNvSpPr>
          <p:nvPr/>
        </p:nvSpPr>
        <p:spPr bwMode="auto">
          <a:xfrm rot="21015940">
            <a:off x="1268692" y="2256464"/>
            <a:ext cx="3252976" cy="2609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kern="10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Бондаренко</a:t>
            </a:r>
            <a:endParaRPr lang="ru-RU" sz="2400" b="1" kern="10" dirty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2400" b="1" kern="10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Светлана</a:t>
            </a:r>
          </a:p>
          <a:p>
            <a:pPr algn="ctr"/>
            <a:r>
              <a:rPr lang="ru-RU" sz="2400" b="1" kern="10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Валентина,</a:t>
            </a:r>
            <a:endParaRPr lang="ru-RU" sz="2400" b="1" kern="10" dirty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2400" b="1" kern="10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учитель </a:t>
            </a:r>
            <a:r>
              <a:rPr lang="ru-RU" sz="2400" b="1" kern="10" dirty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начальных</a:t>
            </a:r>
          </a:p>
          <a:p>
            <a:pPr algn="ctr"/>
            <a:r>
              <a:rPr lang="ru-RU" sz="2400" b="1" kern="10" dirty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классов </a:t>
            </a:r>
          </a:p>
        </p:txBody>
      </p:sp>
      <p:pic>
        <p:nvPicPr>
          <p:cNvPr id="8" name="Рисунок 7" descr="C:\Documents and Settings\user\Мои документы\Рабочая папка Шихалёвой Т.В\Фото ШКОЛА\Фото Бондаренко\SL271177.JPG"/>
          <p:cNvPicPr/>
          <p:nvPr/>
        </p:nvPicPr>
        <p:blipFill>
          <a:blip r:embed="rId4" cstate="print"/>
          <a:srcRect l="25815" t="13461" r="38589" b="24573"/>
          <a:stretch>
            <a:fillRect/>
          </a:stretch>
        </p:blipFill>
        <p:spPr bwMode="auto">
          <a:xfrm rot="745153">
            <a:off x="5201479" y="2123866"/>
            <a:ext cx="21145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071670" y="6143644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Нижневартовский</a:t>
            </a:r>
            <a:r>
              <a:rPr lang="ru-RU" sz="3200" b="1" dirty="0" smtClean="0"/>
              <a:t> район</a:t>
            </a:r>
            <a:endParaRPr lang="ru-RU" sz="3200" b="1" dirty="0"/>
          </a:p>
        </p:txBody>
      </p:sp>
      <p:pic>
        <p:nvPicPr>
          <p:cNvPr id="10" name="Picture 1" descr="C:\Documents and Settings\user\Мои документы\Рисунки Шихалёва\Мои рисунки из ИНТЕРНЕТ\Рамки разные для оформления\Ramochky_narod_ru30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3171">
            <a:off x="5010386" y="1873419"/>
            <a:ext cx="2476113" cy="30240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00100" y="1928802"/>
            <a:ext cx="742955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2. 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Б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огослужебные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книги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C0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святая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святых, исчадие ада, по образу и подобию, глас вопиющего в пустыне, земля обетованная;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42852"/>
            <a:ext cx="7290009" cy="144655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Источники </a:t>
            </a:r>
            <a:endParaRPr lang="ru-RU" sz="4400" b="1" dirty="0" smtClean="0">
              <a:ln w="11430"/>
              <a:solidFill>
                <a:srgbClr val="0000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фразеологических </a:t>
            </a:r>
            <a:r>
              <a:rPr lang="ru-RU" sz="4400" b="1" dirty="0" smtClean="0">
                <a:ln w="11430"/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оборотов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14348" y="2000240"/>
            <a:ext cx="792961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3. Из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античной мифологической литературы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авгиевы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конюшни, ахиллесова пята, дамоклов меч, сизифов труд, танталовы муки, яблоко раздора, прокрустово ложе.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42852"/>
            <a:ext cx="7290009" cy="144655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ln w="11430"/>
                <a:solidFill>
                  <a:srgbClr val="000099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Источники </a:t>
            </a:r>
            <a:endParaRPr lang="ru-RU" sz="4400" b="1" dirty="0" smtClean="0">
              <a:ln w="11430"/>
              <a:solidFill>
                <a:srgbClr val="000099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ln w="11430"/>
                <a:solidFill>
                  <a:srgbClr val="000099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фразеологических </a:t>
            </a:r>
            <a:r>
              <a:rPr lang="ru-RU" sz="4400" b="1" dirty="0" smtClean="0">
                <a:ln w="11430"/>
                <a:solidFill>
                  <a:srgbClr val="000099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оборотов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357290" y="1000108"/>
            <a:ext cx="7358114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Собери фразеологизмы из данных слов: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язык, дело,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спешить;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люди, спешить, смешить;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один, два, голова;</a:t>
            </a:r>
          </a:p>
          <a:p>
            <a:r>
              <a:rPr lang="ru-RU" sz="3600" b="1" dirty="0" smtClean="0">
                <a:latin typeface="+mj-lt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3600" b="1" dirty="0" smtClean="0">
                <a:latin typeface="+mj-lt"/>
                <a:cs typeface="Times New Roman" pitchFamily="18" charset="0"/>
              </a:rPr>
              <a:t> сердце, рука, положить; </a:t>
            </a:r>
          </a:p>
          <a:p>
            <a:r>
              <a:rPr lang="ru-RU" sz="3600" b="1" dirty="0" smtClean="0">
                <a:latin typeface="+mj-lt"/>
                <a:cs typeface="Times New Roman" pitchFamily="18" charset="0"/>
              </a:rPr>
              <a:t>- два, погоня, зайцы;</a:t>
            </a:r>
          </a:p>
          <a:p>
            <a:r>
              <a:rPr lang="ru-RU" sz="3600" b="1" dirty="0" smtClean="0">
                <a:latin typeface="+mj-lt"/>
                <a:cs typeface="Times New Roman" pitchFamily="18" charset="0"/>
              </a:rPr>
              <a:t>- осина, дрожь,  </a:t>
            </a:r>
            <a:r>
              <a:rPr lang="ru-RU" sz="3600" b="1" dirty="0" smtClean="0">
                <a:latin typeface="+mj-lt"/>
                <a:cs typeface="Times New Roman" pitchFamily="18" charset="0"/>
              </a:rPr>
              <a:t>лист.</a:t>
            </a:r>
            <a:endParaRPr lang="ru-RU" sz="3600" b="1" dirty="0" smtClean="0">
              <a:latin typeface="+mj-lt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142852"/>
            <a:ext cx="90011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Назовите </a:t>
            </a:r>
            <a:r>
              <a:rPr lang="ru-RU" sz="4000" b="1" dirty="0" smtClean="0">
                <a:solidFill>
                  <a:srgbClr val="C00000"/>
                </a:solidFill>
              </a:rPr>
              <a:t>фразеологизм, </a:t>
            </a:r>
            <a:r>
              <a:rPr lang="ru-RU" sz="4000" b="1" dirty="0" smtClean="0">
                <a:solidFill>
                  <a:srgbClr val="C00000"/>
                </a:solidFill>
              </a:rPr>
              <a:t>используя образ и подсказку: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28596" y="1714488"/>
            <a:ext cx="821537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Очень большая теснота в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помещении.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4286256"/>
            <a:ext cx="50816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000099"/>
                </a:solidFill>
              </a:rPr>
              <a:t>Яблоку негде </a:t>
            </a:r>
            <a:r>
              <a:rPr lang="ru-RU" sz="4000" b="1" i="1" dirty="0" smtClean="0">
                <a:solidFill>
                  <a:srgbClr val="000099"/>
                </a:solidFill>
              </a:rPr>
              <a:t>упасть.</a:t>
            </a:r>
            <a:endParaRPr lang="ru-RU" sz="4000" b="1" dirty="0">
              <a:solidFill>
                <a:srgbClr val="000099"/>
              </a:solidFill>
            </a:endParaRPr>
          </a:p>
        </p:txBody>
      </p:sp>
      <p:pic>
        <p:nvPicPr>
          <p:cNvPr id="1026" name="Picture 2" descr="C:\Documents and Settings\user\Мои документы\Рисунки Шихалёва\Мои рисунки из ИНТЕРНЕТ\Ягоды Фрукты\deb34c72881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357562"/>
            <a:ext cx="208588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142852"/>
            <a:ext cx="90011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Назовите фразеологизмы, используя образ и подсказку: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00298" y="2000240"/>
            <a:ext cx="37810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+mj-lt"/>
                <a:cs typeface="Times New Roman" pitchFamily="18" charset="0"/>
              </a:rPr>
              <a:t>Полная </a:t>
            </a:r>
            <a:r>
              <a:rPr lang="ru-RU" sz="4000" b="1" dirty="0" smtClean="0">
                <a:latin typeface="+mj-lt"/>
                <a:cs typeface="Times New Roman" pitchFamily="18" charset="0"/>
              </a:rPr>
              <a:t>тишина.</a:t>
            </a:r>
            <a:endParaRPr lang="ru-RU" sz="4000" b="1" dirty="0">
              <a:latin typeface="+mj-lt"/>
              <a:cs typeface="Times New Roman" pitchFamily="18" charset="0"/>
            </a:endParaRPr>
          </a:p>
        </p:txBody>
      </p:sp>
      <p:pic>
        <p:nvPicPr>
          <p:cNvPr id="8" name="Рисунок 7" descr="http://festival.1september.ru/articles/413046/img2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857496"/>
            <a:ext cx="207170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929058" y="4572008"/>
            <a:ext cx="425892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0099"/>
                </a:solidFill>
              </a:rPr>
              <a:t>Слышно как муха </a:t>
            </a:r>
            <a:endParaRPr lang="ru-RU" sz="4000" b="1" i="1" dirty="0" smtClean="0">
              <a:solidFill>
                <a:srgbClr val="000099"/>
              </a:solidFill>
            </a:endParaRPr>
          </a:p>
          <a:p>
            <a:pPr algn="ctr"/>
            <a:r>
              <a:rPr lang="ru-RU" sz="4000" b="1" i="1" dirty="0" smtClean="0">
                <a:solidFill>
                  <a:srgbClr val="000099"/>
                </a:solidFill>
              </a:rPr>
              <a:t>пролетит.</a:t>
            </a:r>
            <a:endParaRPr lang="ru-RU" sz="40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142852"/>
            <a:ext cx="9001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Назовите фразеологизмы, используя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образ </a:t>
            </a:r>
            <a:r>
              <a:rPr lang="ru-RU" sz="3600" b="1" dirty="0" smtClean="0">
                <a:solidFill>
                  <a:srgbClr val="C00000"/>
                </a:solidFill>
              </a:rPr>
              <a:t>и подсказку: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85918" y="1643050"/>
            <a:ext cx="606403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/>
              <a:t>Состояние тоски, тревоги, </a:t>
            </a:r>
            <a:endParaRPr lang="ru-RU" sz="4000" b="1" dirty="0" smtClean="0"/>
          </a:p>
          <a:p>
            <a:pPr algn="ctr"/>
            <a:r>
              <a:rPr lang="ru-RU" sz="4000" b="1" dirty="0" smtClean="0"/>
              <a:t>Беспокойства.</a:t>
            </a:r>
            <a:endParaRPr lang="ru-RU" sz="4000" b="1" dirty="0"/>
          </a:p>
        </p:txBody>
      </p:sp>
      <p:pic>
        <p:nvPicPr>
          <p:cNvPr id="11" name="Рисунок 10" descr="http://festival.1september.ru/articles/413046/img6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214686"/>
            <a:ext cx="242889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571736" y="4429132"/>
            <a:ext cx="6000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000099"/>
                </a:solidFill>
              </a:rPr>
              <a:t>На душе кошки </a:t>
            </a:r>
            <a:endParaRPr lang="ru-RU" sz="4000" b="1" i="1" dirty="0" smtClean="0">
              <a:solidFill>
                <a:srgbClr val="000099"/>
              </a:solidFill>
            </a:endParaRPr>
          </a:p>
          <a:p>
            <a:pPr algn="ctr"/>
            <a:r>
              <a:rPr lang="ru-RU" sz="4000" b="1" i="1" dirty="0" smtClean="0">
                <a:solidFill>
                  <a:srgbClr val="000099"/>
                </a:solidFill>
              </a:rPr>
              <a:t>скребут.</a:t>
            </a:r>
            <a:endParaRPr lang="ru-RU" sz="40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214290"/>
            <a:ext cx="9001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Назовите фразеологизмы, используя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образ </a:t>
            </a:r>
            <a:r>
              <a:rPr lang="ru-RU" sz="3600" b="1" dirty="0" smtClean="0">
                <a:solidFill>
                  <a:srgbClr val="C00000"/>
                </a:solidFill>
              </a:rPr>
              <a:t>и подсказку: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00166" y="1571612"/>
            <a:ext cx="499072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/>
              <a:t>О том, к чему трудно </a:t>
            </a:r>
            <a:endParaRPr lang="ru-RU" sz="4000" b="1" dirty="0" smtClean="0"/>
          </a:p>
          <a:p>
            <a:pPr algn="ctr"/>
            <a:r>
              <a:rPr lang="ru-RU" sz="4000" b="1" dirty="0" smtClean="0"/>
              <a:t>Придраться.</a:t>
            </a:r>
            <a:endParaRPr lang="ru-RU" sz="4000" b="1" dirty="0"/>
          </a:p>
        </p:txBody>
      </p:sp>
      <p:pic>
        <p:nvPicPr>
          <p:cNvPr id="14" name="Рисунок 13" descr="http://festival.1september.ru/articles/413046/img7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071810"/>
            <a:ext cx="257176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785786" y="5214950"/>
            <a:ext cx="61195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000099"/>
                </a:solidFill>
              </a:rPr>
              <a:t>Комар носа не </a:t>
            </a:r>
            <a:r>
              <a:rPr lang="ru-RU" sz="4000" b="1" i="1" dirty="0" smtClean="0">
                <a:solidFill>
                  <a:srgbClr val="000099"/>
                </a:solidFill>
              </a:rPr>
              <a:t>подточит.</a:t>
            </a:r>
            <a:endParaRPr lang="ru-RU" sz="40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214290"/>
            <a:ext cx="9001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Назовите фразеологизмы, используя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образ </a:t>
            </a:r>
            <a:r>
              <a:rPr lang="ru-RU" sz="3600" b="1" dirty="0" smtClean="0">
                <a:solidFill>
                  <a:srgbClr val="C00000"/>
                </a:solidFill>
              </a:rPr>
              <a:t>и подсказку: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28728" y="1428736"/>
            <a:ext cx="451655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Сам  не пользуется </a:t>
            </a:r>
            <a:endParaRPr lang="ru-RU" sz="4000" b="1" dirty="0" smtClean="0"/>
          </a:p>
          <a:p>
            <a:r>
              <a:rPr lang="ru-RU" sz="4000" b="1" dirty="0" smtClean="0"/>
              <a:t>и </a:t>
            </a:r>
            <a:r>
              <a:rPr lang="ru-RU" sz="4000" b="1" dirty="0" smtClean="0"/>
              <a:t>другим не </a:t>
            </a:r>
            <a:r>
              <a:rPr lang="ru-RU" sz="4000" b="1" dirty="0" smtClean="0"/>
              <a:t>дает.</a:t>
            </a:r>
            <a:endParaRPr lang="ru-RU" sz="4000" b="1" dirty="0"/>
          </a:p>
        </p:txBody>
      </p:sp>
      <p:pic>
        <p:nvPicPr>
          <p:cNvPr id="17" name="Рисунок 16" descr="http://festival.1september.ru/articles/413046/img9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857496"/>
            <a:ext cx="328614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1142976" y="5072074"/>
            <a:ext cx="35520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000099"/>
                </a:solidFill>
              </a:rPr>
              <a:t>Собака на сене</a:t>
            </a:r>
            <a:endParaRPr lang="ru-RU" sz="40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42976" y="1714488"/>
            <a:ext cx="67866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Чувствовать себя хорошо</a:t>
            </a:r>
            <a:r>
              <a:rPr lang="ru-RU" sz="4000" b="1" dirty="0" smtClean="0"/>
              <a:t>, свободно, </a:t>
            </a:r>
            <a:r>
              <a:rPr lang="ru-RU" sz="4000" b="1" dirty="0" smtClean="0"/>
              <a:t>непринужденно.</a:t>
            </a:r>
            <a:endParaRPr lang="ru-RU" sz="4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5500702"/>
            <a:ext cx="39541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000099"/>
                </a:solidFill>
              </a:rPr>
              <a:t>Как рыба в </a:t>
            </a:r>
            <a:r>
              <a:rPr lang="ru-RU" sz="4000" b="1" i="1" dirty="0" smtClean="0">
                <a:solidFill>
                  <a:srgbClr val="000099"/>
                </a:solidFill>
              </a:rPr>
              <a:t>воде.</a:t>
            </a:r>
            <a:endParaRPr lang="ru-RU" sz="4000" b="1" dirty="0">
              <a:solidFill>
                <a:srgbClr val="000099"/>
              </a:solidFill>
            </a:endParaRPr>
          </a:p>
        </p:txBody>
      </p:sp>
      <p:pic>
        <p:nvPicPr>
          <p:cNvPr id="8" name="Рисунок 7" descr="http://festival.1september.ru/articles/413046/img12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10800000" flipV="1">
            <a:off x="714348" y="3357562"/>
            <a:ext cx="321471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42844" y="142852"/>
            <a:ext cx="9001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Назовите фразеологизмы, используя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образ </a:t>
            </a:r>
            <a:r>
              <a:rPr lang="ru-RU" sz="3600" b="1" dirty="0" smtClean="0">
                <a:solidFill>
                  <a:srgbClr val="C00000"/>
                </a:solidFill>
              </a:rPr>
              <a:t>и подсказку: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1643050"/>
            <a:ext cx="540013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/>
              <a:t>Появляться быстро, </a:t>
            </a:r>
            <a:endParaRPr lang="ru-RU" sz="4000" b="1" dirty="0" smtClean="0"/>
          </a:p>
          <a:p>
            <a:pPr algn="ctr"/>
            <a:r>
              <a:rPr lang="ru-RU" sz="4000" b="1" dirty="0" smtClean="0"/>
              <a:t>в </a:t>
            </a:r>
            <a:r>
              <a:rPr lang="ru-RU" sz="4000" b="1" dirty="0" smtClean="0"/>
              <a:t>большом </a:t>
            </a:r>
            <a:r>
              <a:rPr lang="ru-RU" sz="4000" b="1" dirty="0" smtClean="0"/>
              <a:t>количестве.</a:t>
            </a:r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4572008"/>
            <a:ext cx="3507948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000099"/>
                </a:solidFill>
              </a:rPr>
              <a:t>Как грибы </a:t>
            </a:r>
            <a:endParaRPr lang="ru-RU" sz="4400" b="1" i="1" dirty="0" smtClean="0">
              <a:solidFill>
                <a:srgbClr val="000099"/>
              </a:solidFill>
            </a:endParaRPr>
          </a:p>
          <a:p>
            <a:r>
              <a:rPr lang="ru-RU" sz="4400" b="1" i="1" dirty="0" smtClean="0">
                <a:solidFill>
                  <a:srgbClr val="000099"/>
                </a:solidFill>
              </a:rPr>
              <a:t>после дождя.</a:t>
            </a:r>
            <a:endParaRPr lang="ru-RU" sz="4400" b="1" dirty="0">
              <a:solidFill>
                <a:srgbClr val="000099"/>
              </a:solidFill>
            </a:endParaRPr>
          </a:p>
        </p:txBody>
      </p:sp>
      <p:pic>
        <p:nvPicPr>
          <p:cNvPr id="5" name="Рисунок 4" descr="http://festival.1september.ru/articles/413046/img18.gif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214686"/>
            <a:ext cx="214314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42844" y="214290"/>
            <a:ext cx="9001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Назовите фразеологизмы, используя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образ </a:t>
            </a:r>
            <a:r>
              <a:rPr lang="ru-RU" sz="3600" b="1" dirty="0" smtClean="0">
                <a:solidFill>
                  <a:srgbClr val="C00000"/>
                </a:solidFill>
              </a:rPr>
              <a:t>и подсказку: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4" name="Группа 13"/>
          <p:cNvGrpSpPr/>
          <p:nvPr/>
        </p:nvGrpSpPr>
        <p:grpSpPr>
          <a:xfrm>
            <a:off x="3643306" y="2857496"/>
            <a:ext cx="1500198" cy="1569660"/>
            <a:chOff x="3857620" y="2571744"/>
            <a:chExt cx="1500198" cy="1569660"/>
          </a:xfrm>
        </p:grpSpPr>
        <p:sp>
          <p:nvSpPr>
            <p:cNvPr id="11" name="Овал 10"/>
            <p:cNvSpPr/>
            <p:nvPr/>
          </p:nvSpPr>
          <p:spPr>
            <a:xfrm>
              <a:off x="3857620" y="2571744"/>
              <a:ext cx="1500198" cy="1428760"/>
            </a:xfrm>
            <a:prstGeom prst="ellipse">
              <a:avLst/>
            </a:prstGeom>
            <a:noFill/>
            <a:ln w="38100">
              <a:solidFill>
                <a:srgbClr val="0000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214810" y="2571744"/>
              <a:ext cx="107157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9600" b="1" dirty="0" smtClean="0">
                  <a:solidFill>
                    <a:srgbClr val="FF0000"/>
                  </a:solidFill>
                </a:rPr>
                <a:t>?</a:t>
              </a:r>
              <a:endParaRPr lang="ru-RU" sz="9600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6" name="Прямая со стрелкой 15"/>
          <p:cNvCxnSpPr/>
          <p:nvPr/>
        </p:nvCxnSpPr>
        <p:spPr>
          <a:xfrm rot="10800000">
            <a:off x="2071670" y="3786190"/>
            <a:ext cx="1428760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 flipH="1" flipV="1">
            <a:off x="4144166" y="2500306"/>
            <a:ext cx="427834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>
            <a:off x="2285984" y="2285992"/>
            <a:ext cx="1285884" cy="71438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5072066" y="2428868"/>
            <a:ext cx="1071570" cy="6429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286380" y="3786190"/>
            <a:ext cx="1428760" cy="64294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" descr="11'.gif"/>
          <p:cNvPicPr>
            <a:picLocks noChangeAspect="1"/>
          </p:cNvPicPr>
          <p:nvPr/>
        </p:nvPicPr>
        <p:blipFill>
          <a:blip r:embed="rId3"/>
          <a:srcRect l="5479" t="34534" r="12328" b="43260"/>
          <a:stretch>
            <a:fillRect/>
          </a:stretch>
        </p:blipFill>
        <p:spPr bwMode="auto">
          <a:xfrm>
            <a:off x="2428860" y="4857760"/>
            <a:ext cx="3643338" cy="1210376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</p:spPr>
      </p:pic>
      <p:pic>
        <p:nvPicPr>
          <p:cNvPr id="22" name="Рисунок 1" descr="11'.gif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6849" t="5570" r="64384" b="62124"/>
          <a:stretch>
            <a:fillRect/>
          </a:stretch>
        </p:blipFill>
        <p:spPr bwMode="auto">
          <a:xfrm>
            <a:off x="214282" y="2786058"/>
            <a:ext cx="1500198" cy="2071702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</p:spPr>
      </p:pic>
      <p:pic>
        <p:nvPicPr>
          <p:cNvPr id="23" name="Рисунок 1" descr="11'.gif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36804" t="6684" r="12511" b="65614"/>
          <a:stretch>
            <a:fillRect/>
          </a:stretch>
        </p:blipFill>
        <p:spPr bwMode="auto">
          <a:xfrm>
            <a:off x="6215074" y="1142984"/>
            <a:ext cx="2643206" cy="1776411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</p:spPr>
      </p:pic>
      <p:pic>
        <p:nvPicPr>
          <p:cNvPr id="24" name="Рисунок 1" descr="8.gif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5098" t="17067" b="10872"/>
          <a:stretch>
            <a:fillRect/>
          </a:stretch>
        </p:blipFill>
        <p:spPr bwMode="auto">
          <a:xfrm>
            <a:off x="6929454" y="4214818"/>
            <a:ext cx="1500198" cy="1910181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</p:spPr>
      </p:pic>
      <p:pic>
        <p:nvPicPr>
          <p:cNvPr id="25" name="Рисунок 1" descr="8.gif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31596" t="9229" r="23345" b="7332"/>
          <a:stretch>
            <a:fillRect/>
          </a:stretch>
        </p:blipFill>
        <p:spPr bwMode="auto">
          <a:xfrm>
            <a:off x="3428992" y="142852"/>
            <a:ext cx="1928826" cy="1571636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</p:spPr>
      </p:pic>
      <p:pic>
        <p:nvPicPr>
          <p:cNvPr id="26" name="Рисунок 1" descr="8.gif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1446" t="10872" r="67680" b="9481"/>
          <a:stretch>
            <a:fillRect/>
          </a:stretch>
        </p:blipFill>
        <p:spPr bwMode="auto">
          <a:xfrm>
            <a:off x="785786" y="357166"/>
            <a:ext cx="1447470" cy="1643074"/>
          </a:xfrm>
          <a:prstGeom prst="rect">
            <a:avLst/>
          </a:prstGeom>
          <a:noFill/>
          <a:ln w="28575">
            <a:solidFill>
              <a:srgbClr val="000099"/>
            </a:solidFill>
            <a:miter lim="800000"/>
            <a:headEnd/>
            <a:tailEnd/>
          </a:ln>
        </p:spPr>
      </p:pic>
      <p:cxnSp>
        <p:nvCxnSpPr>
          <p:cNvPr id="27" name="Прямая со стрелкой 26"/>
          <p:cNvCxnSpPr/>
          <p:nvPr/>
        </p:nvCxnSpPr>
        <p:spPr>
          <a:xfrm rot="5400000">
            <a:off x="4144166" y="4571214"/>
            <a:ext cx="428628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142844" y="2000240"/>
            <a:ext cx="21778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Собаку </a:t>
            </a:r>
            <a:r>
              <a:rPr lang="ru-RU" sz="2800" b="1" dirty="0" smtClean="0"/>
              <a:t>съел.</a:t>
            </a:r>
            <a:endParaRPr lang="ru-RU" sz="2800" b="1" dirty="0"/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3143240" y="1714488"/>
            <a:ext cx="27109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Гореть от </a:t>
            </a:r>
            <a:r>
              <a:rPr lang="ru-RU" sz="2800" b="1" dirty="0" smtClean="0"/>
              <a:t>стыда.</a:t>
            </a:r>
            <a:endParaRPr lang="ru-RU" sz="2800" b="1" dirty="0"/>
          </a:p>
        </p:txBody>
      </p:sp>
      <p:sp>
        <p:nvSpPr>
          <p:cNvPr id="42" name="Прямоугольник 41"/>
          <p:cNvSpPr>
            <a:spLocks noChangeArrowheads="1"/>
          </p:cNvSpPr>
          <p:nvPr/>
        </p:nvSpPr>
        <p:spPr bwMode="auto">
          <a:xfrm>
            <a:off x="6000760" y="6143644"/>
            <a:ext cx="31432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Кусать себе </a:t>
            </a:r>
            <a:r>
              <a:rPr lang="ru-RU" sz="2800" b="1" dirty="0" smtClean="0"/>
              <a:t>локти.</a:t>
            </a:r>
            <a:endParaRPr lang="ru-RU" sz="2800" dirty="0"/>
          </a:p>
        </p:txBody>
      </p:sp>
      <p:sp>
        <p:nvSpPr>
          <p:cNvPr id="43" name="TextBox 42"/>
          <p:cNvSpPr txBox="1"/>
          <p:nvPr/>
        </p:nvSpPr>
        <p:spPr>
          <a:xfrm>
            <a:off x="142844" y="4857760"/>
            <a:ext cx="221458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latin typeface="+mj-lt"/>
              </a:rPr>
              <a:t>Кот в </a:t>
            </a:r>
            <a:r>
              <a:rPr lang="ru-RU" sz="2800" b="1" dirty="0" smtClean="0">
                <a:latin typeface="+mj-lt"/>
              </a:rPr>
              <a:t>мешке.</a:t>
            </a:r>
            <a:endParaRPr lang="ru-RU" sz="2800" b="1" dirty="0"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572132" y="2928934"/>
            <a:ext cx="342902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/>
              <a:t>Тянуть кота за </a:t>
            </a:r>
            <a:r>
              <a:rPr lang="ru-RU" sz="2800" b="1" dirty="0" smtClean="0"/>
              <a:t>хвост.</a:t>
            </a:r>
            <a:endParaRPr lang="ru-RU" sz="2800" dirty="0"/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2285984" y="6072206"/>
            <a:ext cx="34995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/>
              <a:t>Как кошка с </a:t>
            </a:r>
            <a:r>
              <a:rPr lang="ru-RU" sz="2800" b="1" dirty="0" smtClean="0"/>
              <a:t>собакой.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2" grpId="0"/>
      <p:bldP spid="43" grpId="0"/>
      <p:bldP spid="47" grpId="0"/>
      <p:bldP spid="4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214414" y="500042"/>
            <a:ext cx="757242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Кашу маслом не испортишь.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Как об стенку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горох.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Хоть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кол на голове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теши.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Сказано –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сделано.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Не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видать тебе как своих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ушей.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Всему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своё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время.</a:t>
            </a:r>
            <a:endParaRPr lang="ru-RU" sz="3200" dirty="0" smtClean="0"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Ему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про Ерёму, а он про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Фому</a:t>
            </a:r>
            <a:endParaRPr lang="ru-RU" sz="3200" dirty="0" smtClean="0"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Как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 Луны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свалился.</a:t>
            </a:r>
            <a:endParaRPr lang="ru-RU" sz="3200" dirty="0" smtClean="0"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Русским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языком.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Воду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 ступе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толочь.</a:t>
            </a:r>
            <a:endParaRPr lang="ru-RU" sz="3200" dirty="0" smtClean="0"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Кашу маслом не испортишь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                  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642910" y="1643050"/>
            <a:ext cx="785818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Закончите предложения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«Сегодня на занятии я узнала … .»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«Я научилась … .»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642910" y="1500174"/>
            <a:ext cx="800105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Гипотеза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если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мы научимся умело применять фразеологизмы, то наша речь станет богаче, ярче,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выразительнее.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571472" y="1785926"/>
            <a:ext cx="757242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Цели: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Углубить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знания о значении, назначении, истории возникновения фразеологизмов.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Учить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уместно употреблять крылатые слова в речи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1357298"/>
            <a:ext cx="8072494" cy="120032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7200" b="1" dirty="0" smtClean="0">
                <a:ln w="11430"/>
                <a:solidFill>
                  <a:srgbClr val="C00000"/>
                </a:solidFill>
              </a:rPr>
              <a:t>Спасибо </a:t>
            </a:r>
            <a:r>
              <a:rPr lang="ru-RU" sz="7200" b="1" dirty="0" smtClean="0">
                <a:ln w="11430"/>
                <a:solidFill>
                  <a:srgbClr val="C00000"/>
                </a:solidFill>
              </a:rPr>
              <a:t>за </a:t>
            </a:r>
            <a:r>
              <a:rPr lang="ru-RU" sz="7200" b="1" dirty="0" smtClean="0">
                <a:ln w="11430"/>
                <a:solidFill>
                  <a:srgbClr val="C00000"/>
                </a:solidFill>
              </a:rPr>
              <a:t>работу!</a:t>
            </a:r>
            <a:endParaRPr lang="ru-RU" sz="7200" b="1" dirty="0">
              <a:ln w="11430"/>
              <a:solidFill>
                <a:srgbClr val="C00000"/>
              </a:solidFill>
            </a:endParaRPr>
          </a:p>
        </p:txBody>
      </p:sp>
      <p:pic>
        <p:nvPicPr>
          <p:cNvPr id="4" name="Picture 4" descr="C:\Documents and Settings\Администратор\Мои документы\Т.В. Шихалева\Рисунки Шихалёва\Новая папка\278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4572008"/>
            <a:ext cx="166151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43042" y="3143248"/>
            <a:ext cx="5357850" cy="230832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7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Творческих успехов!</a:t>
            </a:r>
            <a:endParaRPr lang="ru-RU" sz="7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357422" y="178592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571472" y="1000108"/>
            <a:ext cx="8358246" cy="5202489"/>
            <a:chOff x="571472" y="1000108"/>
            <a:chExt cx="8358246" cy="5202489"/>
          </a:xfrm>
        </p:grpSpPr>
        <p:pic>
          <p:nvPicPr>
            <p:cNvPr id="11" name="Picture 5" descr="kniga52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20000"/>
            </a:blip>
            <a:srcRect t="7911" b="7705"/>
            <a:stretch>
              <a:fillRect/>
            </a:stretch>
          </p:blipFill>
          <p:spPr bwMode="auto">
            <a:xfrm>
              <a:off x="571472" y="1000108"/>
              <a:ext cx="8358246" cy="5202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1785918" y="1714488"/>
              <a:ext cx="5857916" cy="2643206"/>
            </a:xfrm>
            <a:prstGeom prst="rect">
              <a:avLst/>
            </a:prstGeom>
            <a:noFill/>
          </p:spPr>
          <p:txBody>
            <a:bodyPr wrap="square" rtlCol="0">
              <a:prstTxWarp prst="textChevro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b="1" dirty="0" smtClean="0">
                  <a:ln w="11430">
                    <a:solidFill>
                      <a:srgbClr val="C00000"/>
                    </a:solidFill>
                  </a:ln>
                  <a:solidFill>
                    <a:srgbClr val="000099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Словарик </a:t>
              </a:r>
            </a:p>
            <a:p>
              <a:pPr algn="ctr"/>
              <a:r>
                <a:rPr lang="ru-RU" b="1" dirty="0" smtClean="0">
                  <a:ln w="11430">
                    <a:solidFill>
                      <a:srgbClr val="C00000"/>
                    </a:solidFill>
                  </a:ln>
                  <a:solidFill>
                    <a:srgbClr val="000099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фразеологизмов</a:t>
              </a:r>
              <a:endParaRPr lang="ru-RU" b="1" dirty="0">
                <a:ln w="11430">
                  <a:solidFill>
                    <a:srgbClr val="C00000"/>
                  </a:solidFill>
                </a:ln>
                <a:solidFill>
                  <a:srgbClr val="0000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214414" y="1000108"/>
            <a:ext cx="735811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Цели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Углубить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знания о значении, назначении, истории возникновения фразеологизмов.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Учить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уместно употреблять крылатые слова в речи.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57158" y="428604"/>
            <a:ext cx="8501122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Познакомить с приемом  создания проблемной ситуации.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Способствовать формированию культурных интересов, навыков поисковой деятельности, развитию устной речи.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Прививать навыки работы со словарями.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Воспитывать любовь к русскому языку, внимательное и чуткое отношение к истории русского языка.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00034" y="928670"/>
            <a:ext cx="8358246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normalizeH="0" baseline="0" dirty="0" smtClean="0">
                <a:ln w="11430"/>
                <a:solidFill>
                  <a:srgbClr val="C0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Фразеологизмы составляют народную физиономию языка, его оригинальные средства и его самобытное, самородное богатство </a:t>
            </a:r>
            <a:r>
              <a:rPr kumimoji="0" lang="ru-RU" sz="3200" b="1" i="0" u="none" strike="noStrike" normalizeH="0" baseline="0" dirty="0" smtClean="0">
                <a:ln w="11430"/>
                <a:solidFill>
                  <a:srgbClr val="C0000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normalizeH="0" baseline="0" dirty="0" smtClean="0">
                <a:ln w="11430"/>
                <a:latin typeface="+mj-lt"/>
                <a:ea typeface="Times New Roman" pitchFamily="18" charset="0"/>
                <a:cs typeface="Times New Roman" pitchFamily="18" charset="0"/>
              </a:rPr>
              <a:t>В.Г. Белинский</a:t>
            </a:r>
            <a:endParaRPr kumimoji="0" lang="ru-RU" sz="3200" b="1" i="0" u="none" strike="noStrike" normalizeH="0" baseline="0" dirty="0" smtClean="0">
              <a:ln w="11430"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785786" y="1714488"/>
            <a:ext cx="764386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Гипотеза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если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мы научимся умело применять фразеологизмы, то наша речь станет богаче, ярче, выразительнее.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285728"/>
            <a:ext cx="828680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ФРАЗЕОЛОГИЗМ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(фразеологическая единица, идиома)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 устойчивое словосочетание, значение которого не выводимо из значений составляющих его компонентов, например: “собаку съесть”— быть знатоком в каком-либо деле, иметь большой навык, опыт в чем-либо.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Слово фразеология происходит от двух греческих слов: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фразис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"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–выражение и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"логос"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–учение.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Мои документы\Т.В. Шихалева\ВСЕ ДЛЯ ПРЕЗЕНТАЦИЙ\Фоновые рисунки\Фоновые рисунки\7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71472" y="1643050"/>
            <a:ext cx="8286808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1.Исконно русского происхождения: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профессиональная речь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точить лясы, бить баклуши, без сучка и задоринки, снять стружку, сесть на мель, играть первую скрипку;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разговорная реч</a:t>
            </a:r>
            <a:r>
              <a:rPr lang="ru-RU" sz="2800" b="1" i="1" dirty="0" smtClean="0">
                <a:solidFill>
                  <a:srgbClr val="000099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ь;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из диалектов </a:t>
            </a:r>
            <a:r>
              <a:rPr lang="ru-RU" sz="2800" b="1" dirty="0" smtClean="0">
                <a:latin typeface="+mj-lt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связаны с трудом крестьянства ):  поворачивать оглобли, из кулька в рогожку, на воде вилами написано;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42852"/>
            <a:ext cx="7414146" cy="144655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ln w="11430"/>
                <a:solidFill>
                  <a:srgbClr val="000099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Источники </a:t>
            </a:r>
            <a:endParaRPr lang="ru-RU" sz="4400" b="1" dirty="0" smtClean="0">
              <a:ln w="11430"/>
              <a:solidFill>
                <a:srgbClr val="000099"/>
              </a:solidFill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ln w="11430"/>
                <a:solidFill>
                  <a:srgbClr val="000099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фразеологических </a:t>
            </a:r>
            <a:r>
              <a:rPr lang="ru-RU" sz="4400" b="1" dirty="0" smtClean="0">
                <a:ln w="11430"/>
                <a:solidFill>
                  <a:srgbClr val="000099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оборотов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647</Words>
  <PresentationFormat>Экран (4:3)</PresentationFormat>
  <Paragraphs>120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80</cp:revision>
  <dcterms:modified xsi:type="dcterms:W3CDTF">2012-03-23T17:02:18Z</dcterms:modified>
</cp:coreProperties>
</file>