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85" r:id="rId3"/>
    <p:sldMasterId id="2147483697" r:id="rId4"/>
  </p:sldMasterIdLst>
  <p:notesMasterIdLst>
    <p:notesMasterId r:id="rId26"/>
  </p:notesMasterIdLst>
  <p:sldIdLst>
    <p:sldId id="256" r:id="rId5"/>
    <p:sldId id="261" r:id="rId6"/>
    <p:sldId id="279" r:id="rId7"/>
    <p:sldId id="263" r:id="rId8"/>
    <p:sldId id="260" r:id="rId9"/>
    <p:sldId id="262" r:id="rId10"/>
    <p:sldId id="259" r:id="rId11"/>
    <p:sldId id="276" r:id="rId12"/>
    <p:sldId id="277" r:id="rId13"/>
    <p:sldId id="272" r:id="rId14"/>
    <p:sldId id="264" r:id="rId15"/>
    <p:sldId id="265" r:id="rId16"/>
    <p:sldId id="266" r:id="rId17"/>
    <p:sldId id="267" r:id="rId18"/>
    <p:sldId id="269" r:id="rId19"/>
    <p:sldId id="268" r:id="rId20"/>
    <p:sldId id="270" r:id="rId21"/>
    <p:sldId id="275" r:id="rId22"/>
    <p:sldId id="278" r:id="rId23"/>
    <p:sldId id="257" r:id="rId24"/>
    <p:sldId id="25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48" autoAdjust="0"/>
  </p:normalViewPr>
  <p:slideViewPr>
    <p:cSldViewPr>
      <p:cViewPr varScale="1">
        <p:scale>
          <a:sx n="158" d="100"/>
          <a:sy n="158" d="100"/>
        </p:scale>
        <p:origin x="1880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C6807-9B4C-46FA-A372-2A1105530BB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60A23-5F5E-4F4E-8E44-74CBB3E6F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422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60A23-5F5E-4F4E-8E44-74CBB3E6F9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054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60A23-5F5E-4F4E-8E44-74CBB3E6F9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81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7A0A4-6016-44E9-B67D-641BB410D055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024FD-7F48-4022-A7A0-EBA9367E0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99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2471C-EA96-44EC-BB0C-4584BEB7A70A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73C33-B4F4-48A7-B276-F42A59232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554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3E7E7-E200-4F77-B548-43EEE98365C5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0924-31EB-48DC-A2B7-2DCAB0958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415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3607B1-8C08-452F-9181-D4358158F352}" type="slidenum">
              <a:rPr lang="ru-RU" altLang="ru-RU">
                <a:solidFill>
                  <a:srgbClr val="1C1C1C"/>
                </a:solidFill>
              </a:rPr>
              <a:pPr/>
              <a:t>‹#›</a:t>
            </a:fld>
            <a:endParaRPr lang="ru-RU" alt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638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A7EEBC-7C37-456F-B0CA-F0AC99E147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12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EC2BC2-7657-4C28-8A65-F3E3477C3FA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510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4C26F-865D-4C2F-9A38-52ECA23280A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40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E3B0E8-47FB-49FD-998F-7DCB257DDE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266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29A8F-B5FA-42B0-98C3-E882AD416C7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192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6A9E1A-09AE-48B9-8809-9E9DDEF8219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498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53A22-AC81-4981-85F8-DA27BADED35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7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415D7-27F8-4BC0-A249-349BF5D520DA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59242-ABC0-45E0-BE2B-2C19D51BE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1824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88A85-B813-45ED-A8E5-9D09721D3B5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57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90FF2D-5871-4E0E-B414-BF34977BF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226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0F5BA-D7CC-405F-8C8F-BEFA19CA84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947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3607B1-8C08-452F-9181-D4358158F352}" type="slidenum">
              <a:rPr lang="ru-RU" altLang="ru-RU">
                <a:solidFill>
                  <a:srgbClr val="1C1C1C"/>
                </a:solidFill>
              </a:rPr>
              <a:pPr/>
              <a:t>‹#›</a:t>
            </a:fld>
            <a:endParaRPr lang="ru-RU" alt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320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A7EEBC-7C37-456F-B0CA-F0AC99E147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5306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EC2BC2-7657-4C28-8A65-F3E3477C3FA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772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4C26F-865D-4C2F-9A38-52ECA23280A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9443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E3B0E8-47FB-49FD-998F-7DCB257DDE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3841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29A8F-B5FA-42B0-98C3-E882AD416C7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8872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6A9E1A-09AE-48B9-8809-9E9DDEF8219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7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751BC-2355-42E8-A236-70275DAB63F2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AF7F9-4CF2-4268-834A-9833C900C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180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53A22-AC81-4981-85F8-DA27BADED35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7329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88A85-B813-45ED-A8E5-9D09721D3B5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9283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90FF2D-5871-4E0E-B414-BF34977BF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81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0F5BA-D7CC-405F-8C8F-BEFA19CA84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02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3607B1-8C08-452F-9181-D4358158F352}" type="slidenum">
              <a:rPr lang="ru-RU" altLang="ru-RU">
                <a:solidFill>
                  <a:srgbClr val="1C1C1C"/>
                </a:solidFill>
              </a:rPr>
              <a:pPr/>
              <a:t>‹#›</a:t>
            </a:fld>
            <a:endParaRPr lang="ru-RU" alt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049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A7EEBC-7C37-456F-B0CA-F0AC99E1473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9863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EC2BC2-7657-4C28-8A65-F3E3477C3FA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681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4C26F-865D-4C2F-9A38-52ECA23280A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902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E3B0E8-47FB-49FD-998F-7DCB257DDE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4708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29A8F-B5FA-42B0-98C3-E882AD416C7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40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0F548-B4F3-4371-B1BA-02CD09207A64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6D38D-2873-46AF-AD3A-45CA0F899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8002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6A9E1A-09AE-48B9-8809-9E9DDEF8219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6494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53A22-AC81-4981-85F8-DA27BADED35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2487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88A85-B813-45ED-A8E5-9D09721D3B5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3517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90FF2D-5871-4E0E-B414-BF34977BF18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683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0F5BA-D7CC-405F-8C8F-BEFA19CA84C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11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667D-88F6-433F-9006-04A76D31830A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90359-19C6-4DA9-8463-347057145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77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78009-4E44-4809-9B55-9A3706D6F1C5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28FE7-92B5-46FE-9F4D-CC4279D53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42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1BAD1-D337-44C7-8678-3F22D9278429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6F03-7612-43F3-B235-256F8BE0D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26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E85C1-0254-4257-9298-C0CC259CFEC2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0278A-B84F-42DF-989C-F10DE5E02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91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50DE7-559C-4A74-8E3B-84688CAF69A4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E0105-B194-48E0-A07A-B1906C140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6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47E40E-2C0F-40A5-8721-39BB4E5A2DA6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EA7CC4-C9B5-4259-892B-77A46202B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DAD081B-4C98-4BDD-994D-1F77CE7517DD}" type="slidenum">
              <a:rPr lang="ru-RU" altLang="ru-RU">
                <a:solidFill>
                  <a:srgbClr val="000000"/>
                </a:solidFill>
                <a:latin typeface="Tahoma" pitchFamily="34" charset="0"/>
              </a:rPr>
              <a:pPr/>
              <a:t>‹#›</a:t>
            </a:fld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8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DAD081B-4C98-4BDD-994D-1F77CE7517DD}" type="slidenum">
              <a:rPr lang="ru-RU" altLang="ru-RU">
                <a:solidFill>
                  <a:srgbClr val="000000"/>
                </a:solidFill>
                <a:latin typeface="Tahoma" pitchFamily="34" charset="0"/>
              </a:rPr>
              <a:pPr/>
              <a:t>‹#›</a:t>
            </a:fld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33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endParaRPr kumimoji="1" lang="ru-RU" altLang="ru-RU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DAD081B-4C98-4BDD-994D-1F77CE7517DD}" type="slidenum">
              <a:rPr lang="ru-RU" altLang="ru-RU">
                <a:solidFill>
                  <a:srgbClr val="000000"/>
                </a:solidFill>
                <a:latin typeface="Tahoma" pitchFamily="34" charset="0"/>
              </a:rPr>
              <a:pPr/>
              <a:t>‹#›</a:t>
            </a:fld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10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matem-plus.ucoz.ru/image/kartinki/6.gif" TargetMode="External"/><Relationship Id="rId3" Type="http://schemas.openxmlformats.org/officeDocument/2006/relationships/hyperlink" Target="http://nsportal.ru/nachalnaya-shkola/matematika/2014/01/30/schyot-v-predelakh-10-reshenie-zadach" TargetMode="External"/><Relationship Id="rId7" Type="http://schemas.openxmlformats.org/officeDocument/2006/relationships/hyperlink" Target="http://ulrpn.ru/images/r2.png" TargetMode="External"/><Relationship Id="rId12" Type="http://schemas.openxmlformats.org/officeDocument/2006/relationships/hyperlink" Target="http://d1lalstwiwz2br.cloudfront.net/images_users/avatars/JaskaranSingh2_origin.1.gif-&#1088;&#1077;&#1092;&#1083;&#1077;&#1082;&#1089;&#1080;&#1103;" TargetMode="External"/><Relationship Id="rId2" Type="http://schemas.openxmlformats.org/officeDocument/2006/relationships/hyperlink" Target="http://pravosfoto.ucoz.ru/_ph/30/2/24201630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k.vkfaces.com/619518/v619518392/124b1/Jhsq0icNfjg.jpg" TargetMode="External"/><Relationship Id="rId11" Type="http://schemas.openxmlformats.org/officeDocument/2006/relationships/hyperlink" Target="http://caledonianmercury.com/wp-content/uploads/2010/05/sad.jpg" TargetMode="External"/><Relationship Id="rId5" Type="http://schemas.openxmlformats.org/officeDocument/2006/relationships/hyperlink" Target="http://ak2.polyvoreimg.com/cgi/img-thing/size/l/tid/62215745.jpg" TargetMode="External"/><Relationship Id="rId10" Type="http://schemas.openxmlformats.org/officeDocument/2006/relationships/hyperlink" Target="http://dl.hostingfailov.com/sn_user_photo/1243-1592070-966599.gif-&#1088;&#1077;&#1092;&#1083;&#1077;&#1082;&#1089;&#1080;&#1103;" TargetMode="External"/><Relationship Id="rId4" Type="http://schemas.openxmlformats.org/officeDocument/2006/relationships/hyperlink" Target="http://www.playcast.ru/uploads/2015/06/24/14087417.png" TargetMode="External"/><Relationship Id="rId9" Type="http://schemas.openxmlformats.org/officeDocument/2006/relationships/hyperlink" Target="http://www.prestige-z.ru/promoprestige.ru/uploads/59bcb8807fc9cbf80ef0d8644c183fc1.jp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 rot="21209659">
            <a:off x="1414301" y="2888375"/>
            <a:ext cx="6888762" cy="579551"/>
          </a:xfrm>
          <a:scene3d>
            <a:camera prst="perspectiveRelaxedModerately"/>
            <a:lightRig rig="threePt" dir="t"/>
          </a:scene3d>
        </p:spPr>
        <p:txBody>
          <a:bodyPr lIns="288000" tIns="72000"/>
          <a:lstStyle/>
          <a:p>
            <a:r>
              <a:rPr lang="ru-RU" alt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 от 1 до 10. </a:t>
            </a:r>
            <a:br>
              <a:rPr lang="ru-RU" alt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</a:t>
            </a:r>
          </a:p>
        </p:txBody>
      </p:sp>
      <p:sp>
        <p:nvSpPr>
          <p:cNvPr id="4" name="Прямоугольник 3"/>
          <p:cNvSpPr/>
          <p:nvPr/>
        </p:nvSpPr>
        <p:spPr>
          <a:xfrm rot="21236612">
            <a:off x="3408473" y="1259465"/>
            <a:ext cx="2105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«Ступени»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2"/>
          <p:cNvSpPr txBox="1">
            <a:spLocks noGrp="1" noChangeArrowheads="1"/>
          </p:cNvSpPr>
          <p:nvPr>
            <p:ph type="subTitle" idx="1"/>
          </p:nvPr>
        </p:nvSpPr>
        <p:spPr bwMode="auto">
          <a:xfrm rot="21211506">
            <a:off x="3801298" y="4245683"/>
            <a:ext cx="2674257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</a:t>
            </a:r>
            <a:r>
              <a:rPr lang="ru-RU" alt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</a:t>
            </a:r>
          </a:p>
          <a:p>
            <a:r>
              <a:rPr lang="ru-RU" altLang="ru-RU" sz="1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Шуманова</a:t>
            </a:r>
            <a:r>
              <a:rPr lang="ru-RU" alt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Лариса Леонидовна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243085"/>
            <a:ext cx="303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декабря 2017 года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248211">
            <a:off x="4098816" y="165086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класс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1243687">
            <a:off x="3220782" y="1997988"/>
            <a:ext cx="3776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</a:t>
            </a:r>
            <a:endParaRPr lang="ru-RU" sz="2800" b="1" dirty="0">
              <a:solidFill>
                <a:srgbClr val="2808E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f13e84807fdd6540656c11dbe414924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30869"/>
            <a:ext cx="2520280" cy="2096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9faa64e0b5a24c297be6670f2d6ed8f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2519"/>
            <a:ext cx="2016646" cy="201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nez%5F1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48680"/>
            <a:ext cx="14922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1547664" y="980728"/>
            <a:ext cx="849248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endParaRPr lang="ru-RU" altLang="ru-RU" dirty="0" smtClean="0"/>
          </a:p>
          <a:p>
            <a:pPr>
              <a:lnSpc>
                <a:spcPct val="90000"/>
              </a:lnSpc>
            </a:pPr>
            <a:endParaRPr lang="ru-RU" altLang="ru-RU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altLang="ru-RU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груш </a:t>
            </a:r>
            <a:r>
              <a:rPr lang="ru-RU" altLang="ru-RU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яблок?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ru-RU" sz="40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40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altLang="ru-RU" sz="40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40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altLang="ru-RU" sz="40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= 6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груш </a:t>
            </a:r>
            <a:r>
              <a:rPr lang="ru-RU" altLang="ru-RU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чем яблок?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40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40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= 2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яблок </a:t>
            </a:r>
            <a:r>
              <a:rPr lang="ru-RU" altLang="ru-RU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меньше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чем груш?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40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40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40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= 2</a:t>
            </a:r>
          </a:p>
        </p:txBody>
      </p:sp>
    </p:spTree>
    <p:extLst>
      <p:ext uri="{BB962C8B-B14F-4D97-AF65-F5344CB8AC3E}">
        <p14:creationId xmlns:p14="http://schemas.microsoft.com/office/powerpoint/2010/main" val="125324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18057" y="227687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учебнику </a:t>
            </a:r>
          </a:p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112 № 2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5" t="36221" r="3116" b="40275"/>
          <a:stretch/>
        </p:blipFill>
        <p:spPr>
          <a:xfrm>
            <a:off x="851231" y="528460"/>
            <a:ext cx="7183959" cy="3304505"/>
          </a:xfrm>
        </p:spPr>
      </p:pic>
      <p:sp>
        <p:nvSpPr>
          <p:cNvPr id="7" name="TextBox 6"/>
          <p:cNvSpPr txBox="1"/>
          <p:nvPr/>
        </p:nvSpPr>
        <p:spPr>
          <a:xfrm>
            <a:off x="2771800" y="3717032"/>
            <a:ext cx="4101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10+1+1+5+2=19 (руб.)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5400000">
            <a:off x="2294789" y="4405503"/>
            <a:ext cx="417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V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43677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10308" y="4367699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7016" y="4787429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4907" y="4765873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6096" y="447348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78016" y="447701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4156136" y="4779811"/>
            <a:ext cx="417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V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951981" y="4477016"/>
            <a:ext cx="417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V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519" y="3284984"/>
            <a:ext cx="162162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68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9" t="9297" r="3704" b="62113"/>
          <a:stretch/>
        </p:blipFill>
        <p:spPr>
          <a:xfrm>
            <a:off x="1043608" y="1124744"/>
            <a:ext cx="7517342" cy="4259487"/>
          </a:xfrm>
        </p:spPr>
      </p:pic>
      <p:sp>
        <p:nvSpPr>
          <p:cNvPr id="5" name="TextBox 4"/>
          <p:cNvSpPr txBox="1"/>
          <p:nvPr/>
        </p:nvSpPr>
        <p:spPr>
          <a:xfrm>
            <a:off x="3867551" y="103600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6376" y="105487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0616" y="198884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2025" y="29353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41903" y="1024099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75905" y="364502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7112" y="465313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8999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9" t="38998" r="2233" b="38779"/>
          <a:stretch/>
        </p:blipFill>
        <p:spPr>
          <a:xfrm>
            <a:off x="755576" y="1412776"/>
            <a:ext cx="7946210" cy="3427188"/>
          </a:xfrm>
        </p:spPr>
      </p:pic>
      <p:sp>
        <p:nvSpPr>
          <p:cNvPr id="6" name="TextBox 5"/>
          <p:cNvSpPr txBox="1"/>
          <p:nvPr/>
        </p:nvSpPr>
        <p:spPr>
          <a:xfrm>
            <a:off x="7169522" y="1785313"/>
            <a:ext cx="1077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10-5=5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3576" y="2132856"/>
            <a:ext cx="4183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рублей меньше у Димы.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7744" y="3789040"/>
            <a:ext cx="211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ручек.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414908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2050" name="Picture 2" descr="http://matem-plus.ucoz.ru/image/kartinki/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854" y="5537901"/>
            <a:ext cx="1054051" cy="105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restige-z.ru/promoprestige.ru/uploads/59bcb8807fc9cbf80ef0d8644c183fc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45305"/>
            <a:ext cx="834988" cy="8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09735" y="4859868"/>
            <a:ext cx="21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 пенале лежат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 descr="http://www.prestige-z.ru/promoprestige.ru/uploads/59bcb8807fc9cbf80ef0d8644c183fc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868" y="4758415"/>
            <a:ext cx="834988" cy="8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prestige-z.ru/promoprestige.ru/uploads/59bcb8807fc9cbf80ef0d8644c183fc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5647"/>
            <a:ext cx="834988" cy="8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prestige-z.ru/promoprestige.ru/uploads/59bcb8807fc9cbf80ef0d8644c183fc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044" y="4736448"/>
            <a:ext cx="834988" cy="8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prestige-z.ru/promoprestige.ru/uploads/59bcb8807fc9cbf80ef0d8644c183fc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028" y="4682653"/>
            <a:ext cx="834988" cy="8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www.prestige-z.ru/promoprestige.ru/uploads/59bcb8807fc9cbf80ef0d8644c183fc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09809"/>
            <a:ext cx="834988" cy="83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matem-plus.ucoz.ru/image/kartinki/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830" y="5506198"/>
            <a:ext cx="1054051" cy="105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matem-plus.ucoz.ru/image/kartinki/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842" y="5506199"/>
            <a:ext cx="1054051" cy="105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29737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6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0" t="58657" r="1940" b="20189"/>
          <a:stretch/>
        </p:blipFill>
        <p:spPr>
          <a:xfrm>
            <a:off x="899592" y="673810"/>
            <a:ext cx="7776864" cy="2828960"/>
          </a:xfrm>
        </p:spPr>
      </p:pic>
      <p:sp>
        <p:nvSpPr>
          <p:cNvPr id="6" name="TextBox 5"/>
          <p:cNvSpPr txBox="1"/>
          <p:nvPr/>
        </p:nvSpPr>
        <p:spPr>
          <a:xfrm rot="16200000">
            <a:off x="2535096" y="4434210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2511948" y="4777831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115329" y="4708420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 rot="5400000">
            <a:off x="6096628" y="4336924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054848" y="443711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4417" y="443467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4848" y="480860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4417" y="480860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05563" y="472949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11934" y="472442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04892" y="430953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06590" y="434444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196" y="3363876"/>
            <a:ext cx="1367408" cy="214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2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5" t="60794" r="2822" b="19549"/>
          <a:stretch/>
        </p:blipFill>
        <p:spPr>
          <a:xfrm>
            <a:off x="899592" y="1412776"/>
            <a:ext cx="7706553" cy="2952328"/>
          </a:xfrm>
        </p:spPr>
      </p:pic>
      <p:sp>
        <p:nvSpPr>
          <p:cNvPr id="2" name="TextBox 1"/>
          <p:cNvSpPr txBox="1"/>
          <p:nvPr/>
        </p:nvSpPr>
        <p:spPr>
          <a:xfrm>
            <a:off x="1883550" y="2132856"/>
            <a:ext cx="1223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62461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 +  4 =  9 (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2391" y="3209393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8103" y="357204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917" y="181854"/>
            <a:ext cx="896456" cy="244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7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" t="15422" r="14269" b="16201"/>
          <a:stretch/>
        </p:blipFill>
        <p:spPr>
          <a:xfrm rot="21436854">
            <a:off x="874697" y="449322"/>
            <a:ext cx="5040560" cy="5141622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04664"/>
            <a:ext cx="2088232" cy="322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3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8" t="61243" r="18856" b="9483"/>
          <a:stretch/>
        </p:blipFill>
        <p:spPr>
          <a:xfrm rot="21400002">
            <a:off x="1020206" y="981697"/>
            <a:ext cx="7591116" cy="4369678"/>
          </a:xfrm>
        </p:spPr>
      </p:pic>
      <p:cxnSp>
        <p:nvCxnSpPr>
          <p:cNvPr id="3" name="Прямая со стрелкой 2"/>
          <p:cNvCxnSpPr/>
          <p:nvPr/>
        </p:nvCxnSpPr>
        <p:spPr>
          <a:xfrm>
            <a:off x="1596625" y="4445496"/>
            <a:ext cx="1440160" cy="495672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1621115" y="5237584"/>
            <a:ext cx="3022893" cy="135632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547664" y="2996952"/>
            <a:ext cx="6264696" cy="241592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116632"/>
            <a:ext cx="100492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38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урока</a:t>
            </a:r>
            <a:endParaRPr lang="ru-RU" sz="4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dl.hostingfailov.com/sn_user_photo/1243-1592070-96659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96" y="1291844"/>
            <a:ext cx="183620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aledonianmercury.com/wp-content/uploads/2010/05/sad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20" y="1291844"/>
            <a:ext cx="1818456" cy="18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1lalstwiwz2br.cloudfront.net/images_users/avatars/JaskaranSingh2_origin.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042" y="1291844"/>
            <a:ext cx="1728192" cy="181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3740116"/>
            <a:ext cx="653257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фразу: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научился…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было интересно…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я умею…</a:t>
            </a:r>
            <a:endParaRPr lang="ru-RU" sz="2800" b="1" dirty="0">
              <a:solidFill>
                <a:srgbClr val="2808E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28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вы молодцы! С Новым 2018 годом!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24744"/>
            <a:ext cx="5897629" cy="4423222"/>
          </a:xfrm>
        </p:spPr>
      </p:pic>
    </p:spTree>
    <p:extLst>
      <p:ext uri="{BB962C8B-B14F-4D97-AF65-F5344CB8AC3E}">
        <p14:creationId xmlns:p14="http://schemas.microsoft.com/office/powerpoint/2010/main" val="135730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973" y="1022151"/>
            <a:ext cx="5235915" cy="5606083"/>
          </a:xfrm>
          <a:scene3d>
            <a:camera prst="perspectiveContrastingRightFacing"/>
            <a:lightRig rig="threePt" dir="t"/>
          </a:scene3d>
        </p:spPr>
        <p:txBody>
          <a:bodyPr/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270920"/>
            <a:ext cx="52359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2" charset="0"/>
              <a:buChar char="•"/>
            </a:pP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состав чисел в пределах 10; </a:t>
            </a:r>
          </a:p>
          <a:p>
            <a:pPr marL="457200" indent="-457200">
              <a:buFont typeface="Arial" pitchFamily="2" charset="0"/>
              <a:buChar char="•"/>
            </a:pP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примеры на сложение и вычитание в </a:t>
            </a:r>
            <a:r>
              <a:rPr lang="ru-RU" sz="2800" b="1" dirty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пределах </a:t>
            </a: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800" b="1" dirty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 smtClean="0">
              <a:solidFill>
                <a:srgbClr val="2808E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itchFamily="2" charset="0"/>
              <a:buChar char="•"/>
            </a:pP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Тренироваться </a:t>
            </a:r>
            <a:r>
              <a:rPr lang="ru-RU" sz="2800" b="1" dirty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простые задачи</a:t>
            </a: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2808E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08" y="787015"/>
            <a:ext cx="2700048" cy="408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99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6429400" cy="1143000"/>
          </a:xfrm>
        </p:spPr>
        <p:txBody>
          <a:bodyPr/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шаблона  </a:t>
            </a:r>
            <a:r>
              <a:rPr lang="ru-RU" sz="1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Носова Ольга Михайловна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/>
              <a:t>учитель начальных классов МОУ СОШ № 11</a:t>
            </a:r>
            <a:br>
              <a:rPr lang="ru-RU" sz="1800" dirty="0"/>
            </a:br>
            <a:r>
              <a:rPr lang="ru-RU" sz="1800" dirty="0"/>
              <a:t> Курского района    Ставропольского края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altLang="ru-RU" dirty="0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892251" y="1124744"/>
            <a:ext cx="8229600" cy="4525963"/>
          </a:xfrm>
        </p:spPr>
        <p:txBody>
          <a:bodyPr/>
          <a:lstStyle/>
          <a:p>
            <a:endParaRPr lang="ru-RU" altLang="ru-RU" sz="2000" u="sng" dirty="0" smtClean="0">
              <a:hlinkClick r:id="rId2"/>
            </a:endParaRPr>
          </a:p>
          <a:p>
            <a:pPr marL="0" indent="0">
              <a:buNone/>
            </a:pPr>
            <a:r>
              <a:rPr lang="ru-RU" altLang="ru-RU" sz="1600" u="sng" dirty="0" smtClean="0">
                <a:hlinkClick r:id="rId2"/>
              </a:rPr>
              <a:t>http://pravosfoto.ucoz.ru/_ph/30/2/242016302.jpg</a:t>
            </a:r>
            <a:endParaRPr lang="ru-RU" altLang="ru-RU" sz="1600" dirty="0" smtClean="0"/>
          </a:p>
          <a:p>
            <a:pPr marL="0" indent="0">
              <a:buNone/>
            </a:pPr>
            <a:r>
              <a:rPr lang="ru-RU" altLang="ru-RU" sz="1600" u="sng" dirty="0" smtClean="0"/>
              <a:t>http://spinternat3.dnepredu.com/uploads/editor/2533/97912/sitepage_22/school2421.jpg</a:t>
            </a:r>
            <a:endParaRPr lang="ru-RU" altLang="ru-RU" sz="1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41765" y="2132856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1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устного счёта (слайды 3, 4, 5)</a:t>
            </a:r>
          </a:p>
          <a:p>
            <a:pPr marL="0" indent="0" algn="ctr">
              <a:buNone/>
            </a:pPr>
            <a:r>
              <a:rPr lang="ru-RU" altLang="ru-RU" sz="18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Колескина</a:t>
            </a:r>
            <a:r>
              <a:rPr lang="ru-RU" altLang="ru-RU" sz="1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Инга </a:t>
            </a:r>
            <a:r>
              <a:rPr lang="ru-RU" altLang="ru-RU" sz="18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Губертовна</a:t>
            </a:r>
            <a:endParaRPr lang="ru-RU" altLang="ru-RU" sz="18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ru-RU" sz="1600" dirty="0" smtClean="0">
                <a:hlinkClick r:id="rId3"/>
              </a:rPr>
              <a:t>http://nsportal.ru/nachalnaya-shkola/matematika/2014/01/30/schyot-v-predelakh-10-reshenie-zadach</a:t>
            </a:r>
            <a:endParaRPr lang="ru-RU" altLang="ru-RU" sz="1600" dirty="0" smtClean="0"/>
          </a:p>
          <a:p>
            <a:pPr marL="0" indent="0">
              <a:buNone/>
            </a:pPr>
            <a:r>
              <a:rPr lang="en-US" altLang="ru-RU" sz="1600" dirty="0" smtClean="0"/>
              <a:t>http://nsportal.ru/koleskina-inga-gubertovna</a:t>
            </a:r>
            <a:endParaRPr lang="ru-RU" altLang="ru-RU" sz="16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209317" y="4718529"/>
            <a:ext cx="7056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www.playcast.ru/uploads/2015/06/24/14087417.png</a:t>
            </a:r>
            <a:r>
              <a:rPr lang="ru-RU" sz="1400" dirty="0" smtClean="0"/>
              <a:t> - картинка зайца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71589" y="5026306"/>
            <a:ext cx="7704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ak2.polyvoreimg.com/cgi/img-thing/size/l/tid/62215745.jpg</a:t>
            </a:r>
            <a:r>
              <a:rPr lang="ru-RU" sz="1400" dirty="0" smtClean="0"/>
              <a:t> - картинка белки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1589" y="5331233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vk.vkfaces.com/619518/v619518392/124b1/Jhsq0icNfjg.jpg</a:t>
            </a:r>
            <a:r>
              <a:rPr lang="ru-RU" sz="1400" dirty="0" smtClean="0"/>
              <a:t> - картинка медведя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73730" y="5549413"/>
            <a:ext cx="37130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ulrpn.ru/images/r2.png</a:t>
            </a:r>
            <a:r>
              <a:rPr lang="ru-RU" sz="1400" dirty="0" smtClean="0"/>
              <a:t> - картинка оленя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36756" y="4077072"/>
            <a:ext cx="74676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matem-plus.ucoz.ru/image/kartinki/6.gif</a:t>
            </a:r>
            <a:r>
              <a:rPr lang="ru-RU" sz="1400" dirty="0" smtClean="0"/>
              <a:t> - картинка карандаша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36756" y="4319280"/>
            <a:ext cx="68837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www.prestige-z.ru/promoprestige.ru/uploads/59bcb8807fc9cbf80ef0d8644c183fc1.jpg</a:t>
            </a:r>
            <a:r>
              <a:rPr lang="ru-RU" sz="1400" dirty="0" smtClean="0"/>
              <a:t> - картинка ручки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09317" y="5857190"/>
            <a:ext cx="7677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dl.hostingfailov.com/sn_user_photo/1243-1592070-966599.gif</a:t>
            </a:r>
            <a:r>
              <a:rPr lang="ru-RU" sz="1400" dirty="0" smtClean="0">
                <a:hlinkClick r:id="rId10"/>
              </a:rPr>
              <a:t>-рефлексия</a:t>
            </a:r>
            <a:r>
              <a:rPr lang="ru-RU" sz="1400" dirty="0" smtClean="0"/>
              <a:t> </a:t>
            </a:r>
            <a:r>
              <a:rPr lang="ru-RU" sz="1400" dirty="0" err="1" smtClean="0"/>
              <a:t>смайл</a:t>
            </a:r>
            <a:r>
              <a:rPr lang="ru-RU" sz="1400" dirty="0" smtClean="0"/>
              <a:t> 1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63944" y="6099937"/>
            <a:ext cx="69475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1"/>
              </a:rPr>
              <a:t>http://</a:t>
            </a:r>
            <a:r>
              <a:rPr lang="en-US" sz="1400" dirty="0" smtClean="0">
                <a:hlinkClick r:id="rId11"/>
              </a:rPr>
              <a:t>caledonianmercury.com/wp-content/uploads/2010/05/sad.jpg</a:t>
            </a:r>
            <a:r>
              <a:rPr lang="ru-RU" sz="1400" dirty="0" smtClean="0"/>
              <a:t> - рефлексия </a:t>
            </a:r>
            <a:r>
              <a:rPr lang="ru-RU" sz="1400" dirty="0" err="1" smtClean="0"/>
              <a:t>смайл</a:t>
            </a:r>
            <a:r>
              <a:rPr lang="ru-RU" sz="1400" dirty="0" smtClean="0"/>
              <a:t> 2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63944" y="625382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12"/>
              </a:rPr>
              <a:t>http://</a:t>
            </a:r>
            <a:r>
              <a:rPr lang="en-US" sz="1400" dirty="0" smtClean="0">
                <a:hlinkClick r:id="rId12"/>
              </a:rPr>
              <a:t>d1lalstwiwz2br.cloudfront.net/images_users/avatars/JaskaranSingh2_origin.1.gif</a:t>
            </a:r>
            <a:r>
              <a:rPr lang="ru-RU" sz="1400" dirty="0" smtClean="0">
                <a:hlinkClick r:id="rId12"/>
              </a:rPr>
              <a:t>-рефлексия</a:t>
            </a:r>
            <a:r>
              <a:rPr lang="ru-RU" sz="1400" dirty="0" smtClean="0"/>
              <a:t> </a:t>
            </a:r>
            <a:r>
              <a:rPr lang="ru-RU" sz="1400" dirty="0" err="1" smtClean="0"/>
              <a:t>смайл</a:t>
            </a:r>
            <a:r>
              <a:rPr lang="ru-RU" sz="1400" dirty="0" smtClean="0"/>
              <a:t> 3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38915" y="3716088"/>
            <a:ext cx="4274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/>
              <a:t>Использованные интернет источники:</a:t>
            </a:r>
            <a:endParaRPr lang="ru-RU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229600" cy="133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 bwMode="auto">
          <a:xfrm>
            <a:off x="1043608" y="1340767"/>
            <a:ext cx="7795964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altLang="ru-RU" sz="1600" b="1" dirty="0" smtClean="0"/>
          </a:p>
          <a:p>
            <a:pPr marL="0" indent="0">
              <a:buFont typeface="Arial" charset="0"/>
              <a:buNone/>
            </a:pPr>
            <a:r>
              <a:rPr lang="ru-RU" altLang="ru-RU" sz="1800" b="1" dirty="0" smtClean="0"/>
              <a:t>Е.Э. </a:t>
            </a:r>
            <a:r>
              <a:rPr lang="ru-RU" altLang="ru-RU" sz="1800" b="1" dirty="0" err="1" smtClean="0"/>
              <a:t>Кочурова</a:t>
            </a:r>
            <a:r>
              <a:rPr lang="ru-RU" altLang="ru-RU" sz="1800" b="1" dirty="0" smtClean="0"/>
              <a:t>, В.Н. </a:t>
            </a:r>
            <a:r>
              <a:rPr lang="ru-RU" altLang="ru-RU" sz="1800" b="1" dirty="0" err="1" smtClean="0"/>
              <a:t>Рудницкая</a:t>
            </a:r>
            <a:r>
              <a:rPr lang="ru-RU" altLang="ru-RU" sz="1800" b="1" dirty="0" smtClean="0"/>
              <a:t>, О.А. </a:t>
            </a:r>
            <a:r>
              <a:rPr lang="ru-RU" altLang="ru-RU" sz="1800" b="1" dirty="0" err="1" smtClean="0"/>
              <a:t>Радзе</a:t>
            </a:r>
            <a:r>
              <a:rPr lang="ru-RU" altLang="ru-RU" sz="1800" b="1" dirty="0" smtClean="0"/>
              <a:t> Математика, 1 класс, учебник для учащихся общеобразовательных учреждений в 2 ч. Москва Издательский Центр «</a:t>
            </a:r>
            <a:r>
              <a:rPr lang="ru-RU" altLang="ru-RU" sz="1800" b="1" dirty="0" err="1" smtClean="0"/>
              <a:t>Вентана</a:t>
            </a:r>
            <a:r>
              <a:rPr lang="ru-RU" altLang="ru-RU" sz="1800" b="1" dirty="0" smtClean="0"/>
              <a:t> – Граф», 2015 г. Стр. </a:t>
            </a:r>
            <a:r>
              <a:rPr lang="en-US" altLang="ru-RU" sz="1800" b="1" dirty="0" smtClean="0"/>
              <a:t>112-113</a:t>
            </a:r>
            <a:endParaRPr lang="ru-RU" altLang="ru-RU" sz="1800" b="1" dirty="0" smtClean="0"/>
          </a:p>
          <a:p>
            <a:pPr marL="0" indent="0">
              <a:buFont typeface="Arial" charset="0"/>
              <a:buNone/>
            </a:pPr>
            <a:r>
              <a:rPr lang="ru-RU" altLang="ru-RU" sz="1800" b="1" dirty="0" smtClean="0"/>
              <a:t>  </a:t>
            </a:r>
          </a:p>
          <a:p>
            <a:pPr marL="0" indent="0">
              <a:buFont typeface="Arial" charset="0"/>
              <a:buNone/>
            </a:pPr>
            <a:r>
              <a:rPr lang="ru-RU" altLang="ru-RU" sz="1800" b="1" dirty="0" smtClean="0"/>
              <a:t>Печатная тетрадь Е.Э. </a:t>
            </a:r>
            <a:r>
              <a:rPr lang="ru-RU" altLang="ru-RU" sz="1800" b="1" dirty="0" err="1" smtClean="0"/>
              <a:t>Кочуровой</a:t>
            </a:r>
            <a:r>
              <a:rPr lang="ru-RU" altLang="ru-RU" sz="1800" b="1" dirty="0" smtClean="0"/>
              <a:t> «Математика.1 класс. № 2»,                             Издание: 2-е изд., </a:t>
            </a:r>
            <a:r>
              <a:rPr lang="ru-RU" altLang="ru-RU" sz="1800" b="1" dirty="0" err="1" smtClean="0"/>
              <a:t>перераб</a:t>
            </a:r>
            <a:r>
              <a:rPr lang="ru-RU" altLang="ru-RU" sz="1800" b="1" dirty="0" smtClean="0"/>
              <a:t>. - М.: </a:t>
            </a:r>
            <a:r>
              <a:rPr lang="ru-RU" altLang="ru-RU" sz="1800" b="1" dirty="0" err="1" smtClean="0"/>
              <a:t>Вентана</a:t>
            </a:r>
            <a:r>
              <a:rPr lang="ru-RU" altLang="ru-RU" sz="1800" b="1" dirty="0" smtClean="0"/>
              <a:t> - Граф, 2015;  с.</a:t>
            </a:r>
            <a:r>
              <a:rPr lang="en-US" altLang="ru-RU" sz="1800" b="1" dirty="0" smtClean="0"/>
              <a:t>54-55</a:t>
            </a:r>
            <a:r>
              <a:rPr lang="ru-RU" altLang="ru-RU" sz="1800" b="1" dirty="0" smtClean="0"/>
              <a:t> </a:t>
            </a:r>
            <a:r>
              <a:rPr lang="ru-RU" altLang="ru-RU" sz="2000" b="1" dirty="0" smtClean="0"/>
              <a:t>.</a:t>
            </a:r>
            <a:r>
              <a:rPr lang="ru-RU" altLang="ru-RU" sz="36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713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412776"/>
            <a:ext cx="7056784" cy="4525963"/>
          </a:xfrm>
          <a:scene3d>
            <a:camera prst="perspectiveContrastingRightFacing"/>
            <a:lightRig rig="threePt" dir="t"/>
          </a:scene3d>
        </p:spPr>
        <p:txBody>
          <a:bodyPr/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Считаем устно</a:t>
            </a:r>
            <a:endParaRPr lang="ru-RU" sz="7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1393113" cy="2204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24944"/>
            <a:ext cx="3688019" cy="225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-25823"/>
            <a:ext cx="7793037" cy="1462087"/>
          </a:xfrm>
        </p:spPr>
        <p:txBody>
          <a:bodyPr/>
          <a:lstStyle/>
          <a:p>
            <a:pPr algn="ctr" eaLnBrk="1" hangingPunct="1"/>
            <a:r>
              <a:rPr lang="ru-RU" alt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 домики вместе </a:t>
            </a:r>
            <a:r>
              <a:rPr lang="en-US" alt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Незнайкой и </a:t>
            </a:r>
            <a:r>
              <a:rPr lang="ru-RU" alt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Знайкой</a:t>
            </a:r>
            <a:r>
              <a:rPr lang="ru-RU" alt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147" name="Picture 6" descr="sm%5Fful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5" y="4221163"/>
            <a:ext cx="2757712" cy="25202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3419475" y="249237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49" name="Rectangle 8"/>
          <p:cNvSpPr>
            <a:spLocks noChangeArrowheads="1"/>
          </p:cNvSpPr>
          <p:nvPr/>
        </p:nvSpPr>
        <p:spPr bwMode="auto">
          <a:xfrm>
            <a:off x="2843213" y="2492375"/>
            <a:ext cx="5762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150" name="Rectangle 9"/>
          <p:cNvSpPr>
            <a:spLocks noChangeArrowheads="1"/>
          </p:cNvSpPr>
          <p:nvPr/>
        </p:nvSpPr>
        <p:spPr bwMode="auto">
          <a:xfrm>
            <a:off x="2843213" y="3068638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1" name="Rectangle 10"/>
          <p:cNvSpPr>
            <a:spLocks noChangeArrowheads="1"/>
          </p:cNvSpPr>
          <p:nvPr/>
        </p:nvSpPr>
        <p:spPr bwMode="auto">
          <a:xfrm>
            <a:off x="3419475" y="3068638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6152" name="Rectangle 11"/>
          <p:cNvSpPr>
            <a:spLocks noChangeArrowheads="1"/>
          </p:cNvSpPr>
          <p:nvPr/>
        </p:nvSpPr>
        <p:spPr bwMode="auto">
          <a:xfrm>
            <a:off x="2843213" y="3644900"/>
            <a:ext cx="5762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3419475" y="3644900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4" name="Rectangle 13"/>
          <p:cNvSpPr>
            <a:spLocks noChangeArrowheads="1"/>
          </p:cNvSpPr>
          <p:nvPr/>
        </p:nvSpPr>
        <p:spPr bwMode="auto">
          <a:xfrm>
            <a:off x="2843213" y="4221163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2843213" y="4221163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0</a:t>
            </a:r>
          </a:p>
        </p:txBody>
      </p:sp>
      <p:sp>
        <p:nvSpPr>
          <p:cNvPr id="6156" name="Rectangle 15"/>
          <p:cNvSpPr>
            <a:spLocks noChangeArrowheads="1"/>
          </p:cNvSpPr>
          <p:nvPr/>
        </p:nvSpPr>
        <p:spPr bwMode="auto">
          <a:xfrm>
            <a:off x="5076825" y="479742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157" name="Rectangle 16"/>
          <p:cNvSpPr>
            <a:spLocks noChangeArrowheads="1"/>
          </p:cNvSpPr>
          <p:nvPr/>
        </p:nvSpPr>
        <p:spPr bwMode="auto">
          <a:xfrm>
            <a:off x="5651500" y="479742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8" name="Rectangle 17"/>
          <p:cNvSpPr>
            <a:spLocks noChangeArrowheads="1"/>
          </p:cNvSpPr>
          <p:nvPr/>
        </p:nvSpPr>
        <p:spPr bwMode="auto">
          <a:xfrm>
            <a:off x="5651500" y="3644900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59" name="Rectangle 18"/>
          <p:cNvSpPr>
            <a:spLocks noChangeArrowheads="1"/>
          </p:cNvSpPr>
          <p:nvPr/>
        </p:nvSpPr>
        <p:spPr bwMode="auto">
          <a:xfrm>
            <a:off x="5651500" y="249237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60" name="Rectangle 19"/>
          <p:cNvSpPr>
            <a:spLocks noChangeArrowheads="1"/>
          </p:cNvSpPr>
          <p:nvPr/>
        </p:nvSpPr>
        <p:spPr bwMode="auto">
          <a:xfrm>
            <a:off x="5076825" y="3068638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61" name="Rectangle 20"/>
          <p:cNvSpPr>
            <a:spLocks noChangeArrowheads="1"/>
          </p:cNvSpPr>
          <p:nvPr/>
        </p:nvSpPr>
        <p:spPr bwMode="auto">
          <a:xfrm>
            <a:off x="5076825" y="4221163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5651500" y="3644900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3</a:t>
            </a:r>
          </a:p>
        </p:txBody>
      </p:sp>
      <p:sp>
        <p:nvSpPr>
          <p:cNvPr id="6163" name="Rectangle 22"/>
          <p:cNvSpPr>
            <a:spLocks noChangeArrowheads="1"/>
          </p:cNvSpPr>
          <p:nvPr/>
        </p:nvSpPr>
        <p:spPr bwMode="auto">
          <a:xfrm>
            <a:off x="5076825" y="249237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3419475" y="249237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5</a:t>
            </a:r>
          </a:p>
        </p:txBody>
      </p:sp>
      <p:sp>
        <p:nvSpPr>
          <p:cNvPr id="6165" name="Rectangle 24"/>
          <p:cNvSpPr>
            <a:spLocks noChangeArrowheads="1"/>
          </p:cNvSpPr>
          <p:nvPr/>
        </p:nvSpPr>
        <p:spPr bwMode="auto">
          <a:xfrm>
            <a:off x="5651500" y="3068638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2843213" y="3068638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3</a:t>
            </a:r>
          </a:p>
        </p:txBody>
      </p:sp>
      <p:sp>
        <p:nvSpPr>
          <p:cNvPr id="6167" name="Rectangle 26"/>
          <p:cNvSpPr>
            <a:spLocks noChangeArrowheads="1"/>
          </p:cNvSpPr>
          <p:nvPr/>
        </p:nvSpPr>
        <p:spPr bwMode="auto">
          <a:xfrm>
            <a:off x="5651500" y="4221163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3419475" y="3644900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4</a:t>
            </a:r>
          </a:p>
        </p:txBody>
      </p:sp>
      <p:sp>
        <p:nvSpPr>
          <p:cNvPr id="6169" name="Rectangle 28"/>
          <p:cNvSpPr>
            <a:spLocks noChangeArrowheads="1"/>
          </p:cNvSpPr>
          <p:nvPr/>
        </p:nvSpPr>
        <p:spPr bwMode="auto">
          <a:xfrm>
            <a:off x="5076825" y="3644900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170" name="Rectangle 29"/>
          <p:cNvSpPr>
            <a:spLocks noChangeArrowheads="1"/>
          </p:cNvSpPr>
          <p:nvPr/>
        </p:nvSpPr>
        <p:spPr bwMode="auto">
          <a:xfrm>
            <a:off x="3419475" y="4221163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2843213" y="1700213"/>
            <a:ext cx="1223962" cy="79216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5076825" y="4221163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7</a:t>
            </a:r>
          </a:p>
        </p:txBody>
      </p:sp>
      <p:sp>
        <p:nvSpPr>
          <p:cNvPr id="6173" name="Rectangle 32"/>
          <p:cNvSpPr>
            <a:spLocks noChangeArrowheads="1"/>
          </p:cNvSpPr>
          <p:nvPr/>
        </p:nvSpPr>
        <p:spPr bwMode="auto">
          <a:xfrm>
            <a:off x="7019925" y="249237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5651500" y="479742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5</a:t>
            </a:r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5076825" y="3068638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5</a:t>
            </a:r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5651500" y="249237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6</a:t>
            </a:r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5076825" y="1700213"/>
            <a:ext cx="1223963" cy="79216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6178" name="Rectangle 38"/>
          <p:cNvSpPr>
            <a:spLocks noChangeArrowheads="1"/>
          </p:cNvSpPr>
          <p:nvPr/>
        </p:nvSpPr>
        <p:spPr bwMode="auto">
          <a:xfrm>
            <a:off x="7019925" y="3068638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179" name="Rectangle 39"/>
          <p:cNvSpPr>
            <a:spLocks noChangeArrowheads="1"/>
          </p:cNvSpPr>
          <p:nvPr/>
        </p:nvSpPr>
        <p:spPr bwMode="auto">
          <a:xfrm>
            <a:off x="7019925" y="3644900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80" name="Rectangle 40"/>
          <p:cNvSpPr>
            <a:spLocks noChangeArrowheads="1"/>
          </p:cNvSpPr>
          <p:nvPr/>
        </p:nvSpPr>
        <p:spPr bwMode="auto">
          <a:xfrm>
            <a:off x="7019925" y="4221163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6181" name="Rectangle 41"/>
          <p:cNvSpPr>
            <a:spLocks noChangeArrowheads="1"/>
          </p:cNvSpPr>
          <p:nvPr/>
        </p:nvSpPr>
        <p:spPr bwMode="auto">
          <a:xfrm>
            <a:off x="7019925" y="479742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82" name="Rectangle 42"/>
          <p:cNvSpPr>
            <a:spLocks noChangeArrowheads="1"/>
          </p:cNvSpPr>
          <p:nvPr/>
        </p:nvSpPr>
        <p:spPr bwMode="auto">
          <a:xfrm>
            <a:off x="7019925" y="5373688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83" name="Rectangle 43"/>
          <p:cNvSpPr>
            <a:spLocks noChangeArrowheads="1"/>
          </p:cNvSpPr>
          <p:nvPr/>
        </p:nvSpPr>
        <p:spPr bwMode="auto">
          <a:xfrm>
            <a:off x="7596188" y="2492375"/>
            <a:ext cx="5762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184" name="Rectangle 44"/>
          <p:cNvSpPr>
            <a:spLocks noChangeArrowheads="1"/>
          </p:cNvSpPr>
          <p:nvPr/>
        </p:nvSpPr>
        <p:spPr bwMode="auto">
          <a:xfrm>
            <a:off x="7596188" y="4797425"/>
            <a:ext cx="5762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6185" name="Rectangle 45"/>
          <p:cNvSpPr>
            <a:spLocks noChangeArrowheads="1"/>
          </p:cNvSpPr>
          <p:nvPr/>
        </p:nvSpPr>
        <p:spPr bwMode="auto">
          <a:xfrm>
            <a:off x="7596188" y="3644900"/>
            <a:ext cx="5762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186" name="Rectangle 46"/>
          <p:cNvSpPr>
            <a:spLocks noChangeArrowheads="1"/>
          </p:cNvSpPr>
          <p:nvPr/>
        </p:nvSpPr>
        <p:spPr bwMode="auto">
          <a:xfrm>
            <a:off x="7596188" y="5373688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6187" name="Rectangle 47"/>
          <p:cNvSpPr>
            <a:spLocks noChangeArrowheads="1"/>
          </p:cNvSpPr>
          <p:nvPr/>
        </p:nvSpPr>
        <p:spPr bwMode="auto">
          <a:xfrm>
            <a:off x="7596188" y="4221163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88" name="Rectangle 48"/>
          <p:cNvSpPr>
            <a:spLocks noChangeArrowheads="1"/>
          </p:cNvSpPr>
          <p:nvPr/>
        </p:nvSpPr>
        <p:spPr bwMode="auto">
          <a:xfrm>
            <a:off x="7596188" y="3068638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169" name="Rectangle 49"/>
          <p:cNvSpPr>
            <a:spLocks noChangeArrowheads="1"/>
          </p:cNvSpPr>
          <p:nvPr/>
        </p:nvSpPr>
        <p:spPr bwMode="auto">
          <a:xfrm>
            <a:off x="7596188" y="4221163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3</a:t>
            </a:r>
          </a:p>
        </p:txBody>
      </p:sp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7019925" y="3644900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4</a:t>
            </a:r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auto">
          <a:xfrm>
            <a:off x="7019925" y="479742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0</a:t>
            </a:r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7019925" y="5373688"/>
            <a:ext cx="57626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3</a:t>
            </a:r>
          </a:p>
        </p:txBody>
      </p:sp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7596188" y="3068638"/>
            <a:ext cx="57626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7</a:t>
            </a:r>
          </a:p>
        </p:txBody>
      </p:sp>
      <p:sp>
        <p:nvSpPr>
          <p:cNvPr id="5174" name="Rectangle 54"/>
          <p:cNvSpPr>
            <a:spLocks noChangeArrowheads="1"/>
          </p:cNvSpPr>
          <p:nvPr/>
        </p:nvSpPr>
        <p:spPr bwMode="auto">
          <a:xfrm>
            <a:off x="7019925" y="2492375"/>
            <a:ext cx="5762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6</a:t>
            </a:r>
          </a:p>
        </p:txBody>
      </p:sp>
      <p:sp>
        <p:nvSpPr>
          <p:cNvPr id="5175" name="AutoShape 55"/>
          <p:cNvSpPr>
            <a:spLocks noChangeArrowheads="1"/>
          </p:cNvSpPr>
          <p:nvPr/>
        </p:nvSpPr>
        <p:spPr bwMode="auto">
          <a:xfrm>
            <a:off x="6948488" y="1700213"/>
            <a:ext cx="1223962" cy="79216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>
                <a:solidFill>
                  <a:srgbClr val="FF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8069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20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 animBg="1"/>
      <p:bldP spid="5141" grpId="0" animBg="1"/>
      <p:bldP spid="5143" grpId="0" animBg="1"/>
      <p:bldP spid="5145" grpId="0" animBg="1"/>
      <p:bldP spid="5147" grpId="0" animBg="1"/>
      <p:bldP spid="5150" grpId="0" animBg="1"/>
      <p:bldP spid="5151" grpId="0" animBg="1"/>
      <p:bldP spid="5153" grpId="0" animBg="1"/>
      <p:bldP spid="5154" grpId="0" animBg="1"/>
      <p:bldP spid="5155" grpId="0" animBg="1"/>
      <p:bldP spid="5156" grpId="0" animBg="1"/>
      <p:bldP spid="5169" grpId="0" animBg="1"/>
      <p:bldP spid="5170" grpId="0" animBg="1"/>
      <p:bldP spid="5171" grpId="0" animBg="1"/>
      <p:bldP spid="5172" grpId="0" animBg="1"/>
      <p:bldP spid="5173" grpId="0" animBg="1"/>
      <p:bldP spid="5174" grpId="0" animBg="1"/>
      <p:bldP spid="51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0"/>
            <a:ext cx="7793037" cy="1462087"/>
          </a:xfrm>
        </p:spPr>
        <p:txBody>
          <a:bodyPr/>
          <a:lstStyle/>
          <a:p>
            <a:pPr algn="ctr" eaLnBrk="1" hangingPunct="1"/>
            <a:r>
              <a:rPr lang="ru-RU" alt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Незнайке заполнить окошечки, не меняя цифры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      +      =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      +      =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       -      =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       -      =</a:t>
            </a:r>
          </a:p>
        </p:txBody>
      </p:sp>
      <p:sp>
        <p:nvSpPr>
          <p:cNvPr id="7172" name="Rectangle 9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dirty="0" smtClean="0"/>
              <a:t>        +      =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dirty="0" smtClean="0"/>
              <a:t>        +      =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dirty="0" smtClean="0"/>
              <a:t>         -      =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dirty="0" smtClean="0"/>
              <a:t>         -      =</a:t>
            </a:r>
          </a:p>
        </p:txBody>
      </p:sp>
      <p:pic>
        <p:nvPicPr>
          <p:cNvPr id="6150" name="Picture 6" descr="%25D0%259D%25D0%25B5%25D0%25B7%25D0%25BD%25D0%25B0%25D0%25B9%25D0%25BA%25D0%25B0%5Fenl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492375"/>
            <a:ext cx="1428750" cy="2533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1763713" y="206057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7175" name="Rectangle 12"/>
          <p:cNvSpPr>
            <a:spLocks noChangeArrowheads="1"/>
          </p:cNvSpPr>
          <p:nvPr/>
        </p:nvSpPr>
        <p:spPr bwMode="auto">
          <a:xfrm>
            <a:off x="2700338" y="206057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7176" name="Rectangle 15"/>
          <p:cNvSpPr>
            <a:spLocks noChangeArrowheads="1"/>
          </p:cNvSpPr>
          <p:nvPr/>
        </p:nvSpPr>
        <p:spPr bwMode="auto">
          <a:xfrm>
            <a:off x="1835150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7" name="Rectangle 16"/>
          <p:cNvSpPr>
            <a:spLocks noChangeArrowheads="1"/>
          </p:cNvSpPr>
          <p:nvPr/>
        </p:nvSpPr>
        <p:spPr bwMode="auto">
          <a:xfrm>
            <a:off x="2700338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8" name="Rectangle 17"/>
          <p:cNvSpPr>
            <a:spLocks noChangeArrowheads="1"/>
          </p:cNvSpPr>
          <p:nvPr/>
        </p:nvSpPr>
        <p:spPr bwMode="auto">
          <a:xfrm>
            <a:off x="1835150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9" name="Rectangle 18"/>
          <p:cNvSpPr>
            <a:spLocks noChangeArrowheads="1"/>
          </p:cNvSpPr>
          <p:nvPr/>
        </p:nvSpPr>
        <p:spPr bwMode="auto">
          <a:xfrm>
            <a:off x="2700338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0" name="Rectangle 19"/>
          <p:cNvSpPr>
            <a:spLocks noChangeArrowheads="1"/>
          </p:cNvSpPr>
          <p:nvPr/>
        </p:nvSpPr>
        <p:spPr bwMode="auto">
          <a:xfrm>
            <a:off x="3708400" y="206057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1" name="Rectangle 20"/>
          <p:cNvSpPr>
            <a:spLocks noChangeArrowheads="1"/>
          </p:cNvSpPr>
          <p:nvPr/>
        </p:nvSpPr>
        <p:spPr bwMode="auto">
          <a:xfrm>
            <a:off x="3635375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2" name="Rectangle 21"/>
          <p:cNvSpPr>
            <a:spLocks noChangeArrowheads="1"/>
          </p:cNvSpPr>
          <p:nvPr/>
        </p:nvSpPr>
        <p:spPr bwMode="auto">
          <a:xfrm>
            <a:off x="3635375" y="3068638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3" name="Rectangle 22"/>
          <p:cNvSpPr>
            <a:spLocks noChangeArrowheads="1"/>
          </p:cNvSpPr>
          <p:nvPr/>
        </p:nvSpPr>
        <p:spPr bwMode="auto">
          <a:xfrm>
            <a:off x="6443663" y="1989138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7184" name="Rectangle 23"/>
          <p:cNvSpPr>
            <a:spLocks noChangeArrowheads="1"/>
          </p:cNvSpPr>
          <p:nvPr/>
        </p:nvSpPr>
        <p:spPr bwMode="auto">
          <a:xfrm>
            <a:off x="5580063" y="1989138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185" name="Rectangle 24"/>
          <p:cNvSpPr>
            <a:spLocks noChangeArrowheads="1"/>
          </p:cNvSpPr>
          <p:nvPr/>
        </p:nvSpPr>
        <p:spPr bwMode="auto">
          <a:xfrm>
            <a:off x="7308850" y="1989138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6" name="Rectangle 25"/>
          <p:cNvSpPr>
            <a:spLocks noChangeArrowheads="1"/>
          </p:cNvSpPr>
          <p:nvPr/>
        </p:nvSpPr>
        <p:spPr bwMode="auto">
          <a:xfrm>
            <a:off x="5580063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7" name="Rectangle 26"/>
          <p:cNvSpPr>
            <a:spLocks noChangeArrowheads="1"/>
          </p:cNvSpPr>
          <p:nvPr/>
        </p:nvSpPr>
        <p:spPr bwMode="auto">
          <a:xfrm>
            <a:off x="3635375" y="50847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8" name="Rectangle 27"/>
          <p:cNvSpPr>
            <a:spLocks noChangeArrowheads="1"/>
          </p:cNvSpPr>
          <p:nvPr/>
        </p:nvSpPr>
        <p:spPr bwMode="auto">
          <a:xfrm>
            <a:off x="2700338" y="50847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9" name="Rectangle 28"/>
          <p:cNvSpPr>
            <a:spLocks noChangeArrowheads="1"/>
          </p:cNvSpPr>
          <p:nvPr/>
        </p:nvSpPr>
        <p:spPr bwMode="auto">
          <a:xfrm>
            <a:off x="1835150" y="50847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90" name="Rectangle 29"/>
          <p:cNvSpPr>
            <a:spLocks noChangeArrowheads="1"/>
          </p:cNvSpPr>
          <p:nvPr/>
        </p:nvSpPr>
        <p:spPr bwMode="auto">
          <a:xfrm>
            <a:off x="7308850" y="393382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91" name="Rectangle 30"/>
          <p:cNvSpPr>
            <a:spLocks noChangeArrowheads="1"/>
          </p:cNvSpPr>
          <p:nvPr/>
        </p:nvSpPr>
        <p:spPr bwMode="auto">
          <a:xfrm>
            <a:off x="6443663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3708400" y="206057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9</a:t>
            </a:r>
          </a:p>
        </p:txBody>
      </p:sp>
      <p:sp>
        <p:nvSpPr>
          <p:cNvPr id="7193" name="Rectangle 32"/>
          <p:cNvSpPr>
            <a:spLocks noChangeArrowheads="1"/>
          </p:cNvSpPr>
          <p:nvPr/>
        </p:nvSpPr>
        <p:spPr bwMode="auto">
          <a:xfrm>
            <a:off x="7308850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94" name="Rectangle 33"/>
          <p:cNvSpPr>
            <a:spLocks noChangeArrowheads="1"/>
          </p:cNvSpPr>
          <p:nvPr/>
        </p:nvSpPr>
        <p:spPr bwMode="auto">
          <a:xfrm>
            <a:off x="6443663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2700338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1835150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3635375" y="3068638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9</a:t>
            </a: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1835150" y="50847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9</a:t>
            </a:r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1835150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9</a:t>
            </a:r>
          </a:p>
        </p:txBody>
      </p:sp>
      <p:sp>
        <p:nvSpPr>
          <p:cNvPr id="6183" name="Rectangle 39"/>
          <p:cNvSpPr>
            <a:spLocks noChangeArrowheads="1"/>
          </p:cNvSpPr>
          <p:nvPr/>
        </p:nvSpPr>
        <p:spPr bwMode="auto">
          <a:xfrm>
            <a:off x="2700338" y="50847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3635375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185" name="Rectangle 41"/>
          <p:cNvSpPr>
            <a:spLocks noChangeArrowheads="1"/>
          </p:cNvSpPr>
          <p:nvPr/>
        </p:nvSpPr>
        <p:spPr bwMode="auto">
          <a:xfrm>
            <a:off x="3635375" y="50847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6186" name="Rectangle 42"/>
          <p:cNvSpPr>
            <a:spLocks noChangeArrowheads="1"/>
          </p:cNvSpPr>
          <p:nvPr/>
        </p:nvSpPr>
        <p:spPr bwMode="auto">
          <a:xfrm>
            <a:off x="2700338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7204" name="Rectangle 44"/>
          <p:cNvSpPr>
            <a:spLocks noChangeArrowheads="1"/>
          </p:cNvSpPr>
          <p:nvPr/>
        </p:nvSpPr>
        <p:spPr bwMode="auto">
          <a:xfrm>
            <a:off x="5580063" y="501332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205" name="Rectangle 45"/>
          <p:cNvSpPr>
            <a:spLocks noChangeArrowheads="1"/>
          </p:cNvSpPr>
          <p:nvPr/>
        </p:nvSpPr>
        <p:spPr bwMode="auto">
          <a:xfrm>
            <a:off x="5651500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206" name="Rectangle 46"/>
          <p:cNvSpPr>
            <a:spLocks noChangeArrowheads="1"/>
          </p:cNvSpPr>
          <p:nvPr/>
        </p:nvSpPr>
        <p:spPr bwMode="auto">
          <a:xfrm>
            <a:off x="6443663" y="501332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207" name="Rectangle 47"/>
          <p:cNvSpPr>
            <a:spLocks noChangeArrowheads="1"/>
          </p:cNvSpPr>
          <p:nvPr/>
        </p:nvSpPr>
        <p:spPr bwMode="auto">
          <a:xfrm>
            <a:off x="7308850" y="501332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197" name="Rectangle 53"/>
          <p:cNvSpPr>
            <a:spLocks noChangeArrowheads="1"/>
          </p:cNvSpPr>
          <p:nvPr/>
        </p:nvSpPr>
        <p:spPr bwMode="auto">
          <a:xfrm>
            <a:off x="7308850" y="1989138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9</a:t>
            </a:r>
          </a:p>
        </p:txBody>
      </p:sp>
      <p:sp>
        <p:nvSpPr>
          <p:cNvPr id="6198" name="Rectangle 54"/>
          <p:cNvSpPr>
            <a:spLocks noChangeArrowheads="1"/>
          </p:cNvSpPr>
          <p:nvPr/>
        </p:nvSpPr>
        <p:spPr bwMode="auto">
          <a:xfrm>
            <a:off x="5580063" y="501332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9</a:t>
            </a:r>
          </a:p>
        </p:txBody>
      </p:sp>
      <p:sp>
        <p:nvSpPr>
          <p:cNvPr id="6199" name="Rectangle 55"/>
          <p:cNvSpPr>
            <a:spLocks noChangeArrowheads="1"/>
          </p:cNvSpPr>
          <p:nvPr/>
        </p:nvSpPr>
        <p:spPr bwMode="auto">
          <a:xfrm>
            <a:off x="5651500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9</a:t>
            </a:r>
          </a:p>
        </p:txBody>
      </p:sp>
      <p:sp>
        <p:nvSpPr>
          <p:cNvPr id="6200" name="Rectangle 56"/>
          <p:cNvSpPr>
            <a:spLocks noChangeArrowheads="1"/>
          </p:cNvSpPr>
          <p:nvPr/>
        </p:nvSpPr>
        <p:spPr bwMode="auto">
          <a:xfrm>
            <a:off x="7308850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3333CC"/>
                </a:solidFill>
              </a:rPr>
              <a:t>9</a:t>
            </a:r>
          </a:p>
        </p:txBody>
      </p:sp>
      <p:sp>
        <p:nvSpPr>
          <p:cNvPr id="6201" name="Rectangle 57"/>
          <p:cNvSpPr>
            <a:spLocks noChangeArrowheads="1"/>
          </p:cNvSpPr>
          <p:nvPr/>
        </p:nvSpPr>
        <p:spPr bwMode="auto">
          <a:xfrm>
            <a:off x="6443663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202" name="Rectangle 58"/>
          <p:cNvSpPr>
            <a:spLocks noChangeArrowheads="1"/>
          </p:cNvSpPr>
          <p:nvPr/>
        </p:nvSpPr>
        <p:spPr bwMode="auto">
          <a:xfrm>
            <a:off x="7308850" y="501332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203" name="Rectangle 59"/>
          <p:cNvSpPr>
            <a:spLocks noChangeArrowheads="1"/>
          </p:cNvSpPr>
          <p:nvPr/>
        </p:nvSpPr>
        <p:spPr bwMode="auto">
          <a:xfrm>
            <a:off x="6443663" y="4005263"/>
            <a:ext cx="504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204" name="Rectangle 60"/>
          <p:cNvSpPr>
            <a:spLocks noChangeArrowheads="1"/>
          </p:cNvSpPr>
          <p:nvPr/>
        </p:nvSpPr>
        <p:spPr bwMode="auto">
          <a:xfrm>
            <a:off x="6443663" y="501332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6205" name="Rectangle 61"/>
          <p:cNvSpPr>
            <a:spLocks noChangeArrowheads="1"/>
          </p:cNvSpPr>
          <p:nvPr/>
        </p:nvSpPr>
        <p:spPr bwMode="auto">
          <a:xfrm>
            <a:off x="7308850" y="3933825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6206" name="Rectangle 62"/>
          <p:cNvSpPr>
            <a:spLocks noChangeArrowheads="1"/>
          </p:cNvSpPr>
          <p:nvPr/>
        </p:nvSpPr>
        <p:spPr bwMode="auto">
          <a:xfrm>
            <a:off x="5580063" y="2997200"/>
            <a:ext cx="5048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7218" name="Line 63"/>
          <p:cNvSpPr>
            <a:spLocks noChangeShapeType="1"/>
          </p:cNvSpPr>
          <p:nvPr/>
        </p:nvSpPr>
        <p:spPr bwMode="auto">
          <a:xfrm>
            <a:off x="5076825" y="1916113"/>
            <a:ext cx="71438" cy="4752975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7219" name="Picture 65" descr="preview%5F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876925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0" name="Picture 66" descr="preview%5F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1" name="Picture 67" descr="preview%5F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337300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2" name="Picture 68" descr="preview%5F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6165850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3" name="Picture 69" descr="preview%5F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5805488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4" name="Picture 70" descr="preview%5F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21388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5" name="Picture 71" descr="preview%5F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734050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6" name="Picture 73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661025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7" name="Picture 74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661025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8" name="Picture 75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73405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29" name="Picture 76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573405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0" name="Picture 77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62611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1" name="Picture 78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62611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2" name="Picture 79" descr="img13364267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5734050"/>
            <a:ext cx="56832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3" name="Picture 80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573405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4" name="Picture 81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6092825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5" name="Picture 82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5876925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6" name="Picture 83" descr="img13364267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092825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35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6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6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5" grpId="0" animBg="1"/>
      <p:bldP spid="6178" grpId="0" animBg="1"/>
      <p:bldP spid="6179" grpId="0" animBg="1"/>
      <p:bldP spid="6180" grpId="0" animBg="1"/>
      <p:bldP spid="6181" grpId="0" animBg="1"/>
      <p:bldP spid="6182" grpId="0" animBg="1"/>
      <p:bldP spid="6183" grpId="0" animBg="1"/>
      <p:bldP spid="6184" grpId="0" animBg="1"/>
      <p:bldP spid="6185" grpId="0" animBg="1"/>
      <p:bldP spid="6186" grpId="0" animBg="1"/>
      <p:bldP spid="6197" grpId="0" animBg="1"/>
      <p:bldP spid="6198" grpId="0" animBg="1"/>
      <p:bldP spid="6199" grpId="0" animBg="1"/>
      <p:bldP spid="6200" grpId="0" animBg="1"/>
      <p:bldP spid="6201" grpId="0" animBg="1"/>
      <p:bldP spid="6202" grpId="0" animBg="1"/>
      <p:bldP spid="6203" grpId="0" animBg="1"/>
      <p:bldP spid="6204" grpId="0" animBg="1"/>
      <p:bldP spid="6205" grpId="0" animBg="1"/>
      <p:bldP spid="620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48935" y="-315416"/>
            <a:ext cx="7793037" cy="1462087"/>
          </a:xfrm>
        </p:spPr>
        <p:txBody>
          <a:bodyPr/>
          <a:lstStyle/>
          <a:p>
            <a:pPr algn="ctr" eaLnBrk="1" hangingPunct="1"/>
            <a:r>
              <a:rPr lang="ru-RU" alt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правильное решение задачи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323850" y="2017713"/>
            <a:ext cx="511175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Кнопочка собрала 8 яблок, а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 10.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больше яблок собрал Незнайка?</a:t>
            </a:r>
          </a:p>
        </p:txBody>
      </p:sp>
      <p:pic>
        <p:nvPicPr>
          <p:cNvPr id="8197" name="Picture 4" descr="neznaika%5F5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029200"/>
            <a:ext cx="2627313" cy="182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8" name="Picture 8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5654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9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654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0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5654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1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5654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2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5654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3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5654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4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565400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5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58719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6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50043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Picture 17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50043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Picture 18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0043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Picture 19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0" name="Picture 20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950" y="3483464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1" name="Picture 21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3483464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2" name="Picture 22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50043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3" name="Picture 23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0043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4" name="Picture 24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50043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5" name="Picture 25" descr="img13364267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500438"/>
            <a:ext cx="5905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6" name="Line 26"/>
          <p:cNvSpPr>
            <a:spLocks noChangeShapeType="1"/>
          </p:cNvSpPr>
          <p:nvPr/>
        </p:nvSpPr>
        <p:spPr bwMode="auto">
          <a:xfrm>
            <a:off x="5580063" y="2060575"/>
            <a:ext cx="0" cy="4176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6300788" y="2349500"/>
            <a:ext cx="1871662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rgbClr val="3333CC"/>
                </a:solidFill>
              </a:rPr>
              <a:t>8+10=18</a:t>
            </a: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6300788" y="5229225"/>
            <a:ext cx="1871662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rgbClr val="3333CC"/>
                </a:solidFill>
              </a:rPr>
              <a:t>2+8=10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6300788" y="3429000"/>
            <a:ext cx="1871662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rgbClr val="3333CC"/>
                </a:solidFill>
              </a:rPr>
              <a:t>10+8=18</a:t>
            </a:r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6300788" y="4292600"/>
            <a:ext cx="1871662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rgbClr val="3333CC"/>
                </a:solidFill>
              </a:rPr>
              <a:t>10-8=2</a:t>
            </a:r>
          </a:p>
        </p:txBody>
      </p:sp>
    </p:spTree>
    <p:extLst>
      <p:ext uri="{BB962C8B-B14F-4D97-AF65-F5344CB8AC3E}">
        <p14:creationId xmlns:p14="http://schemas.microsoft.com/office/powerpoint/2010/main" val="169510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5" grpId="0" animBg="1"/>
      <p:bldP spid="7196" grpId="0" animBg="1"/>
      <p:bldP spid="7197" grpId="0" animBg="1"/>
      <p:bldP spid="71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354162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«На сколько больше…?</a:t>
            </a:r>
            <a:b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меньше…?»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1" t="13357" r="2527" b="62711"/>
          <a:stretch/>
        </p:blipFill>
        <p:spPr>
          <a:xfrm>
            <a:off x="1027691" y="1628800"/>
            <a:ext cx="6552728" cy="3456384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124744"/>
            <a:ext cx="1440160" cy="263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8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«На сколько больше…?</a:t>
            </a:r>
            <a:b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меньше…?»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1" t="13357" r="2527" b="62711"/>
          <a:stretch/>
        </p:blipFill>
        <p:spPr>
          <a:xfrm>
            <a:off x="1691680" y="1587502"/>
            <a:ext cx="6938551" cy="3013415"/>
          </a:xfrm>
        </p:spPr>
      </p:pic>
      <p:sp>
        <p:nvSpPr>
          <p:cNvPr id="10" name="Прямоугольник 9"/>
          <p:cNvSpPr/>
          <p:nvPr/>
        </p:nvSpPr>
        <p:spPr>
          <a:xfrm>
            <a:off x="1092476" y="4725144"/>
            <a:ext cx="75943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вопрос: </a:t>
            </a: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узнать, на </a:t>
            </a:r>
            <a:r>
              <a:rPr lang="ru-RU" sz="2800" b="1" dirty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число больше или меньше другого?</a:t>
            </a:r>
            <a:endParaRPr lang="ru-RU" sz="2800" b="1" dirty="0">
              <a:solidFill>
                <a:srgbClr val="2808E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091" y="1947823"/>
            <a:ext cx="1544621" cy="292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56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на сколько одно число больше или меньше другого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1" t="13357" r="2527" b="62711"/>
          <a:stretch/>
        </p:blipFill>
        <p:spPr>
          <a:xfrm>
            <a:off x="1008898" y="1822196"/>
            <a:ext cx="6083382" cy="2373161"/>
          </a:xfrm>
        </p:spPr>
      </p:pic>
      <p:sp>
        <p:nvSpPr>
          <p:cNvPr id="10" name="Прямоугольник 9"/>
          <p:cNvSpPr/>
          <p:nvPr/>
        </p:nvSpPr>
        <p:spPr>
          <a:xfrm>
            <a:off x="1092476" y="4725144"/>
            <a:ext cx="75943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2808E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76054" y="4216440"/>
            <a:ext cx="74271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280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узнать, НА СКОЛЬКО одно число БОЛЬШЕ или МЕНЬШЕ другого,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из большего вычесть меньшее.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3040" y="1595169"/>
            <a:ext cx="1723240" cy="271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к 50. Решаем задач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50. Решаем задачи</Template>
  <TotalTime>513</TotalTime>
  <Words>516</Words>
  <Application>Microsoft Office PowerPoint</Application>
  <PresentationFormat>Экран (4:3)</PresentationFormat>
  <Paragraphs>180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Tahoma</vt:lpstr>
      <vt:lpstr>Times New Roman</vt:lpstr>
      <vt:lpstr>Wingdings</vt:lpstr>
      <vt:lpstr>Урок 50. Решаем задачи</vt:lpstr>
      <vt:lpstr>Палитра</vt:lpstr>
      <vt:lpstr>1_Палитра</vt:lpstr>
      <vt:lpstr>2_Палитра</vt:lpstr>
      <vt:lpstr>Числа от 1 до 10.  Решение задач</vt:lpstr>
      <vt:lpstr>Презентация PowerPoint</vt:lpstr>
      <vt:lpstr>Презентация PowerPoint</vt:lpstr>
      <vt:lpstr>Заполни домики вместе  с Незнайкой и Знайкой </vt:lpstr>
      <vt:lpstr>Помоги Незнайке заполнить окошечки, не меняя цифры</vt:lpstr>
      <vt:lpstr>Найди правильное решение задачи</vt:lpstr>
      <vt:lpstr>Задачи «На сколько больше…? На сколько меньше…?»</vt:lpstr>
      <vt:lpstr>Задачи «На сколько больше…? На сколько меньше…?»</vt:lpstr>
      <vt:lpstr>Проблемный вопрос:  Как узнать, на сколько одно число больше или меньше другого?»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 урока</vt:lpstr>
      <vt:lpstr>Ребята, вы молодцы! С Новым 2018 годом!</vt:lpstr>
      <vt:lpstr>Автор шаблона  Носова Ольга Михайловна учитель начальных классов МОУ СОШ № 11  Курского района    Ставропольского края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Решаем  задачи</dc:title>
  <dc:creator>луковкины</dc:creator>
  <cp:lastModifiedBy>Владимир</cp:lastModifiedBy>
  <cp:revision>87</cp:revision>
  <cp:lastPrinted>2017-12-17T15:27:08Z</cp:lastPrinted>
  <dcterms:created xsi:type="dcterms:W3CDTF">2015-12-24T18:16:25Z</dcterms:created>
  <dcterms:modified xsi:type="dcterms:W3CDTF">2019-04-19T15:24:49Z</dcterms:modified>
</cp:coreProperties>
</file>