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1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2E67A25-4B7D-4950-A901-B9DC9569670D}" type="datetimeFigureOut">
              <a:rPr lang="ru-RU" smtClean="0"/>
              <a:t>31.08.2014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914CEA-E9FC-4621-9E53-646266FD4CB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5%D0%B2%D0%B5%D1%80%D0%BE-%D0%97%D0%B0%D0%BF%D0%B0%D0%B4%D0%BD%D1%8B%D0%B9_%D1%84%D0%B5%D0%B4%D0%B5%D1%80%D0%B0%D0%BB%D1%8C%D0%BD%D1%8B%D0%B9_%D0%BE%D0%BA%D1%80%D1%83%D0%B3" TargetMode="External"/><Relationship Id="rId13" Type="http://schemas.openxmlformats.org/officeDocument/2006/relationships/hyperlink" Target="https://ru.wikipedia.org/wiki/%D0%9B%D0%B5%D0%BD%D0%B8%D0%BD%D0%B3%D1%80%D0%B0%D0%B4%D1%81%D0%BA%D0%B0%D1%8F_%D0%BE%D0%B1%D0%BB%D0%B0%D1%81%D1%82%D1%8C" TargetMode="External"/><Relationship Id="rId3" Type="http://schemas.openxmlformats.org/officeDocument/2006/relationships/hyperlink" Target="https://ru.wikipedia.org/wiki/1703_%D0%B3%D0%BE%D0%B4" TargetMode="External"/><Relationship Id="rId7" Type="http://schemas.openxmlformats.org/officeDocument/2006/relationships/hyperlink" Target="https://ru.wikipedia.org/wiki/%D0%A0%D0%BE%D1%81%D1%81%D0%B8%D1%8F" TargetMode="External"/><Relationship Id="rId12" Type="http://schemas.openxmlformats.org/officeDocument/2006/relationships/hyperlink" Target="https://ru.wikipedia.org/wiki/%D0%93%D0%B5%D1%80%D0%B0%D0%BB%D1%8C%D0%B4%D0%B8%D1%87%D0%B5%D1%81%D0%BA%D0%B8%D0%B9_%D1%81%D0%BE%D0%B2%D0%B5%D1%82_%D0%BF%D1%80%D0%B8_%D0%9F%D1%80%D0%B5%D0%B7%D0%B8%D0%B4%D0%B5%D0%BD%D1%82%D0%B5_%D0%A0%D0%BE%D1%81%D1%81%D0%B8%D0%B9%D1%81%D0%BA%D0%BE%D0%B9_%D0%A4%D0%B5%D0%B4%D0%B5%D1%80%D0%B0%D1%86%D0%B8%D0%B8" TargetMode="External"/><Relationship Id="rId2" Type="http://schemas.openxmlformats.org/officeDocument/2006/relationships/hyperlink" Target="https://ru.wikipedia.org/wiki/27_%D0%BC%D0%B0%D1%8F" TargetMode="External"/><Relationship Id="rId16" Type="http://schemas.openxmlformats.org/officeDocument/2006/relationships/hyperlink" Target="https://ru.wikipedia.org/wiki/%D0%97%D0%B0%D0%BF%D0%B0%D0%B4%D0%BD%D1%8B%D0%B9_%D0%B2%D0%BE%D0%B5%D0%BD%D0%BD%D1%8B%D0%B9_%D0%BE%D0%BA%D1%80%D1%83%D0%B3_(%D0%A0%D0%BE%D1%81%D1%81%D0%B8%D1%8F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E%D1%80%D0%BE%D0%B4_%D1%84%D0%B5%D0%B4%D0%B5%D1%80%D0%B0%D0%BB%D1%8C%D0%BD%D0%BE%D0%B3%D0%BE_%D0%B7%D0%BD%D0%B0%D1%87%D0%B5%D0%BD%D0%B8%D1%8F" TargetMode="External"/><Relationship Id="rId11" Type="http://schemas.openxmlformats.org/officeDocument/2006/relationships/hyperlink" Target="https://ru.wikipedia.org/wiki/%D0%9A%D0%BE%D0%BD%D1%81%D1%82%D0%B8%D1%82%D1%83%D1%86%D0%B8%D0%BE%D0%BD%D0%BD%D1%8B%D0%B9_%D0%A1%D1%83%D0%B4_%D0%A0%D0%BE%D1%81%D1%81%D0%B8%D0%B9%D1%81%D0%BA%D0%BE%D0%B9_%D0%A4%D0%B5%D0%B4%D0%B5%D1%80%D0%B0%D1%86%D0%B8%D0%B8" TargetMode="External"/><Relationship Id="rId5" Type="http://schemas.openxmlformats.org/officeDocument/2006/relationships/hyperlink" Target="https://ru.wikipedia.org/wiki/1914_%D0%B3%D0%BE%D0%B4" TargetMode="External"/><Relationship Id="rId15" Type="http://schemas.openxmlformats.org/officeDocument/2006/relationships/hyperlink" Target="https://ru.wikipedia.org/wiki/%D0%92%D0%BE%D0%B5%D0%BD%D0%BD%D0%BE-%D0%9C%D0%BE%D1%80%D1%81%D0%BA%D0%BE%D0%B9_%D0%A4%D0%BB%D0%BE%D1%82_%D0%A0%D0%BE%D1%81%D1%81%D0%B8%D0%B9%D1%81%D0%BA%D0%BE%D0%B9_%D0%A4%D0%B5%D0%B4%D0%B5%D1%80%D0%B0%D1%86%D0%B8%D0%B8" TargetMode="External"/><Relationship Id="rId10" Type="http://schemas.openxmlformats.org/officeDocument/2006/relationships/hyperlink" Target="https://ru.wikipedia.org/wiki/%D0%9D%D0%B5%D0%B2%D0%B0" TargetMode="External"/><Relationship Id="rId4" Type="http://schemas.openxmlformats.org/officeDocument/2006/relationships/hyperlink" Target="https://ru.wikipedia.org/wiki/31_%D0%B0%D0%B2%D0%B3%D1%83%D1%81%D1%82%D0%B0" TargetMode="External"/><Relationship Id="rId9" Type="http://schemas.openxmlformats.org/officeDocument/2006/relationships/hyperlink" Target="https://ru.wikipedia.org/wiki/%D0%A4%D0%B8%D0%BD%D1%81%D0%BA%D0%B8%D0%B9_%D0%B7%D0%B0%D0%BB%D0%B8%D0%B2" TargetMode="External"/><Relationship Id="rId14" Type="http://schemas.openxmlformats.org/officeDocument/2006/relationships/hyperlink" Target="https://ru.wikipedia.org/wiki/%D0%9C%D0%B5%D0%B6%D0%BF%D0%B0%D1%80%D0%BB%D0%B0%D0%BC%D0%B5%D0%BD%D1%82%D1%81%D0%BA%D0%B0%D1%8F_%D0%B0%D1%81%D1%81%D0%B0%D0%BC%D0%B1%D0%BB%D0%B5%D1%8F_%D0%A1%D0%9D%D0%9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B%D0%BE%D1%89%D0%B0%D0%B4%D1%8C_%D1%81%D1%83%D0%B1%D1%8A%D0%B5%D0%BA%D1%82%D0%BE%D0%B2_%D0%A0%D0%BE%D1%81%D1%81%D0%B8%D0%B9%D1%81%D0%BA%D0%BE%D0%B9_%D0%A4%D0%B5%D0%B4%D0%B5%D1%80%D0%B0%D1%86%D0%B8%D0%B8" TargetMode="External"/><Relationship Id="rId2" Type="http://schemas.openxmlformats.org/officeDocument/2006/relationships/hyperlink" Target="https://ru.wikipedia.org/wiki/%D0%A0%D0%B0%D1%81%D1%88%D0%B8%D1%80%D0%B5%D0%BD%D0%B8%D0%B5_%D1%82%D0%B5%D1%80%D1%80%D0%B8%D1%82%D0%BE%D1%80%D0%B8%D0%B8_%D0%9C%D0%BE%D1%81%D0%BA%D0%B2%D1%8B_(2011%E2%80%942012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1%D0%B5%D0%B2%D0%B0%D1%81%D1%82%D0%BE%D0%BF%D0%BE%D0%BB%D1%8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F%D0%B8%D1%81%D0%BE%D0%BA_%D0%BE%D0%B1%D1%8A%D0%B5%D0%BA%D1%82%D0%BE%D0%B2_%D0%92%D1%81%D0%B5%D0%BC%D0%B8%D1%80%D0%BD%D0%BE%D0%B3%D0%BE_%D0%BD%D0%B0%D1%81%D0%BB%D0%B5%D0%B4%D0%B8%D1%8F_%D0%AE%D0%9D%D0%95%D0%A1%D0%9A%D0%9E_%D0%B2_%D0%A0%D0%BE%D1%81%D1%81%D0%B8%D0%B8" TargetMode="External"/><Relationship Id="rId2" Type="http://schemas.openxmlformats.org/officeDocument/2006/relationships/hyperlink" Target="https://ru.wikipedia.org/wiki/%D0%98%D1%81%D1%82%D0%BE%D1%80%D0%B8%D1%87%D0%B5%D1%81%D0%BA%D0%B8%D0%B9_%D1%86%D0%B5%D0%BD%D1%82%D1%80_%D0%A1%D0%B0%D0%BD%D0%BA%D1%82-%D0%9F%D0%B5%D1%82%D0%B5%D1%80%D0%B1%D1%83%D1%80%D0%B3%D0%B0_%D0%B8_%D1%81%D0%B2%D1%8F%D0%B7%D0%B0%D0%BD%D0%BD%D1%8B%D0%B5_%D1%81_%D0%BD%D0%B8%D0%BC_%D0%BA%D0%BE%D0%BC%D0%BF%D0%BB%D0%B5%D0%BA%D1%81%D1%8B_%D0%BF%D0%B0%D0%BC%D1%8F%D1%82%D0%BD%D0%B8%D0%BA%D0%BE%D0%B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бор туры пит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76776"/>
            <a:ext cx="6624736" cy="5381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"/>
            <a:ext cx="7414592" cy="1412775"/>
          </a:xfrm>
        </p:spPr>
        <p:txBody>
          <a:bodyPr/>
          <a:lstStyle/>
          <a:p>
            <a:r>
              <a:rPr lang="ru-RU" dirty="0" smtClean="0"/>
              <a:t>Моя малая Родина -</a:t>
            </a:r>
            <a:br>
              <a:rPr lang="ru-RU" dirty="0" smtClean="0"/>
            </a:br>
            <a:r>
              <a:rPr lang="ru-RU" dirty="0" smtClean="0"/>
              <a:t>Санкт-Петербург.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445224"/>
            <a:ext cx="4248472" cy="1176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Презентацию подготовили  ученицы 7 «а» класса  591 школы </a:t>
            </a:r>
          </a:p>
          <a:p>
            <a:r>
              <a:rPr lang="ru-RU" dirty="0" err="1" smtClean="0"/>
              <a:t>Кузьмицкая</a:t>
            </a:r>
            <a:r>
              <a:rPr lang="ru-RU" dirty="0" smtClean="0"/>
              <a:t> Екатерина и Федянина Александра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обытия / Олег / Личный кабинет / Москва / БЕСПЛАТНО - Афиша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1056" y="-270792"/>
            <a:ext cx="9505056" cy="7128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58737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КУНСТКАМЕРА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://upload.wikimedia.org/wikipedia/commons/2/26/Mariinsky_Theatr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0"/>
            <a:ext cx="82269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МАРИИНСКИЙ ТЕАТР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Московский Парк Победы в Санкт-Петербурге, Парк Победы, хостелы Петербурга возле парка Побе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216786"/>
            <a:ext cx="9612560" cy="720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СПб / Roman Danilov - iknow.trav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4624" y="-243408"/>
            <a:ext cx="11247569" cy="71014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-171400"/>
            <a:ext cx="62488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РУССКИЙ МУЗЕЙ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новости партнеров в фотографиях - Myple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285750"/>
            <a:ext cx="9525000" cy="7143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0"/>
            <a:ext cx="83199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ИСААКИЕВСКИЙ </a:t>
            </a:r>
            <a:r>
              <a:rPr lang="ru-RU" sz="6000" dirty="0" smtClean="0">
                <a:latin typeface="Monotype Corsiva" pitchFamily="66" charset="0"/>
              </a:rPr>
              <a:t>СОБОР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Всего в Санкт-Петербурге 1093 школы. Среди них: </a:t>
            </a:r>
          </a:p>
          <a:p>
            <a:r>
              <a:rPr lang="ru-RU" dirty="0"/>
              <a:t>697 общеобразовательных школ;  </a:t>
            </a:r>
          </a:p>
          <a:p>
            <a:r>
              <a:rPr lang="ru-RU" dirty="0"/>
              <a:t>106 гимназий; </a:t>
            </a:r>
          </a:p>
          <a:p>
            <a:r>
              <a:rPr lang="ru-RU" dirty="0"/>
              <a:t>79 спортивных школ; </a:t>
            </a:r>
          </a:p>
          <a:p>
            <a:r>
              <a:rPr lang="ru-RU" dirty="0"/>
              <a:t>61 лицей; </a:t>
            </a:r>
          </a:p>
          <a:p>
            <a:r>
              <a:rPr lang="ru-RU" dirty="0"/>
              <a:t>46 музыкальных школ; </a:t>
            </a:r>
          </a:p>
          <a:p>
            <a:r>
              <a:rPr lang="ru-RU" dirty="0"/>
              <a:t>43 частных школы; </a:t>
            </a:r>
          </a:p>
          <a:p>
            <a:r>
              <a:rPr lang="ru-RU" dirty="0"/>
              <a:t>22 школы-интерната; </a:t>
            </a:r>
          </a:p>
          <a:p>
            <a:r>
              <a:rPr lang="ru-RU" dirty="0"/>
              <a:t>17 художественных школ; </a:t>
            </a:r>
          </a:p>
          <a:p>
            <a:r>
              <a:rPr lang="ru-RU" dirty="0"/>
              <a:t>14 школ искусств; </a:t>
            </a:r>
          </a:p>
          <a:p>
            <a:r>
              <a:rPr lang="ru-RU" dirty="0"/>
              <a:t>2 вечерние школы; </a:t>
            </a:r>
          </a:p>
          <a:p>
            <a:r>
              <a:rPr lang="ru-RU" dirty="0"/>
              <a:t>2 профессиональные школы; </a:t>
            </a:r>
          </a:p>
          <a:p>
            <a:r>
              <a:rPr lang="ru-RU" dirty="0"/>
              <a:t>2 санаторно-лесные школы; </a:t>
            </a:r>
          </a:p>
          <a:p>
            <a:r>
              <a:rPr lang="ru-RU" dirty="0"/>
              <a:t>1 школа-экстернат; </a:t>
            </a:r>
          </a:p>
          <a:p>
            <a:r>
              <a:rPr lang="ru-RU" dirty="0"/>
              <a:t>1 национальная школа.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Наше отношение к городу.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все очень любим наш город-Санкт-Петербург . За то , что это культурная столица ,за хороших людей и самое главное то , что это наша Родина . Мы гордимся нашим городом и тем , что мы Петербуржцы!</a:t>
            </a:r>
            <a:endParaRPr lang="ru-RU" dirty="0"/>
          </a:p>
        </p:txBody>
      </p:sp>
      <p:pic>
        <p:nvPicPr>
          <p:cNvPr id="27650" name="Picture 2" descr="флаг питера Флаги и герб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312351"/>
            <a:ext cx="3923928" cy="2545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Оформление заказа Oriflame - Реферат на тему гигие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4953000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722" y="23560"/>
            <a:ext cx="7498080" cy="1143000"/>
          </a:xfrm>
        </p:spPr>
        <p:txBody>
          <a:bodyPr/>
          <a:lstStyle/>
          <a:p>
            <a:r>
              <a:rPr lang="ru-RU" dirty="0" smtClean="0"/>
              <a:t>Вопрос -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1722" y="980728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/>
              <a:t>ФИО нашего действующего  президента</a:t>
            </a:r>
            <a:r>
              <a:rPr lang="ru-RU" dirty="0" smtClean="0"/>
              <a:t>?</a:t>
            </a:r>
          </a:p>
          <a:p>
            <a:r>
              <a:rPr lang="ru-RU" dirty="0"/>
              <a:t>Глава администрации Невского района</a:t>
            </a:r>
            <a:r>
              <a:rPr lang="ru-RU" dirty="0" smtClean="0"/>
              <a:t>?</a:t>
            </a:r>
            <a:endParaRPr lang="ru-RU" dirty="0" smtClean="0"/>
          </a:p>
          <a:p>
            <a:r>
              <a:rPr lang="ru-RU" dirty="0" smtClean="0"/>
              <a:t>Назвать </a:t>
            </a:r>
            <a:r>
              <a:rPr lang="ru-RU" dirty="0" smtClean="0"/>
              <a:t>по 2 </a:t>
            </a:r>
            <a:r>
              <a:rPr lang="ru-RU" dirty="0" smtClean="0"/>
              <a:t>достопримечательности нашего города, </a:t>
            </a:r>
            <a:r>
              <a:rPr lang="ru-RU" dirty="0" smtClean="0"/>
              <a:t>которые  не называли в презентации.</a:t>
            </a:r>
          </a:p>
          <a:p>
            <a:r>
              <a:rPr lang="ru-RU" dirty="0" smtClean="0"/>
              <a:t>Какой </a:t>
            </a:r>
            <a:r>
              <a:rPr lang="ru-RU" dirty="0" smtClean="0"/>
              <a:t>музей был создан самым </a:t>
            </a:r>
            <a:r>
              <a:rPr lang="ru-RU" dirty="0" smtClean="0"/>
              <a:t>первым?</a:t>
            </a:r>
          </a:p>
          <a:p>
            <a:r>
              <a:rPr lang="ru-RU" dirty="0" smtClean="0"/>
              <a:t>За что я люблю свой город?</a:t>
            </a:r>
          </a:p>
          <a:p>
            <a:r>
              <a:rPr lang="ru-RU" dirty="0" smtClean="0"/>
              <a:t>Чтобы вы хотели изменить к лучшему в нашем городе?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4" y="0"/>
            <a:ext cx="10205219" cy="72673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745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СПАСИБО ЗА ВНИМАНИЕ!!!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05402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Сведения о городе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797552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Санкт-Петербу́рг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основан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16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27 мая"/>
              </a:rPr>
              <a:t>27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27 мая"/>
              </a:rPr>
              <a:t>] мая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3" tooltip="1703 год"/>
              </a:rPr>
              <a:t>1703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(с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4" tooltip="31 августа"/>
              </a:rPr>
              <a:t>[31] августа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5" tooltip="1914 год"/>
              </a:rPr>
              <a:t>1914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до 26 января 1924 — 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Петрогра́д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с 26 января 1924 до 6 сентября 1991 года — 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Ленингра́д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) —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6" tooltip="Город федерального значения"/>
              </a:rPr>
              <a:t>город федерального значения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7" tooltip="Россия"/>
              </a:rPr>
              <a:t>Российской Федерации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административный центр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8" tooltip="Северо-Западный федеральный округ"/>
              </a:rPr>
              <a:t>Северо-Западного федерального округа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Расположен на северо-западе Российской Федерации, на побережье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9" tooltip="Финский залив"/>
              </a:rPr>
              <a:t>Финского залива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 в устье реки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0" tooltip="Нева"/>
              </a:rPr>
              <a:t>Невы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 Санкт-Петербурге находятся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1" tooltip="Конституционный Суд Российской Федерации"/>
              </a:rPr>
              <a:t>Конституционный Суд Российской Федерации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2" tooltip="Геральдический совет при Президенте Российской Федерации"/>
              </a:rPr>
              <a:t>Геральдический совет при Президенте Российской Федерации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органы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власти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13" tooltip="Ленинградская область"/>
              </a:rPr>
              <a:t>Ленинградской области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4" tooltip="Межпарламентская ассамблея СНГ"/>
              </a:rPr>
              <a:t>Межпарламентская ассамблея стран СНГ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В городе также размещены Главное командование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5" tooltip="Военно-Морской Флот Российской Федерации"/>
              </a:rPr>
              <a:t>Военно-морского флота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 штаб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6" tooltip="Западный военный округ (Россия)"/>
              </a:rPr>
              <a:t>Западного военного округа Вооруженных сил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16" tooltip="Западный военный округ (Россия)"/>
              </a:rPr>
              <a:t>России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Город был основан 16(27)мая 1703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С Новым годом. - Фо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608" y="1628800"/>
            <a:ext cx="3528392" cy="4562854"/>
          </a:xfrm>
          <a:prstGeom prst="rect">
            <a:avLst/>
          </a:prstGeom>
          <a:noFill/>
        </p:spPr>
      </p:pic>
      <p:pic>
        <p:nvPicPr>
          <p:cNvPr id="1028" name="Picture 4" descr="Albina: 27 мая - Календарь Истори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6530279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53536" cy="1143000"/>
          </a:xfrm>
        </p:spPr>
        <p:txBody>
          <a:bodyPr/>
          <a:lstStyle/>
          <a:p>
            <a:r>
              <a:rPr lang="ru-RU" dirty="0" smtClean="0"/>
              <a:t>3 революции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60444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1905-1907 годы.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Февральская буржуазно-демократическая революция 1917 года.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Октябрьская социалистическая революция 1917 года.</a:t>
            </a:r>
          </a:p>
        </p:txBody>
      </p:sp>
      <p:pic>
        <p:nvPicPr>
          <p:cNvPr id="16386" name="Picture 2" descr="православная хроника и стать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068960"/>
            <a:ext cx="5616624" cy="3900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Ольга Берггольц. Стихи о блокаде Ленингра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219700" cy="3295651"/>
          </a:xfrm>
          <a:prstGeom prst="rect">
            <a:avLst/>
          </a:prstGeom>
          <a:noFill/>
        </p:spPr>
      </p:pic>
      <p:pic>
        <p:nvPicPr>
          <p:cNvPr id="17412" name="Picture 4" descr="Блокадный Ленинград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3438525" cy="4762500"/>
          </a:xfrm>
          <a:prstGeom prst="rect">
            <a:avLst/>
          </a:prstGeom>
          <a:noFill/>
        </p:spPr>
      </p:pic>
      <p:pic>
        <p:nvPicPr>
          <p:cNvPr id="17414" name="Picture 6" descr="Блокада Ленинграда в фотографиях (часть 1.) :: NoNa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140968"/>
            <a:ext cx="5148064" cy="406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Призраки прошлого (115 фото) &quot; ANTIF.RU - Прикольные картинки, анекдоты, смешное видео, прико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285750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Факты о городе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324528" cy="5517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2014 году население города составляет </a:t>
            </a:r>
          </a:p>
          <a:p>
            <a:pPr>
              <a:buNone/>
            </a:pPr>
            <a:r>
              <a:rPr lang="ru-RU" dirty="0" smtClean="0"/>
              <a:t>5 131 942 человека.</a:t>
            </a:r>
            <a:endParaRPr lang="ru-RU" dirty="0"/>
          </a:p>
          <a:p>
            <a:r>
              <a:rPr lang="ru-RU" dirty="0"/>
              <a:t>Площадь города — 1439 </a:t>
            </a:r>
            <a:r>
              <a:rPr lang="ru-RU" dirty="0" smtClean="0"/>
              <a:t>км</a:t>
            </a:r>
            <a:r>
              <a:rPr lang="ru-RU" baseline="30000" dirty="0" smtClean="0"/>
              <a:t>2.</a:t>
            </a:r>
          </a:p>
          <a:p>
            <a:r>
              <a:rPr lang="ru-RU" dirty="0"/>
              <a:t>Санкт-Петербург является третьим по населению, а также первым по численности жителей </a:t>
            </a:r>
            <a:r>
              <a:rPr lang="ru-RU" dirty="0" smtClean="0"/>
              <a:t>городом.</a:t>
            </a:r>
          </a:p>
          <a:p>
            <a:r>
              <a:rPr lang="ru-RU" dirty="0" smtClean="0"/>
              <a:t>После</a:t>
            </a:r>
            <a:r>
              <a:rPr lang="ru-RU" dirty="0"/>
              <a:t> </a:t>
            </a:r>
            <a:r>
              <a:rPr lang="ru-RU" dirty="0">
                <a:hlinkClick r:id="rId2" tooltip="Расширение территории Москвы (2011—2012)"/>
              </a:rPr>
              <a:t>расширения Москвы</a:t>
            </a:r>
            <a:r>
              <a:rPr lang="ru-RU" dirty="0"/>
              <a:t> 1 июля 2012 года Санкт-Петербург являлся наименьшим по </a:t>
            </a:r>
            <a:r>
              <a:rPr lang="ru-RU" dirty="0">
                <a:hlinkClick r:id="rId3" tooltip="Площадь субъектов Российской Федерации"/>
              </a:rPr>
              <a:t>площади субъектом Российской Федерации</a:t>
            </a:r>
            <a:r>
              <a:rPr lang="ru-RU" dirty="0"/>
              <a:t> до вхождения 11 апреля 2014 года в состав Российской Федерации города федерального значения </a:t>
            </a:r>
            <a:r>
              <a:rPr lang="ru-RU" dirty="0">
                <a:hlinkClick r:id="rId4" tooltip="Севастополь"/>
              </a:rPr>
              <a:t>Севастополя</a:t>
            </a:r>
            <a:r>
              <a:rPr lang="ru-RU" dirty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86800" cy="6453336"/>
          </a:xfrm>
        </p:spPr>
        <p:txBody>
          <a:bodyPr/>
          <a:lstStyle/>
          <a:p>
            <a:r>
              <a:rPr lang="ru-RU" dirty="0"/>
              <a:t>Санкт-Петербург — важный экономический, научный и культурный центр России, крупный транспортный узел . </a:t>
            </a:r>
            <a:r>
              <a:rPr lang="ru-RU" dirty="0">
                <a:hlinkClick r:id="rId2" tooltip="Исторический центр Санкт-Петербурга и связанные с ним комплексы памятников"/>
              </a:rPr>
              <a:t>Исторический центр Санкт-Петербурга и связанные с ним комплексы памятников</a:t>
            </a:r>
            <a:r>
              <a:rPr lang="ru-RU" dirty="0"/>
              <a:t> входят в </a:t>
            </a:r>
            <a:r>
              <a:rPr lang="ru-RU" dirty="0">
                <a:hlinkClick r:id="rId3" tooltip="Список объектов Всемирного наследия ЮНЕСКО в России"/>
              </a:rPr>
              <a:t>список объектов Всемирного наследия ЮНЕСКО</a:t>
            </a:r>
            <a:r>
              <a:rPr lang="ru-RU" dirty="0"/>
              <a:t>; это один из самых важных в стране центров туризма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dirty="0">
                <a:latin typeface="Monotype Corsiva" pitchFamily="66" charset="0"/>
              </a:rPr>
              <a:t>Среди наиболее значимых культурно-туристических объектов 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Лучшее Фото. В отпуск хочу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1026055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40126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ЭРМИТАЖ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475</TotalTime>
  <Words>235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Corbel</vt:lpstr>
      <vt:lpstr>Gill Sans MT</vt:lpstr>
      <vt:lpstr>Monotype Corsiva</vt:lpstr>
      <vt:lpstr>Verdana</vt:lpstr>
      <vt:lpstr>Wingdings</vt:lpstr>
      <vt:lpstr>Wingdings 2</vt:lpstr>
      <vt:lpstr>Солнцестояние</vt:lpstr>
      <vt:lpstr>Моя малая Родина - Санкт-Петербург.</vt:lpstr>
      <vt:lpstr> Сведения о городе</vt:lpstr>
      <vt:lpstr>Город был основан 16(27)мая 1703 года.</vt:lpstr>
      <vt:lpstr>3 революции</vt:lpstr>
      <vt:lpstr>Презентация PowerPoint</vt:lpstr>
      <vt:lpstr>Презентация PowerPoint</vt:lpstr>
      <vt:lpstr>Факты о городе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Это интересно!</vt:lpstr>
      <vt:lpstr>Наше отношение к городу. </vt:lpstr>
      <vt:lpstr>Презентация PowerPoint</vt:lpstr>
      <vt:lpstr>Вопрос - ответ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 - Санкт-Петербург.</dc:title>
  <dc:creator>Toshiba</dc:creator>
  <cp:lastModifiedBy>Maria</cp:lastModifiedBy>
  <cp:revision>26</cp:revision>
  <dcterms:created xsi:type="dcterms:W3CDTF">2014-08-29T08:22:25Z</dcterms:created>
  <dcterms:modified xsi:type="dcterms:W3CDTF">2014-08-31T17:47:45Z</dcterms:modified>
</cp:coreProperties>
</file>