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5" r:id="rId3"/>
    <p:sldId id="266" r:id="rId4"/>
    <p:sldId id="267" r:id="rId5"/>
    <p:sldId id="268" r:id="rId6"/>
    <p:sldId id="269" r:id="rId7"/>
    <p:sldId id="257" r:id="rId8"/>
    <p:sldId id="258" r:id="rId9"/>
    <p:sldId id="259" r:id="rId10"/>
    <p:sldId id="273" r:id="rId11"/>
    <p:sldId id="260" r:id="rId12"/>
    <p:sldId id="262" r:id="rId13"/>
    <p:sldId id="271" r:id="rId14"/>
    <p:sldId id="263" r:id="rId15"/>
    <p:sldId id="272" r:id="rId16"/>
    <p:sldId id="261" r:id="rId17"/>
    <p:sldId id="264" r:id="rId18"/>
    <p:sldId id="270"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56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ru-RU"/>
              <a:t>Образец заголовка</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130D454A-7682-4939-B1D2-61892F953B40}" type="datetimeFigureOut">
              <a:rPr lang="ru-RU" smtClean="0"/>
              <a:t>19.04.2019</a:t>
            </a:fld>
            <a:endParaRPr lang="ru-RU"/>
          </a:p>
        </p:txBody>
      </p:sp>
      <p:sp>
        <p:nvSpPr>
          <p:cNvPr id="5" name="Footer Placeholder 4"/>
          <p:cNvSpPr>
            <a:spLocks noGrp="1"/>
          </p:cNvSpPr>
          <p:nvPr>
            <p:ph type="ftr" sz="quarter" idx="11"/>
          </p:nvPr>
        </p:nvSpPr>
        <p:spPr>
          <a:xfrm>
            <a:off x="5332412" y="5883275"/>
            <a:ext cx="4324044" cy="365125"/>
          </a:xfrm>
        </p:spPr>
        <p:txBody>
          <a:bodyPr/>
          <a:lstStyle/>
          <a:p>
            <a:endParaRPr lang="ru-RU"/>
          </a:p>
        </p:txBody>
      </p:sp>
      <p:sp>
        <p:nvSpPr>
          <p:cNvPr id="6" name="Slide Number Placeholder 5"/>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3766256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30D454A-7682-4939-B1D2-61892F953B40}" type="datetimeFigureOut">
              <a:rPr lang="ru-RU" smtClean="0"/>
              <a:t>19.04.2019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1375119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30D454A-7682-4939-B1D2-61892F953B40}" type="datetimeFigureOut">
              <a:rPr lang="ru-RU" smtClean="0"/>
              <a:t>19.04.2019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53853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30D454A-7682-4939-B1D2-61892F953B40}" type="datetimeFigureOut">
              <a:rPr lang="ru-RU" smtClean="0"/>
              <a:t>19.04.2019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13404111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30D454A-7682-4939-B1D2-61892F953B40}" type="datetimeFigureOut">
              <a:rPr lang="ru-RU" smtClean="0"/>
              <a:t>19.04.2019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24543531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30D454A-7682-4939-B1D2-61892F953B40}" type="datetimeFigureOut">
              <a:rPr lang="ru-RU" smtClean="0"/>
              <a:t>19.04.2019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2950280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30D454A-7682-4939-B1D2-61892F953B40}" type="datetimeFigureOut">
              <a:rPr lang="ru-RU" smtClean="0"/>
              <a:t>19.04.2019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1428993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30D454A-7682-4939-B1D2-61892F953B40}" type="datetimeFigureOut">
              <a:rPr lang="ru-RU" smtClean="0"/>
              <a:t>19.04.2019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1753984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30D454A-7682-4939-B1D2-61892F953B40}" type="datetimeFigureOut">
              <a:rPr lang="ru-RU" smtClean="0"/>
              <a:t>19.04.2019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4206998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30D454A-7682-4939-B1D2-61892F953B40}" type="datetimeFigureOut">
              <a:rPr lang="ru-RU" smtClean="0"/>
              <a:t>19.04.2019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951856" y="5867131"/>
            <a:ext cx="551167" cy="365125"/>
          </a:xfrm>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549229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30D454A-7682-4939-B1D2-61892F953B40}" type="datetimeFigureOut">
              <a:rPr lang="ru-RU" smtClean="0"/>
              <a:t>19.04.2019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29415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30D454A-7682-4939-B1D2-61892F953B40}" type="datetimeFigureOut">
              <a:rPr lang="ru-RU" smtClean="0"/>
              <a:t>19.04.2019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3421982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130D454A-7682-4939-B1D2-61892F953B40}" type="datetimeFigureOut">
              <a:rPr lang="ru-RU" smtClean="0"/>
              <a:t>19.04.2019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900780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30D454A-7682-4939-B1D2-61892F953B40}" type="datetimeFigureOut">
              <a:rPr lang="ru-RU" smtClean="0"/>
              <a:t>19.04.2019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2643418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0D454A-7682-4939-B1D2-61892F953B40}" type="datetimeFigureOut">
              <a:rPr lang="ru-RU" smtClean="0"/>
              <a:t>19.04.2019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982503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30D454A-7682-4939-B1D2-61892F953B40}" type="datetimeFigureOut">
              <a:rPr lang="ru-RU" smtClean="0"/>
              <a:t>19.04.2019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275545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ru-RU"/>
              <a:t>Образец заголовка</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30D454A-7682-4939-B1D2-61892F953B40}" type="datetimeFigureOut">
              <a:rPr lang="ru-RU" smtClean="0"/>
              <a:t>19.04.2019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91C5C62-A8B7-428D-A909-FF33B844122A}" type="slidenum">
              <a:rPr lang="ru-RU" smtClean="0"/>
              <a:t>‹#›</a:t>
            </a:fld>
            <a:endParaRPr lang="ru-RU"/>
          </a:p>
        </p:txBody>
      </p:sp>
    </p:spTree>
    <p:extLst>
      <p:ext uri="{BB962C8B-B14F-4D97-AF65-F5344CB8AC3E}">
        <p14:creationId xmlns:p14="http://schemas.microsoft.com/office/powerpoint/2010/main" val="1061256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30D454A-7682-4939-B1D2-61892F953B40}" type="datetimeFigureOut">
              <a:rPr lang="ru-RU" smtClean="0"/>
              <a:t>19.04.2019</a:t>
            </a:fld>
            <a:endParaRPr lang="ru-RU"/>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91C5C62-A8B7-428D-A909-FF33B844122A}" type="slidenum">
              <a:rPr lang="ru-RU" smtClean="0"/>
              <a:t>‹#›</a:t>
            </a:fld>
            <a:endParaRPr lang="ru-RU"/>
          </a:p>
        </p:txBody>
      </p:sp>
    </p:spTree>
    <p:extLst>
      <p:ext uri="{BB962C8B-B14F-4D97-AF65-F5344CB8AC3E}">
        <p14:creationId xmlns:p14="http://schemas.microsoft.com/office/powerpoint/2010/main" val="358320123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11.xml"/><Relationship Id="rId5" Type="http://schemas.openxmlformats.org/officeDocument/2006/relationships/image" Target="../media/image11.jpg"/><Relationship Id="rId4" Type="http://schemas.openxmlformats.org/officeDocument/2006/relationships/image" Target="../media/image1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11.xml"/><Relationship Id="rId4"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t>Мой дом, моя квартира</a:t>
            </a:r>
            <a:br>
              <a:rPr lang="ru-RU" dirty="0"/>
            </a:br>
            <a:r>
              <a:rPr lang="en-US" dirty="0"/>
              <a:t>My house. My flat.</a:t>
            </a:r>
            <a:endParaRPr lang="ru-RU" dirty="0"/>
          </a:p>
        </p:txBody>
      </p:sp>
      <p:sp>
        <p:nvSpPr>
          <p:cNvPr id="3" name="Подзаголовок 2"/>
          <p:cNvSpPr>
            <a:spLocks noGrp="1"/>
          </p:cNvSpPr>
          <p:nvPr>
            <p:ph type="subTitle" idx="1"/>
          </p:nvPr>
        </p:nvSpPr>
        <p:spPr>
          <a:xfrm>
            <a:off x="5043411" y="5168245"/>
            <a:ext cx="6987645" cy="1388534"/>
          </a:xfrm>
        </p:spPr>
        <p:txBody>
          <a:bodyPr/>
          <a:lstStyle/>
          <a:p>
            <a:r>
              <a:rPr lang="ru-RU" sz="2200" b="1" dirty="0">
                <a:solidFill>
                  <a:schemeClr val="tx1">
                    <a:lumMod val="95000"/>
                    <a:lumOff val="5000"/>
                  </a:schemeClr>
                </a:solidFill>
              </a:rPr>
              <a:t>Презентацию выполнила преподаватель английского языка </a:t>
            </a:r>
            <a:r>
              <a:rPr lang="ru-RU" sz="2200" b="1">
                <a:solidFill>
                  <a:schemeClr val="tx1">
                    <a:lumMod val="95000"/>
                    <a:lumOff val="5000"/>
                  </a:schemeClr>
                </a:solidFill>
              </a:rPr>
              <a:t>СПб ГБПОУ «</a:t>
            </a:r>
            <a:r>
              <a:rPr lang="ru-RU" sz="2200" b="1" dirty="0" err="1">
                <a:solidFill>
                  <a:schemeClr val="tx1">
                    <a:lumMod val="95000"/>
                    <a:lumOff val="5000"/>
                  </a:schemeClr>
                </a:solidFill>
              </a:rPr>
              <a:t>АУГСГиП</a:t>
            </a:r>
            <a:r>
              <a:rPr lang="ru-RU" sz="2200" b="1" dirty="0">
                <a:solidFill>
                  <a:schemeClr val="tx1">
                    <a:lumMod val="95000"/>
                    <a:lumOff val="5000"/>
                  </a:schemeClr>
                </a:solidFill>
              </a:rPr>
              <a:t>» Хедер Е.Н.</a:t>
            </a:r>
          </a:p>
          <a:p>
            <a:endParaRPr lang="ru-RU" dirty="0"/>
          </a:p>
        </p:txBody>
      </p:sp>
    </p:spTree>
    <p:extLst>
      <p:ext uri="{BB962C8B-B14F-4D97-AF65-F5344CB8AC3E}">
        <p14:creationId xmlns:p14="http://schemas.microsoft.com/office/powerpoint/2010/main" val="2622674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a:t>British homes</a:t>
            </a:r>
            <a:endParaRPr lang="ru-RU" dirty="0"/>
          </a:p>
        </p:txBody>
      </p:sp>
      <p:sp>
        <p:nvSpPr>
          <p:cNvPr id="3" name="Текст 2"/>
          <p:cNvSpPr>
            <a:spLocks noGrp="1"/>
          </p:cNvSpPr>
          <p:nvPr>
            <p:ph type="body" idx="1"/>
          </p:nvPr>
        </p:nvSpPr>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8073" y="685800"/>
            <a:ext cx="7814039" cy="5860529"/>
          </a:xfrm>
          <a:prstGeom prst="rect">
            <a:avLst/>
          </a:prstGeom>
        </p:spPr>
      </p:pic>
    </p:spTree>
    <p:extLst>
      <p:ext uri="{BB962C8B-B14F-4D97-AF65-F5344CB8AC3E}">
        <p14:creationId xmlns:p14="http://schemas.microsoft.com/office/powerpoint/2010/main" val="3573825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743755"/>
          </a:xfrm>
        </p:spPr>
        <p:txBody>
          <a:bodyPr/>
          <a:lstStyle/>
          <a:p>
            <a:r>
              <a:rPr lang="ru-RU" dirty="0"/>
              <a:t>Поставьте глагол в правильную форму:</a:t>
            </a:r>
          </a:p>
        </p:txBody>
      </p:sp>
      <p:sp>
        <p:nvSpPr>
          <p:cNvPr id="3" name="Текст 2"/>
          <p:cNvSpPr>
            <a:spLocks noGrp="1"/>
          </p:cNvSpPr>
          <p:nvPr>
            <p:ph type="body" idx="1"/>
          </p:nvPr>
        </p:nvSpPr>
        <p:spPr>
          <a:xfrm>
            <a:off x="1484312" y="1339403"/>
            <a:ext cx="10018713" cy="4451797"/>
          </a:xfrm>
        </p:spPr>
        <p:txBody>
          <a:bodyPr/>
          <a:lstStyle/>
          <a:p>
            <a:pPr algn="l"/>
            <a:r>
              <a:rPr lang="en-US" dirty="0"/>
              <a:t>There (to be) 22 million homes in Britain – big homes and small homes, old cottages and new buildings, houses and flats. Many British people (to love) old houses. They also (to love) gardening, and there (to be) gardens everywhere you go: in towns, villages and out in the country. Two thirds of families in Britain (to own) their houses. Millions of these houses (to be) the same with 2 or 3 bedrooms and a bathroom upstairs, dining room and kitchen downstairs. There (to be) many different kinds of homes in Britain but there (to be) not enough! It (to be) often very difficult for young people to find a home when they (to want) to start a family. British homes (to be)  usually smaller than American homes. But like Americans, different generations usually (not to live) in the same house. </a:t>
            </a:r>
          </a:p>
          <a:p>
            <a:pPr algn="l"/>
            <a:r>
              <a:rPr lang="ru-RU" dirty="0"/>
              <a:t>Составьте аналогичный рассказ о домах в России. </a:t>
            </a:r>
          </a:p>
        </p:txBody>
      </p:sp>
    </p:spTree>
    <p:extLst>
      <p:ext uri="{BB962C8B-B14F-4D97-AF65-F5344CB8AC3E}">
        <p14:creationId xmlns:p14="http://schemas.microsoft.com/office/powerpoint/2010/main" val="4109521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743755"/>
          </a:xfrm>
        </p:spPr>
        <p:txBody>
          <a:bodyPr/>
          <a:lstStyle/>
          <a:p>
            <a:r>
              <a:rPr lang="ru-RU" dirty="0"/>
              <a:t>Самый известный адрес в Америке. </a:t>
            </a:r>
          </a:p>
        </p:txBody>
      </p:sp>
      <p:sp>
        <p:nvSpPr>
          <p:cNvPr id="3" name="Текст 2"/>
          <p:cNvSpPr>
            <a:spLocks noGrp="1"/>
          </p:cNvSpPr>
          <p:nvPr>
            <p:ph type="body" idx="1"/>
          </p:nvPr>
        </p:nvSpPr>
        <p:spPr>
          <a:xfrm>
            <a:off x="1484312" y="1429555"/>
            <a:ext cx="10018713" cy="4361645"/>
          </a:xfrm>
        </p:spPr>
        <p:txBody>
          <a:bodyPr/>
          <a:lstStyle/>
          <a:p>
            <a:pPr algn="l"/>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4310" y="1429555"/>
            <a:ext cx="4898265" cy="3405825"/>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3831" y="2853929"/>
            <a:ext cx="4999192" cy="3749394"/>
          </a:xfrm>
          <a:prstGeom prst="rect">
            <a:avLst/>
          </a:prstGeom>
        </p:spPr>
      </p:pic>
    </p:spTree>
    <p:extLst>
      <p:ext uri="{BB962C8B-B14F-4D97-AF65-F5344CB8AC3E}">
        <p14:creationId xmlns:p14="http://schemas.microsoft.com/office/powerpoint/2010/main" val="3867252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396025"/>
          </a:xfrm>
        </p:spPr>
        <p:txBody>
          <a:bodyPr>
            <a:normAutofit fontScale="90000"/>
          </a:bodyPr>
          <a:lstStyle/>
          <a:p>
            <a:endParaRPr lang="ru-RU" dirty="0"/>
          </a:p>
        </p:txBody>
      </p:sp>
      <p:sp>
        <p:nvSpPr>
          <p:cNvPr id="3" name="Текст 2"/>
          <p:cNvSpPr>
            <a:spLocks noGrp="1"/>
          </p:cNvSpPr>
          <p:nvPr>
            <p:ph type="body" idx="1"/>
          </p:nvPr>
        </p:nvSpPr>
        <p:spPr>
          <a:xfrm>
            <a:off x="1484312" y="1223493"/>
            <a:ext cx="10018713" cy="4567707"/>
          </a:xfrm>
        </p:spPr>
        <p:txBody>
          <a:bodyPr/>
          <a:lstStyle/>
          <a:p>
            <a:pPr algn="l"/>
            <a:r>
              <a:rPr lang="en-US" dirty="0"/>
              <a:t>What is the most famous address in America?</a:t>
            </a:r>
          </a:p>
          <a:p>
            <a:pPr algn="l"/>
            <a:r>
              <a:rPr lang="en-US" dirty="0"/>
              <a:t>The White House, 1600 Pennsylvania Avenue, Washington DC, is the most famous address in America. It is where the United States president works, but it is also his private home where he lives with his family. He has children’s birthday parties, holiday dinners, and weddings in this world-famous building. </a:t>
            </a:r>
          </a:p>
          <a:p>
            <a:pPr algn="l"/>
            <a:endParaRPr lang="en-US" dirty="0"/>
          </a:p>
          <a:p>
            <a:pPr algn="l"/>
            <a:r>
              <a:rPr lang="en-US" dirty="0"/>
              <a:t>Find the numbers in the text. What do they refer to?</a:t>
            </a:r>
          </a:p>
          <a:p>
            <a:pPr algn="l"/>
            <a:r>
              <a:rPr lang="en-US" dirty="0"/>
              <a:t>50      304 million       6,000      132      35      five      six      140</a:t>
            </a:r>
            <a:endParaRPr lang="ru-RU" dirty="0"/>
          </a:p>
          <a:p>
            <a:pPr algn="l"/>
            <a:endParaRPr lang="ru-RU" dirty="0"/>
          </a:p>
        </p:txBody>
      </p:sp>
    </p:spTree>
    <p:extLst>
      <p:ext uri="{BB962C8B-B14F-4D97-AF65-F5344CB8AC3E}">
        <p14:creationId xmlns:p14="http://schemas.microsoft.com/office/powerpoint/2010/main" val="151269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743755"/>
          </a:xfrm>
        </p:spPr>
        <p:txBody>
          <a:bodyPr/>
          <a:lstStyle/>
          <a:p>
            <a:r>
              <a:rPr lang="en-US" dirty="0"/>
              <a:t>THE WHITE HOUSE DAY BY DAY</a:t>
            </a:r>
            <a:endParaRPr lang="ru-RU" dirty="0"/>
          </a:p>
        </p:txBody>
      </p:sp>
      <p:sp>
        <p:nvSpPr>
          <p:cNvPr id="3" name="Текст 2"/>
          <p:cNvSpPr>
            <a:spLocks noGrp="1"/>
          </p:cNvSpPr>
          <p:nvPr>
            <p:ph type="body" idx="1"/>
          </p:nvPr>
        </p:nvSpPr>
        <p:spPr>
          <a:xfrm>
            <a:off x="1484312" y="1429555"/>
            <a:ext cx="10018713" cy="4361645"/>
          </a:xfrm>
        </p:spPr>
        <p:txBody>
          <a:bodyPr/>
          <a:lstStyle/>
          <a:p>
            <a:pPr algn="l"/>
            <a:r>
              <a:rPr lang="en-US" dirty="0"/>
              <a:t>The White House is open to visitors. It is free. About 6,000 people a day visit. The President meets special guests in the East Room, and he talks to journalists in the Press Room. </a:t>
            </a:r>
          </a:p>
          <a:p>
            <a:pPr algn="l"/>
            <a:r>
              <a:rPr lang="en-US" dirty="0"/>
              <a:t>About 150 people work for the President in the West Wing and for the First Lady in the East Wing. Another 100 people look after the building day and night. </a:t>
            </a:r>
          </a:p>
          <a:p>
            <a:pPr algn="l"/>
            <a:r>
              <a:rPr lang="en-US" dirty="0"/>
              <a:t>There are 132 rooms, 35 bathrooms, and 5 kitchens, all on 6 floors. There are 3 elevators. The State Dining Room is big enough for 140 guests. </a:t>
            </a:r>
          </a:p>
          <a:p>
            <a:pPr algn="l"/>
            <a:r>
              <a:rPr lang="en-US" dirty="0"/>
              <a:t>Outside, gardeners grow fruit and vegetables. There is also a tennis court, a jogging track, and a swimming pool. Inside there is a movie theater, a billiard room, a bowling alley, and a library. As former President Reagan said, ‘The White House is like an eight-star hotel’. </a:t>
            </a:r>
            <a:endParaRPr lang="ru-RU" dirty="0"/>
          </a:p>
        </p:txBody>
      </p:sp>
    </p:spTree>
    <p:extLst>
      <p:ext uri="{BB962C8B-B14F-4D97-AF65-F5344CB8AC3E}">
        <p14:creationId xmlns:p14="http://schemas.microsoft.com/office/powerpoint/2010/main" val="2490580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0000">
            <a:off x="8225662" y="428456"/>
            <a:ext cx="3333750" cy="2219325"/>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600000">
            <a:off x="6262978" y="2257009"/>
            <a:ext cx="5645148" cy="3763432"/>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20000">
            <a:off x="1864901" y="536536"/>
            <a:ext cx="4901617" cy="2734013"/>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00000">
            <a:off x="2208316" y="3086718"/>
            <a:ext cx="6033855" cy="3385663"/>
          </a:xfrm>
          <a:prstGeom prst="rect">
            <a:avLst/>
          </a:prstGeom>
        </p:spPr>
      </p:pic>
    </p:spTree>
    <p:extLst>
      <p:ext uri="{BB962C8B-B14F-4D97-AF65-F5344CB8AC3E}">
        <p14:creationId xmlns:p14="http://schemas.microsoft.com/office/powerpoint/2010/main" val="2413299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653603"/>
          </a:xfrm>
        </p:spPr>
        <p:txBody>
          <a:bodyPr>
            <a:normAutofit/>
          </a:bodyPr>
          <a:lstStyle/>
          <a:p>
            <a:r>
              <a:rPr lang="en-US" dirty="0"/>
              <a:t>INSIDE THE WHITE HOUSE</a:t>
            </a:r>
            <a:endParaRPr lang="ru-RU" dirty="0"/>
          </a:p>
        </p:txBody>
      </p:sp>
      <p:sp>
        <p:nvSpPr>
          <p:cNvPr id="3" name="Текст 2"/>
          <p:cNvSpPr>
            <a:spLocks noGrp="1"/>
          </p:cNvSpPr>
          <p:nvPr>
            <p:ph type="body" idx="1"/>
          </p:nvPr>
        </p:nvSpPr>
        <p:spPr>
          <a:xfrm>
            <a:off x="1484312" y="1442434"/>
            <a:ext cx="10018713" cy="4348766"/>
          </a:xfrm>
        </p:spPr>
        <p:txBody>
          <a:bodyPr>
            <a:normAutofit/>
          </a:bodyPr>
          <a:lstStyle/>
          <a:p>
            <a:pPr algn="l"/>
            <a:r>
              <a:rPr lang="en-US" sz="2400" dirty="0"/>
              <a:t>The White House is where the President of the US governs a country of 50 states and 304 million people. </a:t>
            </a:r>
          </a:p>
          <a:p>
            <a:pPr algn="l"/>
            <a:r>
              <a:rPr lang="en-US" sz="2400" dirty="0"/>
              <a:t>He lives with his family on the second and third floors. There are 16 bedrooms, a living room, a kitchen, and a dining room. </a:t>
            </a:r>
          </a:p>
          <a:p>
            <a:pPr algn="l"/>
            <a:r>
              <a:rPr lang="en-US" sz="2400" dirty="0"/>
              <a:t>In the West Wing are the staff offices. The President’s own office, the Oval Office, is also there. It has 3 large windows behind the President’s desk, and there is a fireplace at the other end.</a:t>
            </a:r>
          </a:p>
          <a:p>
            <a:pPr algn="l"/>
            <a:r>
              <a:rPr lang="en-US" sz="2400" dirty="0"/>
              <a:t>Each new president chooses new curtains, new furniture and a special new carpet. There are pictures of old presidents on the wall, and there is the famous desk, a gift from the British Queen Victoria in 1880.  </a:t>
            </a:r>
            <a:endParaRPr lang="ru-RU" sz="2400" dirty="0"/>
          </a:p>
        </p:txBody>
      </p:sp>
    </p:spTree>
    <p:extLst>
      <p:ext uri="{BB962C8B-B14F-4D97-AF65-F5344CB8AC3E}">
        <p14:creationId xmlns:p14="http://schemas.microsoft.com/office/powerpoint/2010/main" val="1133303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679361"/>
          </a:xfrm>
        </p:spPr>
        <p:txBody>
          <a:bodyPr/>
          <a:lstStyle/>
          <a:p>
            <a:r>
              <a:rPr lang="ru-RU" dirty="0"/>
              <a:t>Ответьте на вопросы:</a:t>
            </a:r>
          </a:p>
        </p:txBody>
      </p:sp>
      <p:sp>
        <p:nvSpPr>
          <p:cNvPr id="3" name="Текст 2"/>
          <p:cNvSpPr>
            <a:spLocks noGrp="1"/>
          </p:cNvSpPr>
          <p:nvPr>
            <p:ph type="body" idx="1"/>
          </p:nvPr>
        </p:nvSpPr>
        <p:spPr>
          <a:xfrm>
            <a:off x="1484312" y="1365161"/>
            <a:ext cx="10018713" cy="4426039"/>
          </a:xfrm>
        </p:spPr>
        <p:txBody>
          <a:bodyPr/>
          <a:lstStyle/>
          <a:p>
            <a:pPr marL="457200" indent="-457200" algn="l">
              <a:buAutoNum type="arabicPeriod"/>
            </a:pPr>
            <a:r>
              <a:rPr lang="en-US" dirty="0"/>
              <a:t>The White House has 2 uses. What are they?</a:t>
            </a:r>
          </a:p>
          <a:p>
            <a:pPr marL="457200" indent="-457200" algn="l">
              <a:buAutoNum type="arabicPeriod"/>
            </a:pPr>
            <a:r>
              <a:rPr lang="en-US" dirty="0"/>
              <a:t>Where exactly in the White House does the President live?</a:t>
            </a:r>
          </a:p>
          <a:p>
            <a:pPr marL="457200" indent="-457200" algn="l">
              <a:buAutoNum type="arabicPeriod"/>
            </a:pPr>
            <a:r>
              <a:rPr lang="en-US" dirty="0"/>
              <a:t>Where does he work?</a:t>
            </a:r>
          </a:p>
          <a:p>
            <a:pPr marL="457200" indent="-457200" algn="l">
              <a:buAutoNum type="arabicPeriod"/>
            </a:pPr>
            <a:r>
              <a:rPr lang="en-US" dirty="0"/>
              <a:t>Where do special guests stay?</a:t>
            </a:r>
          </a:p>
          <a:p>
            <a:pPr marL="457200" indent="-457200" algn="l">
              <a:buAutoNum type="arabicPeriod"/>
            </a:pPr>
            <a:r>
              <a:rPr lang="en-US" dirty="0"/>
              <a:t>What is in the Oval Office?</a:t>
            </a:r>
          </a:p>
          <a:p>
            <a:pPr marL="457200" indent="-457200" algn="l">
              <a:buAutoNum type="arabicPeriod"/>
            </a:pPr>
            <a:r>
              <a:rPr lang="en-US" dirty="0"/>
              <a:t>What does each new President change?</a:t>
            </a:r>
          </a:p>
          <a:p>
            <a:pPr marL="457200" indent="-457200" algn="l">
              <a:buAutoNum type="arabicPeriod"/>
            </a:pPr>
            <a:r>
              <a:rPr lang="en-US" dirty="0"/>
              <a:t>How much does it cost to visit the White House?</a:t>
            </a:r>
          </a:p>
          <a:p>
            <a:pPr marL="457200" indent="-457200" algn="l">
              <a:buAutoNum type="arabicPeriod"/>
            </a:pPr>
            <a:r>
              <a:rPr lang="en-US" dirty="0"/>
              <a:t>How many people work in the White House?</a:t>
            </a:r>
          </a:p>
          <a:p>
            <a:pPr marL="457200" indent="-457200" algn="l">
              <a:buAutoNum type="arabicPeriod"/>
            </a:pPr>
            <a:r>
              <a:rPr lang="en-US" dirty="0"/>
              <a:t>What can the President do to relax?</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9898" y="2510948"/>
            <a:ext cx="4947184" cy="4181916"/>
          </a:xfrm>
          <a:prstGeom prst="rect">
            <a:avLst/>
          </a:prstGeom>
        </p:spPr>
      </p:pic>
    </p:spTree>
    <p:extLst>
      <p:ext uri="{BB962C8B-B14F-4D97-AF65-F5344CB8AC3E}">
        <p14:creationId xmlns:p14="http://schemas.microsoft.com/office/powerpoint/2010/main" val="987997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1113020"/>
          </a:xfrm>
        </p:spPr>
        <p:txBody>
          <a:bodyPr>
            <a:normAutofit fontScale="90000"/>
          </a:bodyPr>
          <a:lstStyle/>
          <a:p>
            <a:r>
              <a:rPr lang="en-US" sz="2400" dirty="0"/>
              <a:t>Research a famous building in your country.</a:t>
            </a:r>
            <a:br>
              <a:rPr lang="en-US" sz="2400" dirty="0"/>
            </a:br>
            <a:r>
              <a:rPr lang="en-US" sz="2400" dirty="0"/>
              <a:t>Where is it? Is it a government building?</a:t>
            </a:r>
            <a:br>
              <a:rPr lang="en-US" sz="2400" dirty="0"/>
            </a:br>
            <a:r>
              <a:rPr lang="en-US" sz="2400" dirty="0"/>
              <a:t>A cathedral? A museum?</a:t>
            </a:r>
            <a:endParaRPr lang="ru-RU" sz="2400" dirty="0"/>
          </a:p>
        </p:txBody>
      </p:sp>
      <p:sp>
        <p:nvSpPr>
          <p:cNvPr id="3" name="Текст 2"/>
          <p:cNvSpPr>
            <a:spLocks noGrp="1"/>
          </p:cNvSpPr>
          <p:nvPr>
            <p:ph type="body" idx="1"/>
          </p:nvPr>
        </p:nvSpPr>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00000">
            <a:off x="1739287" y="1913536"/>
            <a:ext cx="3810000" cy="351790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60000">
            <a:off x="7170461" y="2100569"/>
            <a:ext cx="4618016" cy="2427757"/>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1640" y="3311743"/>
            <a:ext cx="4180424" cy="2793115"/>
          </a:xfrm>
          <a:prstGeom prst="rect">
            <a:avLst/>
          </a:prstGeom>
        </p:spPr>
      </p:pic>
    </p:spTree>
    <p:extLst>
      <p:ext uri="{BB962C8B-B14F-4D97-AF65-F5344CB8AC3E}">
        <p14:creationId xmlns:p14="http://schemas.microsoft.com/office/powerpoint/2010/main" val="3502038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1039969"/>
          </a:xfrm>
        </p:spPr>
        <p:txBody>
          <a:bodyPr>
            <a:normAutofit fontScale="90000"/>
          </a:bodyPr>
          <a:lstStyle/>
          <a:p>
            <a:r>
              <a:rPr lang="ru-RU" dirty="0"/>
              <a:t>Запишите слова в правильный столбик: </a:t>
            </a:r>
            <a:br>
              <a:rPr lang="ru-RU" dirty="0"/>
            </a:br>
            <a:r>
              <a:rPr lang="en-US" dirty="0"/>
              <a:t>living room, kitchen, street.</a:t>
            </a:r>
            <a:endParaRPr lang="ru-RU" dirty="0"/>
          </a:p>
        </p:txBody>
      </p:sp>
      <p:sp>
        <p:nvSpPr>
          <p:cNvPr id="3" name="Текст 2"/>
          <p:cNvSpPr>
            <a:spLocks noGrp="1"/>
          </p:cNvSpPr>
          <p:nvPr>
            <p:ph type="body" idx="1"/>
          </p:nvPr>
        </p:nvSpPr>
        <p:spPr>
          <a:xfrm>
            <a:off x="1484312" y="1635617"/>
            <a:ext cx="10018713" cy="4155583"/>
          </a:xfrm>
        </p:spPr>
        <p:txBody>
          <a:bodyPr numCol="2"/>
          <a:lstStyle/>
          <a:p>
            <a:pPr algn="l"/>
            <a:r>
              <a:rPr lang="en-US" dirty="0"/>
              <a:t>Sofa</a:t>
            </a:r>
          </a:p>
          <a:p>
            <a:pPr algn="l"/>
            <a:r>
              <a:rPr lang="en-US" dirty="0"/>
              <a:t>DVD player</a:t>
            </a:r>
          </a:p>
          <a:p>
            <a:pPr algn="l"/>
            <a:r>
              <a:rPr lang="en-US" dirty="0"/>
              <a:t>Café</a:t>
            </a:r>
          </a:p>
          <a:p>
            <a:pPr algn="l"/>
            <a:r>
              <a:rPr lang="en-US" dirty="0"/>
              <a:t>Chemist’s</a:t>
            </a:r>
          </a:p>
          <a:p>
            <a:pPr algn="l"/>
            <a:r>
              <a:rPr lang="en-US" dirty="0"/>
              <a:t>Cooker</a:t>
            </a:r>
          </a:p>
          <a:p>
            <a:pPr algn="l"/>
            <a:r>
              <a:rPr lang="en-US" dirty="0"/>
              <a:t>Table</a:t>
            </a:r>
          </a:p>
          <a:p>
            <a:pPr algn="l"/>
            <a:r>
              <a:rPr lang="en-US" dirty="0"/>
              <a:t>Armchair</a:t>
            </a:r>
          </a:p>
          <a:p>
            <a:pPr algn="l"/>
            <a:r>
              <a:rPr lang="en-US" dirty="0"/>
              <a:t>Bookshelves</a:t>
            </a:r>
          </a:p>
          <a:p>
            <a:pPr algn="l"/>
            <a:r>
              <a:rPr lang="en-US" dirty="0"/>
              <a:t>Bus stop</a:t>
            </a:r>
          </a:p>
          <a:p>
            <a:pPr algn="l"/>
            <a:r>
              <a:rPr lang="en-US" dirty="0"/>
              <a:t>Post office</a:t>
            </a:r>
          </a:p>
          <a:p>
            <a:pPr algn="l"/>
            <a:r>
              <a:rPr lang="en-US" dirty="0"/>
              <a:t>Pavement</a:t>
            </a:r>
          </a:p>
          <a:p>
            <a:pPr algn="l"/>
            <a:r>
              <a:rPr lang="en-US" dirty="0"/>
              <a:t>Traffic lights</a:t>
            </a:r>
          </a:p>
          <a:p>
            <a:pPr algn="l"/>
            <a:r>
              <a:rPr lang="en-US" dirty="0"/>
              <a:t>Fridge</a:t>
            </a:r>
          </a:p>
          <a:p>
            <a:pPr algn="l"/>
            <a:r>
              <a:rPr lang="en-US" dirty="0"/>
              <a:t>Oven</a:t>
            </a:r>
          </a:p>
          <a:p>
            <a:pPr algn="l"/>
            <a:r>
              <a:rPr lang="en-US" dirty="0"/>
              <a:t>Washing machine</a:t>
            </a:r>
          </a:p>
          <a:p>
            <a:pPr algn="l"/>
            <a:r>
              <a:rPr lang="en-US" dirty="0"/>
              <a:t>Mirror</a:t>
            </a:r>
          </a:p>
          <a:p>
            <a:pPr algn="l"/>
            <a:r>
              <a:rPr lang="en-US" dirty="0"/>
              <a:t>Dishwasher</a:t>
            </a:r>
          </a:p>
          <a:p>
            <a:pPr algn="l"/>
            <a:r>
              <a:rPr lang="en-US" dirty="0"/>
              <a:t>Microwave </a:t>
            </a:r>
            <a:endParaRPr lang="ru-RU" dirty="0"/>
          </a:p>
        </p:txBody>
      </p:sp>
    </p:spTree>
    <p:extLst>
      <p:ext uri="{BB962C8B-B14F-4D97-AF65-F5344CB8AC3E}">
        <p14:creationId xmlns:p14="http://schemas.microsoft.com/office/powerpoint/2010/main" val="3020309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4" y="144887"/>
            <a:ext cx="10018711" cy="1155879"/>
          </a:xfrm>
        </p:spPr>
        <p:txBody>
          <a:bodyPr/>
          <a:lstStyle/>
          <a:p>
            <a:r>
              <a:rPr lang="en-US" dirty="0"/>
              <a:t>Josie wants to rent a flat. Listen and complete the conversation.</a:t>
            </a:r>
            <a:endParaRPr lang="ru-RU" dirty="0"/>
          </a:p>
        </p:txBody>
      </p:sp>
      <p:sp>
        <p:nvSpPr>
          <p:cNvPr id="3" name="Текст 2"/>
          <p:cNvSpPr>
            <a:spLocks noGrp="1"/>
          </p:cNvSpPr>
          <p:nvPr>
            <p:ph type="body" idx="1"/>
          </p:nvPr>
        </p:nvSpPr>
        <p:spPr>
          <a:xfrm>
            <a:off x="1484312" y="1300766"/>
            <a:ext cx="10018713" cy="4490434"/>
          </a:xfrm>
        </p:spPr>
        <p:txBody>
          <a:bodyPr numCol="2">
            <a:noAutofit/>
          </a:bodyPr>
          <a:lstStyle/>
          <a:p>
            <a:pPr algn="l"/>
            <a:r>
              <a:rPr lang="en-US" sz="1800" dirty="0"/>
              <a:t>J Here’s a flat in Queen’s Road!</a:t>
            </a:r>
          </a:p>
          <a:p>
            <a:pPr algn="l"/>
            <a:r>
              <a:rPr lang="en-US" sz="1800" dirty="0"/>
              <a:t>E Is it nice?</a:t>
            </a:r>
          </a:p>
          <a:p>
            <a:pPr algn="l"/>
            <a:r>
              <a:rPr lang="en-US" sz="1800" dirty="0"/>
              <a:t>J There’s a big living room. </a:t>
            </a:r>
          </a:p>
          <a:p>
            <a:pPr algn="l"/>
            <a:r>
              <a:rPr lang="en-US" sz="1800" dirty="0"/>
              <a:t>E </a:t>
            </a:r>
            <a:r>
              <a:rPr lang="en-US" sz="1800" dirty="0" err="1"/>
              <a:t>Mmmm</a:t>
            </a:r>
            <a:r>
              <a:rPr lang="en-US" sz="1800" dirty="0"/>
              <a:t>.</a:t>
            </a:r>
          </a:p>
          <a:p>
            <a:pPr algn="l"/>
            <a:r>
              <a:rPr lang="en-US" sz="1800" dirty="0"/>
              <a:t>J And there are 2 bedrooms. </a:t>
            </a:r>
          </a:p>
          <a:p>
            <a:pPr algn="l"/>
            <a:r>
              <a:rPr lang="en-US" sz="1800" dirty="0"/>
              <a:t>E Great. What about the kitchen?</a:t>
            </a:r>
          </a:p>
          <a:p>
            <a:pPr algn="l"/>
            <a:r>
              <a:rPr lang="en-US" sz="1800" dirty="0"/>
              <a:t>J ____________ a new kitchen.</a:t>
            </a:r>
          </a:p>
          <a:p>
            <a:pPr algn="l"/>
            <a:r>
              <a:rPr lang="en-US" sz="1800" dirty="0"/>
              <a:t>E Wow! How many bathrooms _______________?</a:t>
            </a:r>
          </a:p>
          <a:p>
            <a:pPr algn="l"/>
            <a:r>
              <a:rPr lang="en-US" sz="1800" dirty="0"/>
              <a:t>J </a:t>
            </a:r>
            <a:r>
              <a:rPr lang="en-US" sz="1800" dirty="0" err="1"/>
              <a:t>Er</a:t>
            </a:r>
            <a:r>
              <a:rPr lang="en-US" sz="1800" dirty="0"/>
              <a:t>… _________________ just one bathroom.</a:t>
            </a:r>
          </a:p>
          <a:p>
            <a:pPr algn="l"/>
            <a:r>
              <a:rPr lang="en-US" sz="1800" dirty="0"/>
              <a:t>E _______________ a garden?</a:t>
            </a:r>
          </a:p>
          <a:p>
            <a:pPr algn="l"/>
            <a:r>
              <a:rPr lang="en-US" sz="1800" dirty="0"/>
              <a:t>J No, _____________ a garden.</a:t>
            </a:r>
          </a:p>
          <a:p>
            <a:pPr algn="l"/>
            <a:r>
              <a:rPr lang="en-US" sz="1800" dirty="0"/>
              <a:t>E It doesn’t matter, it sounds great!</a:t>
            </a:r>
          </a:p>
          <a:p>
            <a:pPr algn="l"/>
            <a:endParaRPr lang="en-US" sz="1800" dirty="0"/>
          </a:p>
          <a:p>
            <a:pPr algn="l"/>
            <a:r>
              <a:rPr lang="en-US" sz="1800" dirty="0"/>
              <a:t>Practice the conversation with a partner. </a:t>
            </a:r>
            <a:endParaRPr lang="ru-RU" sz="18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5043" y="2669740"/>
            <a:ext cx="5585540" cy="3841133"/>
          </a:xfrm>
          <a:prstGeom prst="rect">
            <a:avLst/>
          </a:prstGeom>
        </p:spPr>
      </p:pic>
    </p:spTree>
    <p:extLst>
      <p:ext uri="{BB962C8B-B14F-4D97-AF65-F5344CB8AC3E}">
        <p14:creationId xmlns:p14="http://schemas.microsoft.com/office/powerpoint/2010/main" val="1144752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782392"/>
          </a:xfrm>
        </p:spPr>
        <p:txBody>
          <a:bodyPr/>
          <a:lstStyle/>
          <a:p>
            <a:r>
              <a:rPr lang="en-US" dirty="0"/>
              <a:t>Look at the advert for a cottage.</a:t>
            </a:r>
            <a:endParaRPr lang="ru-RU" dirty="0"/>
          </a:p>
        </p:txBody>
      </p:sp>
      <p:sp>
        <p:nvSpPr>
          <p:cNvPr id="3" name="Текст 2"/>
          <p:cNvSpPr>
            <a:spLocks noGrp="1"/>
          </p:cNvSpPr>
          <p:nvPr>
            <p:ph type="body" idx="1"/>
          </p:nvPr>
        </p:nvSpPr>
        <p:spPr>
          <a:xfrm>
            <a:off x="1484312" y="1468192"/>
            <a:ext cx="10018713" cy="4323008"/>
          </a:xfrm>
        </p:spPr>
        <p:txBody>
          <a:bodyPr>
            <a:normAutofit fontScale="85000" lnSpcReduction="10000"/>
          </a:bodyPr>
          <a:lstStyle/>
          <a:p>
            <a:pPr algn="l"/>
            <a:r>
              <a:rPr lang="en-US" dirty="0"/>
              <a:t>Apple tree cottage. </a:t>
            </a:r>
          </a:p>
          <a:p>
            <a:pPr algn="l"/>
            <a:r>
              <a:rPr lang="en-US" dirty="0"/>
              <a:t>A lovely old cottage in the heart of the beautiful Dorset countryside.</a:t>
            </a:r>
          </a:p>
          <a:p>
            <a:pPr marL="342900" indent="-342900" algn="l">
              <a:buFont typeface="Arial" panose="020B0604020202020204" pitchFamily="34" charset="0"/>
              <a:buChar char="•"/>
            </a:pPr>
            <a:r>
              <a:rPr lang="en-US" dirty="0"/>
              <a:t>3 double bedrooms</a:t>
            </a:r>
          </a:p>
          <a:p>
            <a:pPr marL="342900" indent="-342900" algn="l">
              <a:buFont typeface="Arial" panose="020B0604020202020204" pitchFamily="34" charset="0"/>
              <a:buChar char="•"/>
            </a:pPr>
            <a:r>
              <a:rPr lang="en-US" dirty="0"/>
              <a:t>Big kitchen</a:t>
            </a:r>
          </a:p>
          <a:p>
            <a:pPr marL="342900" indent="-342900" algn="l">
              <a:buFont typeface="Arial" panose="020B0604020202020204" pitchFamily="34" charset="0"/>
              <a:buChar char="•"/>
            </a:pPr>
            <a:r>
              <a:rPr lang="en-US" dirty="0"/>
              <a:t>Living room with open fire (no TV)</a:t>
            </a:r>
          </a:p>
          <a:p>
            <a:pPr marL="342900" indent="-342900" algn="l">
              <a:buFont typeface="Arial" panose="020B0604020202020204" pitchFamily="34" charset="0"/>
              <a:buChar char="•"/>
            </a:pPr>
            <a:r>
              <a:rPr lang="en-US" dirty="0"/>
              <a:t>2 bathrooms</a:t>
            </a:r>
          </a:p>
          <a:p>
            <a:pPr marL="342900" indent="-342900" algn="l">
              <a:buFont typeface="Arial" panose="020B0604020202020204" pitchFamily="34" charset="0"/>
              <a:buChar char="•"/>
            </a:pPr>
            <a:r>
              <a:rPr lang="en-US" dirty="0"/>
              <a:t>Small garden</a:t>
            </a:r>
          </a:p>
          <a:p>
            <a:pPr marL="342900" indent="-342900" algn="l">
              <a:buFont typeface="Arial" panose="020B0604020202020204" pitchFamily="34" charset="0"/>
              <a:buChar char="•"/>
            </a:pPr>
            <a:r>
              <a:rPr lang="en-US" dirty="0"/>
              <a:t>Only 3 miles from the seaside town </a:t>
            </a:r>
            <a:endParaRPr lang="ru-RU" dirty="0"/>
          </a:p>
          <a:p>
            <a:pPr algn="l"/>
            <a:r>
              <a:rPr lang="en-US" dirty="0"/>
              <a:t>of Lyme Regis</a:t>
            </a:r>
          </a:p>
          <a:p>
            <a:pPr marL="342900" indent="-342900" algn="l">
              <a:buFont typeface="Arial" panose="020B0604020202020204" pitchFamily="34" charset="0"/>
              <a:buChar char="•"/>
            </a:pPr>
            <a:r>
              <a:rPr lang="en-US" dirty="0"/>
              <a:t>Great restaurants and cafes</a:t>
            </a:r>
          </a:p>
          <a:p>
            <a:pPr marL="342900" indent="-342900" algn="l">
              <a:buFont typeface="Arial" panose="020B0604020202020204" pitchFamily="34" charset="0"/>
              <a:buChar char="•"/>
            </a:pPr>
            <a:r>
              <a:rPr lang="en-US" dirty="0"/>
              <a:t>Lovely beach</a:t>
            </a:r>
          </a:p>
          <a:p>
            <a:pPr marL="342900" indent="-342900" algn="l">
              <a:buFont typeface="Arial" panose="020B0604020202020204" pitchFamily="34" charset="0"/>
              <a:buChar char="•"/>
            </a:pPr>
            <a:r>
              <a:rPr lang="en-US" dirty="0"/>
              <a:t>Local shop and chemist</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4579" y="2250583"/>
            <a:ext cx="6578527" cy="4111579"/>
          </a:xfrm>
          <a:prstGeom prst="rect">
            <a:avLst/>
          </a:prstGeom>
        </p:spPr>
      </p:pic>
    </p:spTree>
    <p:extLst>
      <p:ext uri="{BB962C8B-B14F-4D97-AF65-F5344CB8AC3E}">
        <p14:creationId xmlns:p14="http://schemas.microsoft.com/office/powerpoint/2010/main" val="21816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730876"/>
          </a:xfrm>
        </p:spPr>
        <p:txBody>
          <a:bodyPr/>
          <a:lstStyle/>
          <a:p>
            <a:r>
              <a:rPr lang="en-US" dirty="0"/>
              <a:t>Complete the sentences with there is / isn’t or there are.</a:t>
            </a:r>
            <a:endParaRPr lang="ru-RU" dirty="0"/>
          </a:p>
        </p:txBody>
      </p:sp>
      <p:sp>
        <p:nvSpPr>
          <p:cNvPr id="3" name="Текст 2"/>
          <p:cNvSpPr>
            <a:spLocks noGrp="1"/>
          </p:cNvSpPr>
          <p:nvPr>
            <p:ph type="body" idx="1"/>
          </p:nvPr>
        </p:nvSpPr>
        <p:spPr>
          <a:xfrm>
            <a:off x="1484312" y="1609859"/>
            <a:ext cx="10018713" cy="4181341"/>
          </a:xfrm>
        </p:spPr>
        <p:txBody>
          <a:bodyPr/>
          <a:lstStyle/>
          <a:p>
            <a:pPr marL="457200" indent="-457200" algn="l">
              <a:buAutoNum type="arabicPeriod"/>
            </a:pPr>
            <a:r>
              <a:rPr lang="en-US" dirty="0"/>
              <a:t>There are 3 bedrooms in the cottage. </a:t>
            </a:r>
          </a:p>
          <a:p>
            <a:pPr marL="457200" indent="-457200" algn="l">
              <a:buAutoNum type="arabicPeriod"/>
            </a:pPr>
            <a:r>
              <a:rPr lang="en-US" dirty="0"/>
              <a:t>There isn’t a dining room. </a:t>
            </a:r>
          </a:p>
          <a:p>
            <a:pPr marL="457200" indent="-457200" algn="l">
              <a:buAutoNum type="arabicPeriod"/>
            </a:pPr>
            <a:r>
              <a:rPr lang="en-US" dirty="0"/>
              <a:t>______________ a big kitchen.</a:t>
            </a:r>
          </a:p>
          <a:p>
            <a:pPr marL="457200" indent="-457200" algn="l">
              <a:buAutoNum type="arabicPeriod"/>
            </a:pPr>
            <a:r>
              <a:rPr lang="en-US" dirty="0"/>
              <a:t>______________ an open fire in the living room. </a:t>
            </a:r>
          </a:p>
          <a:p>
            <a:pPr marL="457200" indent="-457200" algn="l">
              <a:buAutoNum type="arabicPeriod"/>
            </a:pPr>
            <a:r>
              <a:rPr lang="en-US" dirty="0"/>
              <a:t>______________ two bathrooms.</a:t>
            </a:r>
          </a:p>
          <a:p>
            <a:pPr marL="457200" indent="-457200" algn="l">
              <a:buAutoNum type="arabicPeriod"/>
            </a:pPr>
            <a:r>
              <a:rPr lang="en-US" dirty="0"/>
              <a:t>______________ a big garden. </a:t>
            </a:r>
          </a:p>
          <a:p>
            <a:pPr marL="457200" indent="-457200" algn="l">
              <a:buAutoNum type="arabicPeriod"/>
            </a:pPr>
            <a:r>
              <a:rPr lang="en-US" dirty="0"/>
              <a:t>______________ a TV.</a:t>
            </a:r>
            <a:endParaRPr lang="ru-RU" dirty="0"/>
          </a:p>
        </p:txBody>
      </p:sp>
    </p:spTree>
    <p:extLst>
      <p:ext uri="{BB962C8B-B14F-4D97-AF65-F5344CB8AC3E}">
        <p14:creationId xmlns:p14="http://schemas.microsoft.com/office/powerpoint/2010/main" val="1882462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885423"/>
          </a:xfrm>
        </p:spPr>
        <p:txBody>
          <a:bodyPr/>
          <a:lstStyle/>
          <a:p>
            <a:r>
              <a:rPr lang="en-US" dirty="0"/>
              <a:t>Complete questions and answers. </a:t>
            </a:r>
            <a:endParaRPr lang="ru-RU" dirty="0"/>
          </a:p>
        </p:txBody>
      </p:sp>
      <p:sp>
        <p:nvSpPr>
          <p:cNvPr id="3" name="Текст 2"/>
          <p:cNvSpPr>
            <a:spLocks noGrp="1"/>
          </p:cNvSpPr>
          <p:nvPr>
            <p:ph type="body" idx="1"/>
          </p:nvPr>
        </p:nvSpPr>
        <p:spPr>
          <a:xfrm>
            <a:off x="1484312" y="1571223"/>
            <a:ext cx="10018713" cy="4219977"/>
          </a:xfrm>
        </p:spPr>
        <p:txBody>
          <a:bodyPr/>
          <a:lstStyle/>
          <a:p>
            <a:pPr marL="457200" indent="-457200" algn="l">
              <a:buAutoNum type="arabicPeriod"/>
            </a:pPr>
            <a:r>
              <a:rPr lang="en-US" dirty="0"/>
              <a:t>Are there any restaurants n Lyme Regis? – Yes, there are some great restaurants.</a:t>
            </a:r>
          </a:p>
          <a:p>
            <a:pPr marL="457200" indent="-457200" algn="l">
              <a:buAutoNum type="arabicPeriod"/>
            </a:pPr>
            <a:r>
              <a:rPr lang="en-US" dirty="0"/>
              <a:t>_____________ any cafes? – Yes, there are lots.</a:t>
            </a:r>
          </a:p>
          <a:p>
            <a:pPr marL="457200" indent="-457200" algn="l">
              <a:buAutoNum type="arabicPeriod"/>
            </a:pPr>
            <a:r>
              <a:rPr lang="en-US" dirty="0"/>
              <a:t>_____________ a beach? – Yes. There is a lovely beach.</a:t>
            </a:r>
          </a:p>
          <a:p>
            <a:pPr marL="457200" indent="-457200" algn="l">
              <a:buAutoNum type="arabicPeriod"/>
            </a:pPr>
            <a:r>
              <a:rPr lang="en-US" dirty="0"/>
              <a:t>______________ any big shopping </a:t>
            </a:r>
            <a:r>
              <a:rPr lang="en-US" dirty="0" err="1"/>
              <a:t>centres</a:t>
            </a:r>
            <a:r>
              <a:rPr lang="en-US" dirty="0"/>
              <a:t>? – No, _________________.</a:t>
            </a:r>
          </a:p>
          <a:p>
            <a:pPr marL="457200" indent="-457200" algn="l">
              <a:buAutoNum type="arabicPeriod"/>
            </a:pPr>
            <a:r>
              <a:rPr lang="en-US" dirty="0"/>
              <a:t>______________a chemist’s? – Yes, __________________.</a:t>
            </a:r>
          </a:p>
          <a:p>
            <a:pPr marL="457200" indent="-457200" algn="l">
              <a:buAutoNum type="arabicPeriod"/>
            </a:pPr>
            <a:r>
              <a:rPr lang="en-US" dirty="0"/>
              <a:t>______________ any shops? – Yes, ______________ local shops.</a:t>
            </a:r>
          </a:p>
          <a:p>
            <a:pPr marL="457200" indent="-457200" algn="l">
              <a:buAutoNum type="arabicPeriod"/>
            </a:pPr>
            <a:r>
              <a:rPr lang="en-US" dirty="0"/>
              <a:t>______________a railway station? – No, ____________. Not any more. </a:t>
            </a:r>
          </a:p>
          <a:p>
            <a:pPr marL="457200" indent="-457200" algn="l">
              <a:buAutoNum type="arabicPeriod"/>
            </a:pPr>
            <a:endParaRPr lang="ru-RU" dirty="0"/>
          </a:p>
        </p:txBody>
      </p:sp>
    </p:spTree>
    <p:extLst>
      <p:ext uri="{BB962C8B-B14F-4D97-AF65-F5344CB8AC3E}">
        <p14:creationId xmlns:p14="http://schemas.microsoft.com/office/powerpoint/2010/main" val="366039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589208"/>
          </a:xfrm>
        </p:spPr>
        <p:txBody>
          <a:bodyPr/>
          <a:lstStyle/>
          <a:p>
            <a:r>
              <a:rPr lang="ru-RU" dirty="0"/>
              <a:t>Вставьте пропущенные слова в предложения:</a:t>
            </a:r>
          </a:p>
        </p:txBody>
      </p:sp>
      <p:sp>
        <p:nvSpPr>
          <p:cNvPr id="3" name="Текст 2"/>
          <p:cNvSpPr>
            <a:spLocks noGrp="1"/>
          </p:cNvSpPr>
          <p:nvPr>
            <p:ph type="body" idx="1"/>
          </p:nvPr>
        </p:nvSpPr>
        <p:spPr>
          <a:xfrm>
            <a:off x="1484312" y="1275008"/>
            <a:ext cx="10018713" cy="4516192"/>
          </a:xfrm>
        </p:spPr>
        <p:txBody>
          <a:bodyPr/>
          <a:lstStyle/>
          <a:p>
            <a:pPr marL="457200" indent="-457200" algn="l">
              <a:buAutoNum type="arabicPeriod"/>
            </a:pPr>
            <a:r>
              <a:rPr lang="en-US" dirty="0"/>
              <a:t>This family lives in a new _________ on _________ of Moscow. </a:t>
            </a:r>
          </a:p>
          <a:p>
            <a:pPr marL="457200" indent="-457200" algn="l">
              <a:buAutoNum type="arabicPeriod"/>
            </a:pPr>
            <a:r>
              <a:rPr lang="en-US" dirty="0"/>
              <a:t>Our country house doesn’t have __________.</a:t>
            </a:r>
          </a:p>
          <a:p>
            <a:pPr marL="457200" indent="-457200" algn="l">
              <a:buAutoNum type="arabicPeriod"/>
            </a:pPr>
            <a:r>
              <a:rPr lang="en-US" dirty="0"/>
              <a:t>Most English house don’t have _________and in winter it is cold in them. </a:t>
            </a:r>
          </a:p>
          <a:p>
            <a:pPr marL="457200" indent="-457200" algn="l">
              <a:buAutoNum type="arabicPeriod"/>
            </a:pPr>
            <a:r>
              <a:rPr lang="en-US" dirty="0"/>
              <a:t>In the kitchen we have a ___________ but we don’t gave a ______________.</a:t>
            </a:r>
          </a:p>
          <a:p>
            <a:pPr marL="457200" indent="-457200" algn="l">
              <a:buAutoNum type="arabicPeriod"/>
            </a:pPr>
            <a:r>
              <a:rPr lang="en-US" dirty="0"/>
              <a:t>The __________ is to carry rubbish down.</a:t>
            </a:r>
          </a:p>
          <a:p>
            <a:pPr marL="457200" indent="-457200" algn="l">
              <a:buAutoNum type="arabicPeriod"/>
            </a:pPr>
            <a:r>
              <a:rPr lang="en-US" dirty="0"/>
              <a:t>They want to build a new house with ___________ around it. </a:t>
            </a:r>
          </a:p>
          <a:p>
            <a:pPr marL="457200" indent="-457200" algn="l">
              <a:buAutoNum type="arabicPeriod"/>
            </a:pPr>
            <a:r>
              <a:rPr lang="en-US" dirty="0"/>
              <a:t>In my study everything is ______________.</a:t>
            </a:r>
          </a:p>
          <a:p>
            <a:pPr marL="457200" indent="-457200" algn="l">
              <a:buAutoNum type="arabicPeriod"/>
            </a:pPr>
            <a:r>
              <a:rPr lang="en-US" dirty="0"/>
              <a:t>The wall units are not _________ now. Everybody prefers built-in ___________.</a:t>
            </a:r>
          </a:p>
          <a:p>
            <a:pPr marL="457200" indent="-457200" algn="l">
              <a:buAutoNum type="arabicPeriod"/>
            </a:pPr>
            <a:r>
              <a:rPr lang="en-US" dirty="0"/>
              <a:t>Our living room is small, but in spite of it, it is very ___________.</a:t>
            </a:r>
          </a:p>
          <a:p>
            <a:pPr marL="457200" indent="-457200" algn="l">
              <a:buAutoNum type="arabicPeriod"/>
            </a:pPr>
            <a:r>
              <a:rPr lang="en-US" dirty="0"/>
              <a:t>There is a small round table with a music </a:t>
            </a:r>
            <a:r>
              <a:rPr lang="en-US" dirty="0" err="1"/>
              <a:t>centre</a:t>
            </a:r>
            <a:r>
              <a:rPr lang="en-US" dirty="0"/>
              <a:t> in ____________ of the bedroom.</a:t>
            </a:r>
            <a:endParaRPr lang="ru-RU" dirty="0"/>
          </a:p>
        </p:txBody>
      </p:sp>
    </p:spTree>
    <p:extLst>
      <p:ext uri="{BB962C8B-B14F-4D97-AF65-F5344CB8AC3E}">
        <p14:creationId xmlns:p14="http://schemas.microsoft.com/office/powerpoint/2010/main" val="2323042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800"/>
            <a:ext cx="10018711" cy="769513"/>
          </a:xfrm>
        </p:spPr>
        <p:txBody>
          <a:bodyPr/>
          <a:lstStyle/>
          <a:p>
            <a:r>
              <a:rPr lang="ru-RU" dirty="0"/>
              <a:t>Слова для справок:</a:t>
            </a:r>
          </a:p>
        </p:txBody>
      </p:sp>
      <p:sp>
        <p:nvSpPr>
          <p:cNvPr id="3" name="Текст 2"/>
          <p:cNvSpPr>
            <a:spLocks noGrp="1"/>
          </p:cNvSpPr>
          <p:nvPr>
            <p:ph type="body" idx="1"/>
          </p:nvPr>
        </p:nvSpPr>
        <p:spPr>
          <a:xfrm>
            <a:off x="1484312" y="1455313"/>
            <a:ext cx="10018713" cy="4335887"/>
          </a:xfrm>
        </p:spPr>
        <p:txBody>
          <a:bodyPr numCol="2"/>
          <a:lstStyle/>
          <a:p>
            <a:pPr marL="457200" indent="-457200" algn="l">
              <a:buAutoNum type="alphaLcPeriod"/>
            </a:pPr>
            <a:r>
              <a:rPr lang="en-US" sz="2400" dirty="0"/>
              <a:t>Central heating</a:t>
            </a:r>
          </a:p>
          <a:p>
            <a:pPr marL="457200" indent="-457200" algn="l">
              <a:buAutoNum type="alphaLcPeriod"/>
            </a:pPr>
            <a:r>
              <a:rPr lang="en-US" sz="2400" dirty="0"/>
              <a:t>washing machine</a:t>
            </a:r>
          </a:p>
          <a:p>
            <a:pPr marL="457200" indent="-457200" algn="l">
              <a:buAutoNum type="alphaLcPeriod"/>
            </a:pPr>
            <a:r>
              <a:rPr lang="en-US" sz="2400" dirty="0"/>
              <a:t>In brown </a:t>
            </a:r>
            <a:r>
              <a:rPr lang="en-US" sz="2400" dirty="0" err="1"/>
              <a:t>colour</a:t>
            </a:r>
            <a:endParaRPr lang="en-US" sz="2400" dirty="0"/>
          </a:p>
          <a:p>
            <a:pPr marL="457200" indent="-457200" algn="l">
              <a:buAutoNum type="alphaLcPeriod"/>
            </a:pPr>
            <a:r>
              <a:rPr lang="en-US" sz="2400" dirty="0"/>
              <a:t>At a loss</a:t>
            </a:r>
          </a:p>
          <a:p>
            <a:pPr marL="457200" indent="-457200" algn="l">
              <a:buAutoNum type="alphaLcPeriod"/>
            </a:pPr>
            <a:r>
              <a:rPr lang="en-US" sz="2400" dirty="0"/>
              <a:t>A lampshade</a:t>
            </a:r>
          </a:p>
          <a:p>
            <a:pPr marL="457200" indent="-457200" algn="l">
              <a:buAutoNum type="alphaLcPeriod"/>
            </a:pPr>
            <a:r>
              <a:rPr lang="en-US" sz="2400" dirty="0"/>
              <a:t>Chute</a:t>
            </a:r>
          </a:p>
          <a:p>
            <a:pPr marL="457200" indent="-457200" algn="l">
              <a:buAutoNum type="alphaLcPeriod"/>
            </a:pPr>
            <a:r>
              <a:rPr lang="en-US" sz="2400" dirty="0"/>
              <a:t>A garden and an orchard</a:t>
            </a:r>
          </a:p>
          <a:p>
            <a:pPr marL="457200" indent="-457200" algn="l">
              <a:buAutoNum type="alphaLcPeriod"/>
            </a:pPr>
            <a:r>
              <a:rPr lang="en-US" sz="2400" dirty="0"/>
              <a:t>Wardrobes</a:t>
            </a:r>
          </a:p>
          <a:p>
            <a:pPr marL="457200" indent="-457200" algn="l">
              <a:buAutoNum type="alphaLcPeriod"/>
            </a:pPr>
            <a:r>
              <a:rPr lang="en-US" sz="2400" dirty="0"/>
              <a:t>Modern conveniences</a:t>
            </a:r>
          </a:p>
          <a:p>
            <a:pPr marL="457200" indent="-457200" algn="l">
              <a:buAutoNum type="alphaLcPeriod"/>
            </a:pPr>
            <a:r>
              <a:rPr lang="en-US" sz="2400" dirty="0" err="1"/>
              <a:t>Cosy</a:t>
            </a:r>
            <a:endParaRPr lang="en-US" sz="2400" dirty="0"/>
          </a:p>
          <a:p>
            <a:pPr marL="457200" indent="-457200" algn="l">
              <a:buAutoNum type="alphaLcPeriod"/>
            </a:pPr>
            <a:r>
              <a:rPr lang="en-US" sz="2400" dirty="0"/>
              <a:t>Block of flats</a:t>
            </a:r>
          </a:p>
          <a:p>
            <a:pPr marL="457200" indent="-457200" algn="l">
              <a:buAutoNum type="alphaLcPeriod"/>
            </a:pPr>
            <a:r>
              <a:rPr lang="en-US" sz="2400" dirty="0"/>
              <a:t>In fashion</a:t>
            </a:r>
          </a:p>
          <a:p>
            <a:pPr marL="457200" indent="-457200" algn="l">
              <a:buAutoNum type="alphaLcPeriod"/>
            </a:pPr>
            <a:r>
              <a:rPr lang="en-US" sz="2400" dirty="0"/>
              <a:t>The left corner</a:t>
            </a:r>
          </a:p>
          <a:p>
            <a:pPr marL="457200" indent="-457200" algn="l">
              <a:buAutoNum type="alphaLcPeriod"/>
            </a:pPr>
            <a:r>
              <a:rPr lang="en-US" sz="2400" dirty="0"/>
              <a:t>Dish washer</a:t>
            </a:r>
          </a:p>
          <a:p>
            <a:pPr marL="457200" indent="-457200" algn="l">
              <a:buAutoNum type="alphaLcPeriod"/>
            </a:pPr>
            <a:r>
              <a:rPr lang="en-US" sz="2400" dirty="0"/>
              <a:t>The outskirts</a:t>
            </a:r>
          </a:p>
          <a:p>
            <a:pPr marL="457200" indent="-457200" algn="l">
              <a:buAutoNum type="alphaLcPeriod"/>
            </a:pPr>
            <a:endParaRPr lang="ru-RU" dirty="0"/>
          </a:p>
        </p:txBody>
      </p:sp>
    </p:spTree>
    <p:extLst>
      <p:ext uri="{BB962C8B-B14F-4D97-AF65-F5344CB8AC3E}">
        <p14:creationId xmlns:p14="http://schemas.microsoft.com/office/powerpoint/2010/main" val="3872938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685799"/>
            <a:ext cx="10018711" cy="573375"/>
          </a:xfrm>
        </p:spPr>
        <p:txBody>
          <a:bodyPr>
            <a:normAutofit/>
          </a:bodyPr>
          <a:lstStyle/>
          <a:p>
            <a:r>
              <a:rPr lang="ru-RU" sz="2800" dirty="0"/>
              <a:t>Расставьте слова в правильном порядке:</a:t>
            </a:r>
          </a:p>
        </p:txBody>
      </p:sp>
      <p:sp>
        <p:nvSpPr>
          <p:cNvPr id="3" name="Текст 2"/>
          <p:cNvSpPr>
            <a:spLocks noGrp="1"/>
          </p:cNvSpPr>
          <p:nvPr>
            <p:ph type="body" idx="1"/>
          </p:nvPr>
        </p:nvSpPr>
        <p:spPr>
          <a:xfrm>
            <a:off x="1484312" y="1259175"/>
            <a:ext cx="10018713" cy="4532026"/>
          </a:xfrm>
        </p:spPr>
        <p:txBody>
          <a:bodyPr numCol="2"/>
          <a:lstStyle/>
          <a:p>
            <a:pPr marL="457200" indent="-457200" algn="l">
              <a:buAutoNum type="arabicPeriod"/>
            </a:pPr>
            <a:r>
              <a:rPr lang="en-US" dirty="0"/>
              <a:t>Are / there / three cushions / the sofa / on.</a:t>
            </a:r>
          </a:p>
          <a:p>
            <a:pPr marL="457200" indent="-457200" algn="l">
              <a:buAutoNum type="arabicPeriod"/>
            </a:pPr>
            <a:r>
              <a:rPr lang="en-US" dirty="0"/>
              <a:t>Want / in the right corner / they / put / a coffee table / to.</a:t>
            </a:r>
          </a:p>
          <a:p>
            <a:pPr marL="457200" indent="-457200" algn="l">
              <a:buAutoNum type="arabicPeriod"/>
            </a:pPr>
            <a:r>
              <a:rPr lang="en-US" dirty="0"/>
              <a:t>8 chairs / opposite the door / a round table / there is / and. </a:t>
            </a:r>
          </a:p>
          <a:p>
            <a:pPr marL="457200" indent="-457200" algn="l">
              <a:buAutoNum type="arabicPeriod"/>
            </a:pPr>
            <a:r>
              <a:rPr lang="en-US" dirty="0"/>
              <a:t>New / his family / a vacuum cleaner / has got. </a:t>
            </a:r>
          </a:p>
          <a:p>
            <a:pPr marL="457200" indent="-457200" algn="l">
              <a:buAutoNum type="arabicPeriod"/>
            </a:pPr>
            <a:r>
              <a:rPr lang="en-US" dirty="0"/>
              <a:t>On / a lot of / there are / pictures / the wall.</a:t>
            </a:r>
          </a:p>
          <a:p>
            <a:pPr marL="457200" indent="-457200" algn="l">
              <a:buAutoNum type="arabicPeriod"/>
            </a:pPr>
            <a:r>
              <a:rPr lang="en-US" dirty="0"/>
              <a:t>Not / the bedroom / there are / bedside tables / in / any.</a:t>
            </a:r>
          </a:p>
          <a:p>
            <a:pPr marL="457200" indent="-457200" algn="l">
              <a:buAutoNum type="arabicPeriod"/>
            </a:pPr>
            <a:r>
              <a:rPr lang="en-US" dirty="0"/>
              <a:t>Likes / room / sometimes / in / their granny / to rearrange / her / the furniture. </a:t>
            </a:r>
            <a:endParaRPr lang="ru-RU" dirty="0"/>
          </a:p>
          <a:p>
            <a:pPr marL="457200" indent="-457200" algn="l">
              <a:buAutoNum type="arabicPeriod"/>
            </a:pPr>
            <a:endParaRPr lang="ru-RU" dirty="0"/>
          </a:p>
          <a:p>
            <a:pPr marL="457200" indent="-457200" algn="l">
              <a:buAutoNum type="arabicPeriod"/>
            </a:pPr>
            <a:endParaRPr lang="ru-RU" dirty="0"/>
          </a:p>
          <a:p>
            <a:pPr marL="457200" indent="-457200" algn="l">
              <a:buAutoNum type="arabicPeriod"/>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68617" y="2115806"/>
            <a:ext cx="5363553" cy="4022666"/>
          </a:xfrm>
          <a:prstGeom prst="rect">
            <a:avLst/>
          </a:prstGeom>
        </p:spPr>
      </p:pic>
    </p:spTree>
    <p:extLst>
      <p:ext uri="{BB962C8B-B14F-4D97-AF65-F5344CB8AC3E}">
        <p14:creationId xmlns:p14="http://schemas.microsoft.com/office/powerpoint/2010/main" val="42616426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араллакс">
  <a:themeElements>
    <a:clrScheme name="Параллакс">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Параллакс">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Параллакс</Template>
  <TotalTime>527</TotalTime>
  <Words>1310</Words>
  <Application>Microsoft Office PowerPoint</Application>
  <PresentationFormat>Широкоэкранный</PresentationFormat>
  <Paragraphs>132</Paragraphs>
  <Slides>18</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18</vt:i4>
      </vt:variant>
    </vt:vector>
  </HeadingPairs>
  <TitlesOfParts>
    <vt:vector size="21" baseType="lpstr">
      <vt:lpstr>Arial</vt:lpstr>
      <vt:lpstr>Corbel</vt:lpstr>
      <vt:lpstr>Параллакс</vt:lpstr>
      <vt:lpstr>Мой дом, моя квартира My house. My flat.</vt:lpstr>
      <vt:lpstr>Запишите слова в правильный столбик:  living room, kitchen, street.</vt:lpstr>
      <vt:lpstr>Josie wants to rent a flat. Listen and complete the conversation.</vt:lpstr>
      <vt:lpstr>Look at the advert for a cottage.</vt:lpstr>
      <vt:lpstr>Complete the sentences with there is / isn’t or there are.</vt:lpstr>
      <vt:lpstr>Complete questions and answers. </vt:lpstr>
      <vt:lpstr>Вставьте пропущенные слова в предложения:</vt:lpstr>
      <vt:lpstr>Слова для справок:</vt:lpstr>
      <vt:lpstr>Расставьте слова в правильном порядке:</vt:lpstr>
      <vt:lpstr>British homes</vt:lpstr>
      <vt:lpstr>Поставьте глагол в правильную форму:</vt:lpstr>
      <vt:lpstr>Самый известный адрес в Америке. </vt:lpstr>
      <vt:lpstr>Презентация PowerPoint</vt:lpstr>
      <vt:lpstr>THE WHITE HOUSE DAY BY DAY</vt:lpstr>
      <vt:lpstr>Презентация PowerPoint</vt:lpstr>
      <vt:lpstr>INSIDE THE WHITE HOUSE</vt:lpstr>
      <vt:lpstr>Ответьте на вопросы:</vt:lpstr>
      <vt:lpstr>Research a famous building in your country. Where is it? Is it a government building? A cathedral? A museum?</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Мой дом, моя квартира</dc:title>
  <dc:creator>Лена</dc:creator>
  <cp:lastModifiedBy>Елена Хедер</cp:lastModifiedBy>
  <cp:revision>20</cp:revision>
  <dcterms:created xsi:type="dcterms:W3CDTF">2015-03-29T16:02:03Z</dcterms:created>
  <dcterms:modified xsi:type="dcterms:W3CDTF">2019-04-19T20:13:06Z</dcterms:modified>
</cp:coreProperties>
</file>