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24"/>
  </p:notesMasterIdLst>
  <p:sldIdLst>
    <p:sldId id="326" r:id="rId2"/>
    <p:sldId id="263" r:id="rId3"/>
    <p:sldId id="322" r:id="rId4"/>
    <p:sldId id="325" r:id="rId5"/>
    <p:sldId id="260" r:id="rId6"/>
    <p:sldId id="261" r:id="rId7"/>
    <p:sldId id="264" r:id="rId8"/>
    <p:sldId id="266" r:id="rId9"/>
    <p:sldId id="272" r:id="rId10"/>
    <p:sldId id="273" r:id="rId11"/>
    <p:sldId id="290" r:id="rId12"/>
    <p:sldId id="294" r:id="rId13"/>
    <p:sldId id="295" r:id="rId14"/>
    <p:sldId id="298" r:id="rId15"/>
    <p:sldId id="285" r:id="rId16"/>
    <p:sldId id="288" r:id="rId17"/>
    <p:sldId id="286" r:id="rId18"/>
    <p:sldId id="287" r:id="rId19"/>
    <p:sldId id="299" r:id="rId20"/>
    <p:sldId id="304" r:id="rId21"/>
    <p:sldId id="309" r:id="rId22"/>
    <p:sldId id="310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31B82"/>
    <a:srgbClr val="000099"/>
    <a:srgbClr val="00FFFF"/>
    <a:srgbClr val="5CC4F2"/>
    <a:srgbClr val="3324A4"/>
    <a:srgbClr val="3D53F7"/>
    <a:srgbClr val="1F2989"/>
    <a:srgbClr val="53D8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44" autoAdjust="0"/>
    <p:restoredTop sz="94660"/>
  </p:normalViewPr>
  <p:slideViewPr>
    <p:cSldViewPr>
      <p:cViewPr varScale="1">
        <p:scale>
          <a:sx n="80" d="100"/>
          <a:sy n="80" d="100"/>
        </p:scale>
        <p:origin x="120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F15679-1F9B-4F8D-A857-BA85B7425A9B}" type="doc">
      <dgm:prSet loTypeId="urn:microsoft.com/office/officeart/2005/8/layout/radial6" loCatId="relationship" qsTypeId="urn:microsoft.com/office/officeart/2005/8/quickstyle/3d5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E3707916-5F37-4358-9091-889EFEC03D5B}">
      <dgm:prSet phldrT="[Текст]" custT="1"/>
      <dgm:spPr/>
      <dgm:t>
        <a:bodyPr/>
        <a:lstStyle/>
        <a:p>
          <a:r>
            <a:rPr lang="ru-RU" sz="2400" b="1" dirty="0" smtClean="0"/>
            <a:t> Звуковой аналитико-синтетический метод</a:t>
          </a:r>
          <a:endParaRPr lang="ru-RU" sz="2400" b="1" dirty="0"/>
        </a:p>
      </dgm:t>
    </dgm:pt>
    <dgm:pt modelId="{3AE6AC37-2F5D-4BEB-8888-BC68AA1A9A74}" type="parTrans" cxnId="{6C73FC71-420A-4F1C-A6E4-03EF2FCE2A55}">
      <dgm:prSet/>
      <dgm:spPr/>
      <dgm:t>
        <a:bodyPr/>
        <a:lstStyle/>
        <a:p>
          <a:endParaRPr lang="ru-RU"/>
        </a:p>
      </dgm:t>
    </dgm:pt>
    <dgm:pt modelId="{914F7D11-815A-4F62-9C00-D0367883070E}" type="sibTrans" cxnId="{6C73FC71-420A-4F1C-A6E4-03EF2FCE2A55}">
      <dgm:prSet/>
      <dgm:spPr/>
      <dgm:t>
        <a:bodyPr/>
        <a:lstStyle/>
        <a:p>
          <a:endParaRPr lang="ru-RU"/>
        </a:p>
      </dgm:t>
    </dgm:pt>
    <dgm:pt modelId="{08DDDD07-FB5D-4D3B-BC82-EAA60080FA2F}">
      <dgm:prSet phldrT="[Текст]" custT="1"/>
      <dgm:spPr/>
      <dgm:t>
        <a:bodyPr/>
        <a:lstStyle/>
        <a:p>
          <a:r>
            <a:rPr lang="ru-RU" sz="2000" b="1" smtClean="0"/>
            <a:t>1. Знакомство со звуковой системой языка</a:t>
          </a:r>
          <a:endParaRPr lang="ru-RU" sz="2000" b="1" dirty="0"/>
        </a:p>
      </dgm:t>
    </dgm:pt>
    <dgm:pt modelId="{1D2D4CE1-FBAC-46F4-AE0A-19A538C1D136}" type="parTrans" cxnId="{0D87020F-CFFC-44AB-ADDD-6C7C483610D3}">
      <dgm:prSet/>
      <dgm:spPr/>
      <dgm:t>
        <a:bodyPr/>
        <a:lstStyle/>
        <a:p>
          <a:endParaRPr lang="ru-RU"/>
        </a:p>
      </dgm:t>
    </dgm:pt>
    <dgm:pt modelId="{2E80EADD-1F3A-4517-953A-787A73B07266}" type="sibTrans" cxnId="{0D87020F-CFFC-44AB-ADDD-6C7C483610D3}">
      <dgm:prSet/>
      <dgm:spPr/>
      <dgm:t>
        <a:bodyPr/>
        <a:lstStyle/>
        <a:p>
          <a:endParaRPr lang="ru-RU"/>
        </a:p>
      </dgm:t>
    </dgm:pt>
    <dgm:pt modelId="{8B62AC65-0663-4C6D-919B-C0E58BC6D6F1}">
      <dgm:prSet phldrT="[Текст]" custT="1"/>
      <dgm:spPr/>
      <dgm:t>
        <a:bodyPr/>
        <a:lstStyle/>
        <a:p>
          <a:r>
            <a:rPr lang="ru-RU" sz="2000" b="1" smtClean="0"/>
            <a:t>2. Обучение звуковому анализу и синтезу</a:t>
          </a:r>
          <a:endParaRPr lang="ru-RU" sz="2000" b="1" dirty="0"/>
        </a:p>
      </dgm:t>
    </dgm:pt>
    <dgm:pt modelId="{5D611CC5-AD7A-433C-BBC3-CC1792929927}" type="parTrans" cxnId="{E1AF6414-4327-4AEB-AAF2-7059BF95E159}">
      <dgm:prSet/>
      <dgm:spPr/>
      <dgm:t>
        <a:bodyPr/>
        <a:lstStyle/>
        <a:p>
          <a:endParaRPr lang="ru-RU"/>
        </a:p>
      </dgm:t>
    </dgm:pt>
    <dgm:pt modelId="{672FE8AA-2105-4195-B99A-D0DEAC6EF05E}" type="sibTrans" cxnId="{E1AF6414-4327-4AEB-AAF2-7059BF95E159}">
      <dgm:prSet/>
      <dgm:spPr/>
      <dgm:t>
        <a:bodyPr/>
        <a:lstStyle/>
        <a:p>
          <a:endParaRPr lang="ru-RU"/>
        </a:p>
      </dgm:t>
    </dgm:pt>
    <dgm:pt modelId="{249F3328-EED3-4314-BAEF-0A4324C19B20}">
      <dgm:prSet phldrT="[Текст]" custT="1"/>
      <dgm:spPr/>
      <dgm:t>
        <a:bodyPr/>
        <a:lstStyle/>
        <a:p>
          <a:r>
            <a:rPr lang="ru-RU" sz="2000" b="1" smtClean="0"/>
            <a:t>3. Знакомство с буквами</a:t>
          </a:r>
          <a:endParaRPr lang="ru-RU" sz="2000" b="1" dirty="0"/>
        </a:p>
      </dgm:t>
    </dgm:pt>
    <dgm:pt modelId="{83D05986-8AFB-4656-8455-2FC6B804BE0E}" type="parTrans" cxnId="{F5FB259F-47BF-4223-B177-2A0591736120}">
      <dgm:prSet/>
      <dgm:spPr/>
      <dgm:t>
        <a:bodyPr/>
        <a:lstStyle/>
        <a:p>
          <a:endParaRPr lang="ru-RU"/>
        </a:p>
      </dgm:t>
    </dgm:pt>
    <dgm:pt modelId="{FD6BA203-190A-4E4B-973D-6E4087FC4753}" type="sibTrans" cxnId="{F5FB259F-47BF-4223-B177-2A0591736120}">
      <dgm:prSet/>
      <dgm:spPr/>
      <dgm:t>
        <a:bodyPr/>
        <a:lstStyle/>
        <a:p>
          <a:endParaRPr lang="ru-RU"/>
        </a:p>
      </dgm:t>
    </dgm:pt>
    <dgm:pt modelId="{E98C02F7-5ECD-41A6-81F9-D041E830FF52}">
      <dgm:prSet phldrT="[Текст]" custT="1"/>
      <dgm:spPr/>
      <dgm:t>
        <a:bodyPr/>
        <a:lstStyle/>
        <a:p>
          <a:r>
            <a:rPr lang="ru-RU" sz="2000" b="1" smtClean="0"/>
            <a:t>4.Чтение и печатание  букв, слогов, слов, предложений</a:t>
          </a:r>
          <a:endParaRPr lang="ru-RU" sz="2000" b="1" dirty="0"/>
        </a:p>
      </dgm:t>
    </dgm:pt>
    <dgm:pt modelId="{EA97578F-9A50-4BC8-99EA-64175E192794}" type="parTrans" cxnId="{C9511885-F760-4158-9E27-33C2A4449B9C}">
      <dgm:prSet/>
      <dgm:spPr/>
      <dgm:t>
        <a:bodyPr/>
        <a:lstStyle/>
        <a:p>
          <a:endParaRPr lang="ru-RU"/>
        </a:p>
      </dgm:t>
    </dgm:pt>
    <dgm:pt modelId="{C80A3465-4BBB-4824-B0F3-51FD142021FB}" type="sibTrans" cxnId="{C9511885-F760-4158-9E27-33C2A4449B9C}">
      <dgm:prSet/>
      <dgm:spPr/>
      <dgm:t>
        <a:bodyPr/>
        <a:lstStyle/>
        <a:p>
          <a:endParaRPr lang="ru-RU"/>
        </a:p>
      </dgm:t>
    </dgm:pt>
    <dgm:pt modelId="{EE72D1C5-32EE-4066-B0EC-B02727A0F36C}" type="pres">
      <dgm:prSet presAssocID="{7AF15679-1F9B-4F8D-A857-BA85B7425A9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8B81F85-3539-4A65-904B-23EF4713A6FB}" type="pres">
      <dgm:prSet presAssocID="{E3707916-5F37-4358-9091-889EFEC03D5B}" presName="centerShape" presStyleLbl="node0" presStyleIdx="0" presStyleCnt="1" custScaleX="154607" custLinFactNeighborX="-769" custLinFactNeighborY="-1590"/>
      <dgm:spPr/>
      <dgm:t>
        <a:bodyPr/>
        <a:lstStyle/>
        <a:p>
          <a:endParaRPr lang="ru-RU"/>
        </a:p>
      </dgm:t>
    </dgm:pt>
    <dgm:pt modelId="{0BEAE0D9-5381-4F1C-9DA5-FB6B1C16D112}" type="pres">
      <dgm:prSet presAssocID="{08DDDD07-FB5D-4D3B-BC82-EAA60080FA2F}" presName="node" presStyleLbl="node1" presStyleIdx="0" presStyleCnt="4" custScaleX="172499" custScaleY="117957" custRadScaleRad="100160" custRadScaleInc="62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70233E-6FDD-485A-AF76-9C7BED22A743}" type="pres">
      <dgm:prSet presAssocID="{08DDDD07-FB5D-4D3B-BC82-EAA60080FA2F}" presName="dummy" presStyleCnt="0"/>
      <dgm:spPr/>
      <dgm:t>
        <a:bodyPr/>
        <a:lstStyle/>
        <a:p>
          <a:endParaRPr lang="ru-RU"/>
        </a:p>
      </dgm:t>
    </dgm:pt>
    <dgm:pt modelId="{727E65CC-17E4-4481-BA36-A866DA787134}" type="pres">
      <dgm:prSet presAssocID="{2E80EADD-1F3A-4517-953A-787A73B07266}" presName="sibTrans" presStyleLbl="sibTrans2D1" presStyleIdx="0" presStyleCnt="4"/>
      <dgm:spPr/>
      <dgm:t>
        <a:bodyPr/>
        <a:lstStyle/>
        <a:p>
          <a:endParaRPr lang="ru-RU"/>
        </a:p>
      </dgm:t>
    </dgm:pt>
    <dgm:pt modelId="{CC1FF5E1-5016-4605-89EA-025278DB22E6}" type="pres">
      <dgm:prSet presAssocID="{8B62AC65-0663-4C6D-919B-C0E58BC6D6F1}" presName="node" presStyleLbl="node1" presStyleIdx="1" presStyleCnt="4" custScaleX="156523" custScaleY="111278" custRadScaleRad="122936" custRadScaleInc="-58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F885F4-01D0-4733-B8F5-D2FC465122C5}" type="pres">
      <dgm:prSet presAssocID="{8B62AC65-0663-4C6D-919B-C0E58BC6D6F1}" presName="dummy" presStyleCnt="0"/>
      <dgm:spPr/>
      <dgm:t>
        <a:bodyPr/>
        <a:lstStyle/>
        <a:p>
          <a:endParaRPr lang="ru-RU"/>
        </a:p>
      </dgm:t>
    </dgm:pt>
    <dgm:pt modelId="{98399D70-12F7-41A1-89DD-15774C098F1C}" type="pres">
      <dgm:prSet presAssocID="{672FE8AA-2105-4195-B99A-D0DEAC6EF05E}" presName="sibTrans" presStyleLbl="sibTrans2D1" presStyleIdx="1" presStyleCnt="4"/>
      <dgm:spPr/>
      <dgm:t>
        <a:bodyPr/>
        <a:lstStyle/>
        <a:p>
          <a:endParaRPr lang="ru-RU"/>
        </a:p>
      </dgm:t>
    </dgm:pt>
    <dgm:pt modelId="{03CFBE7B-EFD7-469F-8AF2-253A055EDDDA}" type="pres">
      <dgm:prSet presAssocID="{249F3328-EED3-4314-BAEF-0A4324C19B20}" presName="node" presStyleLbl="node1" presStyleIdx="2" presStyleCnt="4" custScaleX="146257" custScaleY="84022" custRadScaleRad="92427" custRadScaleInc="-14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98EC7A-8367-46B9-A209-2E0BDA45A021}" type="pres">
      <dgm:prSet presAssocID="{249F3328-EED3-4314-BAEF-0A4324C19B20}" presName="dummy" presStyleCnt="0"/>
      <dgm:spPr/>
      <dgm:t>
        <a:bodyPr/>
        <a:lstStyle/>
        <a:p>
          <a:endParaRPr lang="ru-RU"/>
        </a:p>
      </dgm:t>
    </dgm:pt>
    <dgm:pt modelId="{FFBEDEBA-648C-4405-8531-EA6028FD2CF2}" type="pres">
      <dgm:prSet presAssocID="{FD6BA203-190A-4E4B-973D-6E4087FC4753}" presName="sibTrans" presStyleLbl="sibTrans2D1" presStyleIdx="2" presStyleCnt="4"/>
      <dgm:spPr/>
      <dgm:t>
        <a:bodyPr/>
        <a:lstStyle/>
        <a:p>
          <a:endParaRPr lang="ru-RU"/>
        </a:p>
      </dgm:t>
    </dgm:pt>
    <dgm:pt modelId="{B6E902BA-11BD-4EF4-9BF1-B1364EF1F0F2}" type="pres">
      <dgm:prSet presAssocID="{E98C02F7-5ECD-41A6-81F9-D041E830FF52}" presName="node" presStyleLbl="node1" presStyleIdx="3" presStyleCnt="4" custScaleX="182587" custScaleY="130222" custRadScaleRad="138164" custRadScaleInc="103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C86ED4-022F-4DC7-9A34-53F4C03DCBC7}" type="pres">
      <dgm:prSet presAssocID="{E98C02F7-5ECD-41A6-81F9-D041E830FF52}" presName="dummy" presStyleCnt="0"/>
      <dgm:spPr/>
      <dgm:t>
        <a:bodyPr/>
        <a:lstStyle/>
        <a:p>
          <a:endParaRPr lang="ru-RU"/>
        </a:p>
      </dgm:t>
    </dgm:pt>
    <dgm:pt modelId="{B305D25A-5A80-4F43-9B5F-050F4588E6BB}" type="pres">
      <dgm:prSet presAssocID="{C80A3465-4BBB-4824-B0F3-51FD142021FB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C9511885-F760-4158-9E27-33C2A4449B9C}" srcId="{E3707916-5F37-4358-9091-889EFEC03D5B}" destId="{E98C02F7-5ECD-41A6-81F9-D041E830FF52}" srcOrd="3" destOrd="0" parTransId="{EA97578F-9A50-4BC8-99EA-64175E192794}" sibTransId="{C80A3465-4BBB-4824-B0F3-51FD142021FB}"/>
    <dgm:cxn modelId="{E1AF6414-4327-4AEB-AAF2-7059BF95E159}" srcId="{E3707916-5F37-4358-9091-889EFEC03D5B}" destId="{8B62AC65-0663-4C6D-919B-C0E58BC6D6F1}" srcOrd="1" destOrd="0" parTransId="{5D611CC5-AD7A-433C-BBC3-CC1792929927}" sibTransId="{672FE8AA-2105-4195-B99A-D0DEAC6EF05E}"/>
    <dgm:cxn modelId="{5DEA4C3A-CD6C-47F8-8F4D-A6FC77F38675}" type="presOf" srcId="{8B62AC65-0663-4C6D-919B-C0E58BC6D6F1}" destId="{CC1FF5E1-5016-4605-89EA-025278DB22E6}" srcOrd="0" destOrd="0" presId="urn:microsoft.com/office/officeart/2005/8/layout/radial6"/>
    <dgm:cxn modelId="{0D87020F-CFFC-44AB-ADDD-6C7C483610D3}" srcId="{E3707916-5F37-4358-9091-889EFEC03D5B}" destId="{08DDDD07-FB5D-4D3B-BC82-EAA60080FA2F}" srcOrd="0" destOrd="0" parTransId="{1D2D4CE1-FBAC-46F4-AE0A-19A538C1D136}" sibTransId="{2E80EADD-1F3A-4517-953A-787A73B07266}"/>
    <dgm:cxn modelId="{FA204C15-A41A-428B-83F6-3C264D50B9E4}" type="presOf" srcId="{672FE8AA-2105-4195-B99A-D0DEAC6EF05E}" destId="{98399D70-12F7-41A1-89DD-15774C098F1C}" srcOrd="0" destOrd="0" presId="urn:microsoft.com/office/officeart/2005/8/layout/radial6"/>
    <dgm:cxn modelId="{CC7B5220-5F39-474B-9CCD-B72B384BE554}" type="presOf" srcId="{E98C02F7-5ECD-41A6-81F9-D041E830FF52}" destId="{B6E902BA-11BD-4EF4-9BF1-B1364EF1F0F2}" srcOrd="0" destOrd="0" presId="urn:microsoft.com/office/officeart/2005/8/layout/radial6"/>
    <dgm:cxn modelId="{6F56180A-C78E-4323-909A-3B45145FAFB4}" type="presOf" srcId="{7AF15679-1F9B-4F8D-A857-BA85B7425A9B}" destId="{EE72D1C5-32EE-4066-B0EC-B02727A0F36C}" srcOrd="0" destOrd="0" presId="urn:microsoft.com/office/officeart/2005/8/layout/radial6"/>
    <dgm:cxn modelId="{6C73FC71-420A-4F1C-A6E4-03EF2FCE2A55}" srcId="{7AF15679-1F9B-4F8D-A857-BA85B7425A9B}" destId="{E3707916-5F37-4358-9091-889EFEC03D5B}" srcOrd="0" destOrd="0" parTransId="{3AE6AC37-2F5D-4BEB-8888-BC68AA1A9A74}" sibTransId="{914F7D11-815A-4F62-9C00-D0367883070E}"/>
    <dgm:cxn modelId="{F16BC6F5-90EF-4077-A84A-E0713A612499}" type="presOf" srcId="{C80A3465-4BBB-4824-B0F3-51FD142021FB}" destId="{B305D25A-5A80-4F43-9B5F-050F4588E6BB}" srcOrd="0" destOrd="0" presId="urn:microsoft.com/office/officeart/2005/8/layout/radial6"/>
    <dgm:cxn modelId="{C2A12441-0FC5-49BA-94B9-16B05621A0AB}" type="presOf" srcId="{08DDDD07-FB5D-4D3B-BC82-EAA60080FA2F}" destId="{0BEAE0D9-5381-4F1C-9DA5-FB6B1C16D112}" srcOrd="0" destOrd="0" presId="urn:microsoft.com/office/officeart/2005/8/layout/radial6"/>
    <dgm:cxn modelId="{F5FB259F-47BF-4223-B177-2A0591736120}" srcId="{E3707916-5F37-4358-9091-889EFEC03D5B}" destId="{249F3328-EED3-4314-BAEF-0A4324C19B20}" srcOrd="2" destOrd="0" parTransId="{83D05986-8AFB-4656-8455-2FC6B804BE0E}" sibTransId="{FD6BA203-190A-4E4B-973D-6E4087FC4753}"/>
    <dgm:cxn modelId="{43A56E2C-1F45-48D0-B2EB-AF6529D9317C}" type="presOf" srcId="{2E80EADD-1F3A-4517-953A-787A73B07266}" destId="{727E65CC-17E4-4481-BA36-A866DA787134}" srcOrd="0" destOrd="0" presId="urn:microsoft.com/office/officeart/2005/8/layout/radial6"/>
    <dgm:cxn modelId="{F44C634D-4BA7-4C29-BD4C-D9FBA5B5138B}" type="presOf" srcId="{E3707916-5F37-4358-9091-889EFEC03D5B}" destId="{28B81F85-3539-4A65-904B-23EF4713A6FB}" srcOrd="0" destOrd="0" presId="urn:microsoft.com/office/officeart/2005/8/layout/radial6"/>
    <dgm:cxn modelId="{FB7A0D4F-7697-4F23-9212-E9F28F98EF05}" type="presOf" srcId="{FD6BA203-190A-4E4B-973D-6E4087FC4753}" destId="{FFBEDEBA-648C-4405-8531-EA6028FD2CF2}" srcOrd="0" destOrd="0" presId="urn:microsoft.com/office/officeart/2005/8/layout/radial6"/>
    <dgm:cxn modelId="{CC88C5E6-9D91-4BB7-8C2D-6B71212CB200}" type="presOf" srcId="{249F3328-EED3-4314-BAEF-0A4324C19B20}" destId="{03CFBE7B-EFD7-469F-8AF2-253A055EDDDA}" srcOrd="0" destOrd="0" presId="urn:microsoft.com/office/officeart/2005/8/layout/radial6"/>
    <dgm:cxn modelId="{49574C76-0DF5-4D41-8098-04967E3F516D}" type="presParOf" srcId="{EE72D1C5-32EE-4066-B0EC-B02727A0F36C}" destId="{28B81F85-3539-4A65-904B-23EF4713A6FB}" srcOrd="0" destOrd="0" presId="urn:microsoft.com/office/officeart/2005/8/layout/radial6"/>
    <dgm:cxn modelId="{92C94D1C-9C4D-4CB7-BCF9-4982FB80AD2D}" type="presParOf" srcId="{EE72D1C5-32EE-4066-B0EC-B02727A0F36C}" destId="{0BEAE0D9-5381-4F1C-9DA5-FB6B1C16D112}" srcOrd="1" destOrd="0" presId="urn:microsoft.com/office/officeart/2005/8/layout/radial6"/>
    <dgm:cxn modelId="{0DADB970-2F4B-42A6-80E8-A2FD0B613A98}" type="presParOf" srcId="{EE72D1C5-32EE-4066-B0EC-B02727A0F36C}" destId="{6B70233E-6FDD-485A-AF76-9C7BED22A743}" srcOrd="2" destOrd="0" presId="urn:microsoft.com/office/officeart/2005/8/layout/radial6"/>
    <dgm:cxn modelId="{C8F2C303-2344-4788-B403-1346FC5A3572}" type="presParOf" srcId="{EE72D1C5-32EE-4066-B0EC-B02727A0F36C}" destId="{727E65CC-17E4-4481-BA36-A866DA787134}" srcOrd="3" destOrd="0" presId="urn:microsoft.com/office/officeart/2005/8/layout/radial6"/>
    <dgm:cxn modelId="{115DCE58-0492-418D-9EB0-0AD7C99E7EF1}" type="presParOf" srcId="{EE72D1C5-32EE-4066-B0EC-B02727A0F36C}" destId="{CC1FF5E1-5016-4605-89EA-025278DB22E6}" srcOrd="4" destOrd="0" presId="urn:microsoft.com/office/officeart/2005/8/layout/radial6"/>
    <dgm:cxn modelId="{9CFBC8F4-B482-4049-9F0A-E3D36CF4DE99}" type="presParOf" srcId="{EE72D1C5-32EE-4066-B0EC-B02727A0F36C}" destId="{EBF885F4-01D0-4733-B8F5-D2FC465122C5}" srcOrd="5" destOrd="0" presId="urn:microsoft.com/office/officeart/2005/8/layout/radial6"/>
    <dgm:cxn modelId="{62FEC138-453F-4AAB-907F-3A8C89447A34}" type="presParOf" srcId="{EE72D1C5-32EE-4066-B0EC-B02727A0F36C}" destId="{98399D70-12F7-41A1-89DD-15774C098F1C}" srcOrd="6" destOrd="0" presId="urn:microsoft.com/office/officeart/2005/8/layout/radial6"/>
    <dgm:cxn modelId="{85B02C21-44DA-42FD-930D-A69B93A45CFE}" type="presParOf" srcId="{EE72D1C5-32EE-4066-B0EC-B02727A0F36C}" destId="{03CFBE7B-EFD7-469F-8AF2-253A055EDDDA}" srcOrd="7" destOrd="0" presId="urn:microsoft.com/office/officeart/2005/8/layout/radial6"/>
    <dgm:cxn modelId="{587BC9D6-30E7-4F9C-92FF-432B9E0F21EA}" type="presParOf" srcId="{EE72D1C5-32EE-4066-B0EC-B02727A0F36C}" destId="{B498EC7A-8367-46B9-A209-2E0BDA45A021}" srcOrd="8" destOrd="0" presId="urn:microsoft.com/office/officeart/2005/8/layout/radial6"/>
    <dgm:cxn modelId="{5551385D-584C-49E9-A1CD-B45801F59347}" type="presParOf" srcId="{EE72D1C5-32EE-4066-B0EC-B02727A0F36C}" destId="{FFBEDEBA-648C-4405-8531-EA6028FD2CF2}" srcOrd="9" destOrd="0" presId="urn:microsoft.com/office/officeart/2005/8/layout/radial6"/>
    <dgm:cxn modelId="{367BA18F-444B-403F-8A86-027CE05BF06C}" type="presParOf" srcId="{EE72D1C5-32EE-4066-B0EC-B02727A0F36C}" destId="{B6E902BA-11BD-4EF4-9BF1-B1364EF1F0F2}" srcOrd="10" destOrd="0" presId="urn:microsoft.com/office/officeart/2005/8/layout/radial6"/>
    <dgm:cxn modelId="{794AB1ED-18D9-4C8A-B6F0-1A650E29C61C}" type="presParOf" srcId="{EE72D1C5-32EE-4066-B0EC-B02727A0F36C}" destId="{8DC86ED4-022F-4DC7-9A34-53F4C03DCBC7}" srcOrd="11" destOrd="0" presId="urn:microsoft.com/office/officeart/2005/8/layout/radial6"/>
    <dgm:cxn modelId="{454E7D63-4131-42FA-8ABD-833515359F57}" type="presParOf" srcId="{EE72D1C5-32EE-4066-B0EC-B02727A0F36C}" destId="{B305D25A-5A80-4F43-9B5F-050F4588E6BB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05D25A-5A80-4F43-9B5F-050F4588E6BB}">
      <dsp:nvSpPr>
        <dsp:cNvPr id="0" name=""/>
        <dsp:cNvSpPr/>
      </dsp:nvSpPr>
      <dsp:spPr>
        <a:xfrm>
          <a:off x="1256951" y="654125"/>
          <a:ext cx="4451520" cy="4451520"/>
        </a:xfrm>
        <a:prstGeom prst="blockArc">
          <a:avLst>
            <a:gd name="adj1" fmla="val 10842793"/>
            <a:gd name="adj2" fmla="val 17417689"/>
            <a:gd name="adj3" fmla="val 4637"/>
          </a:avLst>
        </a:prstGeom>
        <a:solidFill>
          <a:schemeClr val="accent5">
            <a:hueOff val="993165"/>
            <a:satOff val="576"/>
            <a:lumOff val="5686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BEDEBA-648C-4405-8531-EA6028FD2CF2}">
      <dsp:nvSpPr>
        <dsp:cNvPr id="0" name=""/>
        <dsp:cNvSpPr/>
      </dsp:nvSpPr>
      <dsp:spPr>
        <a:xfrm>
          <a:off x="1254173" y="740222"/>
          <a:ext cx="4451520" cy="4451520"/>
        </a:xfrm>
        <a:prstGeom prst="blockArc">
          <a:avLst>
            <a:gd name="adj1" fmla="val 4272807"/>
            <a:gd name="adj2" fmla="val 10979007"/>
            <a:gd name="adj3" fmla="val 4637"/>
          </a:avLst>
        </a:prstGeom>
        <a:solidFill>
          <a:schemeClr val="accent5">
            <a:hueOff val="662110"/>
            <a:satOff val="384"/>
            <a:lumOff val="3791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399D70-12F7-41A1-89DD-15774C098F1C}">
      <dsp:nvSpPr>
        <dsp:cNvPr id="0" name=""/>
        <dsp:cNvSpPr/>
      </dsp:nvSpPr>
      <dsp:spPr>
        <a:xfrm>
          <a:off x="2437240" y="678699"/>
          <a:ext cx="4451520" cy="4451520"/>
        </a:xfrm>
        <a:prstGeom prst="blockArc">
          <a:avLst>
            <a:gd name="adj1" fmla="val 46168"/>
            <a:gd name="adj2" fmla="val 6169971"/>
            <a:gd name="adj3" fmla="val 4637"/>
          </a:avLst>
        </a:prstGeom>
        <a:solidFill>
          <a:schemeClr val="accent5">
            <a:hueOff val="331055"/>
            <a:satOff val="192"/>
            <a:lumOff val="1895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7E65CC-17E4-4481-BA36-A866DA787134}">
      <dsp:nvSpPr>
        <dsp:cNvPr id="0" name=""/>
        <dsp:cNvSpPr/>
      </dsp:nvSpPr>
      <dsp:spPr>
        <a:xfrm>
          <a:off x="2437394" y="746886"/>
          <a:ext cx="4451520" cy="4451520"/>
        </a:xfrm>
        <a:prstGeom prst="blockArc">
          <a:avLst>
            <a:gd name="adj1" fmla="val 15521486"/>
            <a:gd name="adj2" fmla="val 21538348"/>
            <a:gd name="adj3" fmla="val 4637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B81F85-3539-4A65-904B-23EF4713A6FB}">
      <dsp:nvSpPr>
        <dsp:cNvPr id="0" name=""/>
        <dsp:cNvSpPr/>
      </dsp:nvSpPr>
      <dsp:spPr>
        <a:xfrm>
          <a:off x="2548828" y="1921762"/>
          <a:ext cx="3166215" cy="204791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 Звуковой аналитико-синтетический метод</a:t>
          </a:r>
          <a:endParaRPr lang="ru-RU" sz="2400" b="1" kern="1200" dirty="0"/>
        </a:p>
      </dsp:txBody>
      <dsp:txXfrm>
        <a:off x="3012509" y="2221672"/>
        <a:ext cx="2238853" cy="1448092"/>
      </dsp:txXfrm>
    </dsp:sp>
    <dsp:sp modelId="{0BEAE0D9-5381-4F1C-9DA5-FB6B1C16D112}">
      <dsp:nvSpPr>
        <dsp:cNvPr id="0" name=""/>
        <dsp:cNvSpPr/>
      </dsp:nvSpPr>
      <dsp:spPr>
        <a:xfrm>
          <a:off x="3000398" y="-4775"/>
          <a:ext cx="2472839" cy="1690959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mtClean="0"/>
            <a:t>1. Знакомство со звуковой системой языка</a:t>
          </a:r>
          <a:endParaRPr lang="ru-RU" sz="2000" b="1" kern="1200" dirty="0"/>
        </a:p>
      </dsp:txBody>
      <dsp:txXfrm>
        <a:off x="3362537" y="242860"/>
        <a:ext cx="1748561" cy="1195689"/>
      </dsp:txXfrm>
    </dsp:sp>
    <dsp:sp modelId="{CC1FF5E1-5016-4605-89EA-025278DB22E6}">
      <dsp:nvSpPr>
        <dsp:cNvPr id="0" name=""/>
        <dsp:cNvSpPr/>
      </dsp:nvSpPr>
      <dsp:spPr>
        <a:xfrm>
          <a:off x="5715048" y="2136050"/>
          <a:ext cx="2243817" cy="1595213"/>
        </a:xfrm>
        <a:prstGeom prst="ellipse">
          <a:avLst/>
        </a:prstGeom>
        <a:solidFill>
          <a:schemeClr val="accent5">
            <a:hueOff val="331055"/>
            <a:satOff val="192"/>
            <a:lumOff val="1895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mtClean="0"/>
            <a:t>2. Обучение звуковому анализу и синтезу</a:t>
          </a:r>
          <a:endParaRPr lang="ru-RU" sz="2000" b="1" kern="1200" dirty="0"/>
        </a:p>
      </dsp:txBody>
      <dsp:txXfrm>
        <a:off x="6043647" y="2369664"/>
        <a:ext cx="1586619" cy="1127985"/>
      </dsp:txXfrm>
    </dsp:sp>
    <dsp:sp modelId="{03CFBE7B-EFD7-469F-8AF2-253A055EDDDA}">
      <dsp:nvSpPr>
        <dsp:cNvPr id="0" name=""/>
        <dsp:cNvSpPr/>
      </dsp:nvSpPr>
      <dsp:spPr>
        <a:xfrm>
          <a:off x="3131779" y="4422063"/>
          <a:ext cx="2096650" cy="1204487"/>
        </a:xfrm>
        <a:prstGeom prst="ellipse">
          <a:avLst/>
        </a:prstGeom>
        <a:solidFill>
          <a:schemeClr val="accent5">
            <a:hueOff val="662110"/>
            <a:satOff val="384"/>
            <a:lumOff val="3791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mtClean="0"/>
            <a:t>3. Знакомство с буквами</a:t>
          </a:r>
          <a:endParaRPr lang="ru-RU" sz="2000" b="1" kern="1200" dirty="0"/>
        </a:p>
      </dsp:txBody>
      <dsp:txXfrm>
        <a:off x="3438826" y="4598456"/>
        <a:ext cx="1482556" cy="851701"/>
      </dsp:txXfrm>
    </dsp:sp>
    <dsp:sp modelId="{B6E902BA-11BD-4EF4-9BF1-B1364EF1F0F2}">
      <dsp:nvSpPr>
        <dsp:cNvPr id="0" name=""/>
        <dsp:cNvSpPr/>
      </dsp:nvSpPr>
      <dsp:spPr>
        <a:xfrm>
          <a:off x="0" y="1919431"/>
          <a:ext cx="2617455" cy="1866782"/>
        </a:xfrm>
        <a:prstGeom prst="ellipse">
          <a:avLst/>
        </a:prstGeom>
        <a:solidFill>
          <a:schemeClr val="accent5">
            <a:hueOff val="993165"/>
            <a:satOff val="576"/>
            <a:lumOff val="5686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mtClean="0"/>
            <a:t>4.Чтение и печатание  букв, слогов, слов, предложений</a:t>
          </a:r>
          <a:endParaRPr lang="ru-RU" sz="2000" b="1" kern="1200" dirty="0"/>
        </a:p>
      </dsp:txBody>
      <dsp:txXfrm>
        <a:off x="383317" y="2192815"/>
        <a:ext cx="1850821" cy="13200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B3E9E-EB34-4075-B68C-F6D834AF0F92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E5CFA2-8006-439E-9734-15A89E7069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79020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pPr>
              <a:defRPr/>
            </a:pPr>
            <a:fld id="{D30FB182-128D-4238-AC5C-499869A37126}" type="datetimeFigureOut">
              <a:rPr lang="ru-RU" smtClean="0"/>
              <a:pPr>
                <a:defRPr/>
              </a:pPr>
              <a:t>12.08.2018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pPr>
              <a:defRPr/>
            </a:pPr>
            <a:fld id="{B8D3DC81-36BE-4B3D-A609-6F721BF792C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2033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1AFFC17-5E40-4A29-804F-4797823C2C29}" type="datetimeFigureOut">
              <a:rPr lang="ru-RU" smtClean="0"/>
              <a:pPr>
                <a:defRPr/>
              </a:pPr>
              <a:t>12.08.2018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5D9BB7-FB32-4025-A4F1-B292D4E1708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599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1AFFC17-5E40-4A29-804F-4797823C2C29}" type="datetimeFigureOut">
              <a:rPr lang="ru-RU" smtClean="0"/>
              <a:pPr>
                <a:defRPr/>
              </a:pPr>
              <a:t>12.08.2018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5D9BB7-FB32-4025-A4F1-B292D4E1708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7457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1AFFC17-5E40-4A29-804F-4797823C2C29}" type="datetimeFigureOut">
              <a:rPr lang="ru-RU" smtClean="0"/>
              <a:pPr>
                <a:defRPr/>
              </a:pPr>
              <a:t>12.08.2018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5D9BB7-FB32-4025-A4F1-B292D4E1708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4853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1AFFC17-5E40-4A29-804F-4797823C2C29}" type="datetimeFigureOut">
              <a:rPr lang="ru-RU" smtClean="0"/>
              <a:pPr>
                <a:defRPr/>
              </a:pPr>
              <a:t>12.08.2018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5D9BB7-FB32-4025-A4F1-B292D4E1708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47083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1AFFC17-5E40-4A29-804F-4797823C2C29}" type="datetimeFigureOut">
              <a:rPr lang="ru-RU" smtClean="0"/>
              <a:pPr>
                <a:defRPr/>
              </a:pPr>
              <a:t>12.08.2018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5D9BB7-FB32-4025-A4F1-B292D4E1708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20253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1AFFC17-5E40-4A29-804F-4797823C2C29}" type="datetimeFigureOut">
              <a:rPr lang="ru-RU" smtClean="0"/>
              <a:pPr>
                <a:defRPr/>
              </a:pPr>
              <a:t>12.08.2018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5D9BB7-FB32-4025-A4F1-B292D4E1708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31937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0B7030-F63E-43B2-AF90-5B9E624E24E9}" type="datetimeFigureOut">
              <a:rPr lang="ru-RU" smtClean="0"/>
              <a:pPr>
                <a:defRPr/>
              </a:pPr>
              <a:t>12.08.2018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B5C596-3A65-4C80-98D6-4F345F8FAE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35397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4A93D2C-B5B7-44E0-82A9-C3A48463E7FE}" type="datetimeFigureOut">
              <a:rPr lang="ru-RU" smtClean="0"/>
              <a:pPr>
                <a:defRPr/>
              </a:pPr>
              <a:t>12.08.2018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B83BDB-BD9E-4407-97B8-7880711E313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6562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A71304-1509-4AF3-8261-BADAEA40D265}" type="datetimeFigureOut">
              <a:rPr lang="ru-RU" smtClean="0"/>
              <a:pPr>
                <a:defRPr/>
              </a:pPr>
              <a:t>12.08.2018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467779-01C6-4683-81DB-04FECE04E57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8752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E54284-97E0-41A8-8DBD-339BA590E85F}" type="datetimeFigureOut">
              <a:rPr lang="ru-RU" smtClean="0"/>
              <a:pPr>
                <a:defRPr/>
              </a:pPr>
              <a:t>12.08.2018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A44470-7CF0-4121-A9CB-7BA13BAB95E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1588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EFA971A-A779-405E-8CE5-E8F4AED0200B}" type="datetimeFigureOut">
              <a:rPr lang="ru-RU" smtClean="0"/>
              <a:pPr>
                <a:defRPr/>
              </a:pPr>
              <a:t>12.08.2018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442C0C-D06A-4CCD-A343-DB948FA62D3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9238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874C71E-6A42-4ED4-A80B-0508DC9EFF4B}" type="datetimeFigureOut">
              <a:rPr lang="ru-RU" smtClean="0"/>
              <a:pPr>
                <a:defRPr/>
              </a:pPr>
              <a:t>12.08.2018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FF5A47-A0C4-4DAF-9909-C12BBC1D4E4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035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709F40A-451A-4426-AADF-E6314B9E4334}" type="datetimeFigureOut">
              <a:rPr lang="ru-RU" smtClean="0"/>
              <a:pPr>
                <a:defRPr/>
              </a:pPr>
              <a:t>12.08.2018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FFEB62-FAF4-40D5-AA68-9981959C442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4507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74C2FBB-2FA2-4F37-8863-6617381C860C}" type="datetimeFigureOut">
              <a:rPr lang="ru-RU" smtClean="0"/>
              <a:pPr>
                <a:defRPr/>
              </a:pPr>
              <a:t>12.08.2018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21B5E0-0A65-40B9-9B76-68108CAD063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2568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565E23-B15C-436B-95D8-33B5529FBDE1}" type="datetimeFigureOut">
              <a:rPr lang="ru-RU" smtClean="0"/>
              <a:pPr>
                <a:defRPr/>
              </a:pPr>
              <a:t>12.08.2018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8BFEDD-2D6D-4E4F-AD55-458F14F91BF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8612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DE9D647-2583-42F7-80C3-E006E1A43E9A}" type="datetimeFigureOut">
              <a:rPr lang="ru-RU" smtClean="0"/>
              <a:pPr>
                <a:defRPr/>
              </a:pPr>
              <a:t>12.08.2018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13FC71-1F4E-42D5-98E9-60D71FCA2AC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799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D1AFFC17-5E40-4A29-804F-4797823C2C29}" type="datetimeFigureOut">
              <a:rPr lang="ru-RU" smtClean="0"/>
              <a:pPr>
                <a:defRPr/>
              </a:pPr>
              <a:t>12.08.2018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AC5D9BB7-FB32-4025-A4F1-B292D4E1708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2314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  <p:sldLayoutId id="2147483700" r:id="rId14"/>
    <p:sldLayoutId id="2147483701" r:id="rId15"/>
    <p:sldLayoutId id="2147483702" r:id="rId16"/>
    <p:sldLayoutId id="214748370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/>
          </p:cNvSpPr>
          <p:nvPr>
            <p:ph type="body" idx="4294967295"/>
          </p:nvPr>
        </p:nvSpPr>
        <p:spPr>
          <a:xfrm>
            <a:off x="0" y="1600200"/>
            <a:ext cx="8229600" cy="4708525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4400" b="1" dirty="0" smtClean="0"/>
              <a:t>	</a:t>
            </a:r>
            <a:r>
              <a:rPr lang="ru-RU" sz="4800" b="1" dirty="0" smtClean="0">
                <a:solidFill>
                  <a:schemeClr val="accent4">
                    <a:lumMod val="50000"/>
                  </a:schemeClr>
                </a:solidFill>
              </a:rPr>
              <a:t>ПОДГОТОВКА ДОШКОЛЬНИКОВ К ОБУЧЕНИЮ ГРАМОТЕ</a:t>
            </a:r>
          </a:p>
          <a:p>
            <a:pPr algn="ctr">
              <a:buFont typeface="Wingdings 2" pitchFamily="18" charset="2"/>
              <a:buNone/>
            </a:pPr>
            <a:r>
              <a:rPr lang="ru-RU" sz="4800" b="1" dirty="0" smtClean="0">
                <a:solidFill>
                  <a:schemeClr val="accent4">
                    <a:lumMod val="50000"/>
                  </a:schemeClr>
                </a:solidFill>
              </a:rPr>
              <a:t>В ДОУ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16685" y="4221143"/>
            <a:ext cx="1928825" cy="135732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лнце 2"/>
          <p:cNvSpPr/>
          <p:nvPr/>
        </p:nvSpPr>
        <p:spPr>
          <a:xfrm>
            <a:off x="2411760" y="2372934"/>
            <a:ext cx="4680520" cy="2627701"/>
          </a:xfrm>
          <a:prstGeom prst="sun">
            <a:avLst/>
          </a:prstGeom>
          <a:solidFill>
            <a:srgbClr val="FFFF00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innerShdw blurRad="63500" dist="50800" dir="13500000">
              <a:prstClr val="black">
                <a:alpha val="50000"/>
              </a:prstClr>
            </a:innerShdw>
          </a:effectLst>
          <a:scene3d>
            <a:camera prst="obliqueTopRigh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>
            <a:prstTxWarp prst="textDeflate">
              <a:avLst/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</a:rPr>
              <a:t>Развитие фонематического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</a:rPr>
              <a:t> слуха</a:t>
            </a:r>
          </a:p>
        </p:txBody>
      </p:sp>
      <p:sp>
        <p:nvSpPr>
          <p:cNvPr id="4" name="Выноска-облако 3"/>
          <p:cNvSpPr/>
          <p:nvPr/>
        </p:nvSpPr>
        <p:spPr>
          <a:xfrm>
            <a:off x="3286116" y="142852"/>
            <a:ext cx="3214710" cy="1714512"/>
          </a:xfrm>
          <a:prstGeom prst="cloudCallout">
            <a:avLst>
              <a:gd name="adj1" fmla="val 8063"/>
              <a:gd name="adj2" fmla="val 92227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Хлопни ,если услышишь</a:t>
            </a:r>
          </a:p>
        </p:txBody>
      </p:sp>
      <p:sp>
        <p:nvSpPr>
          <p:cNvPr id="5" name="Выноска-облако 4"/>
          <p:cNvSpPr/>
          <p:nvPr/>
        </p:nvSpPr>
        <p:spPr>
          <a:xfrm rot="1703422">
            <a:off x="6236138" y="1313448"/>
            <a:ext cx="2865974" cy="1813503"/>
          </a:xfrm>
          <a:prstGeom prst="cloudCallout">
            <a:avLst>
              <a:gd name="adj1" fmla="val -12921"/>
              <a:gd name="adj2" fmla="val 87083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Верни сбежавший звук</a:t>
            </a:r>
          </a:p>
        </p:txBody>
      </p:sp>
      <p:sp>
        <p:nvSpPr>
          <p:cNvPr id="6" name="Выноска-облако 5"/>
          <p:cNvSpPr/>
          <p:nvPr/>
        </p:nvSpPr>
        <p:spPr>
          <a:xfrm rot="20946287">
            <a:off x="88519" y="1216543"/>
            <a:ext cx="2850733" cy="2016949"/>
          </a:xfrm>
          <a:prstGeom prst="cloudCallout">
            <a:avLst>
              <a:gd name="adj1" fmla="val 55710"/>
              <a:gd name="adj2" fmla="val 60989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 Отбор картинок на заданный звук</a:t>
            </a:r>
          </a:p>
        </p:txBody>
      </p:sp>
      <p:sp>
        <p:nvSpPr>
          <p:cNvPr id="7" name="Выноска-облако 6"/>
          <p:cNvSpPr/>
          <p:nvPr/>
        </p:nvSpPr>
        <p:spPr>
          <a:xfrm rot="184703">
            <a:off x="6054425" y="4290619"/>
            <a:ext cx="2878801" cy="2075986"/>
          </a:xfrm>
          <a:prstGeom prst="cloudCallout">
            <a:avLst>
              <a:gd name="adj1" fmla="val -68881"/>
              <a:gd name="adj2" fmla="val -17253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 Повтори цепочки звуков</a:t>
            </a:r>
          </a:p>
        </p:txBody>
      </p:sp>
      <p:sp>
        <p:nvSpPr>
          <p:cNvPr id="8" name="Выноска-облако 7"/>
          <p:cNvSpPr/>
          <p:nvPr/>
        </p:nvSpPr>
        <p:spPr>
          <a:xfrm>
            <a:off x="428596" y="4357694"/>
            <a:ext cx="3071834" cy="2000264"/>
          </a:xfrm>
          <a:prstGeom prst="cloudCallout">
            <a:avLst>
              <a:gd name="adj1" fmla="val 71291"/>
              <a:gd name="adj2" fmla="val -27594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Отбор слов с заданным звуком в предложениях, текстах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4612" y="1785926"/>
            <a:ext cx="3176382" cy="707886"/>
          </a:xfrm>
          <a:prstGeom prst="rect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bliqueTopLeft"/>
            <a:lightRig rig="threePt" dir="t"/>
          </a:scene3d>
          <a:sp3d>
            <a:bevelT w="165100" prst="coolSlant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Уровень букв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4143380"/>
            <a:ext cx="8143932" cy="1200329"/>
          </a:xfrm>
          <a:prstGeom prst="rect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0099"/>
                </a:solidFill>
              </a:rPr>
              <a:t>Формирование стабильного графического образ буквы - </a:t>
            </a:r>
            <a:r>
              <a:rPr lang="ru-RU" sz="3600" b="1" i="1" dirty="0">
                <a:solidFill>
                  <a:srgbClr val="000099"/>
                </a:solidFill>
              </a:rPr>
              <a:t>графемы</a:t>
            </a:r>
          </a:p>
        </p:txBody>
      </p:sp>
      <p:sp>
        <p:nvSpPr>
          <p:cNvPr id="5" name="Стрелка вниз 4"/>
          <p:cNvSpPr/>
          <p:nvPr/>
        </p:nvSpPr>
        <p:spPr>
          <a:xfrm>
            <a:off x="3857620" y="2643182"/>
            <a:ext cx="785818" cy="1214446"/>
          </a:xfrm>
          <a:prstGeom prst="downArrow">
            <a:avLst/>
          </a:prstGeom>
          <a:solidFill>
            <a:srgbClr val="3D53F7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071813"/>
            <a:ext cx="7858180" cy="18573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6866" name="TextBox 2"/>
          <p:cNvSpPr txBox="1">
            <a:spLocks noChangeArrowheads="1"/>
          </p:cNvSpPr>
          <p:nvPr/>
        </p:nvSpPr>
        <p:spPr bwMode="auto">
          <a:xfrm>
            <a:off x="1974008" y="1214438"/>
            <a:ext cx="506581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000" b="1" dirty="0">
                <a:solidFill>
                  <a:schemeClr val="accent4">
                    <a:lumMod val="50000"/>
                  </a:schemeClr>
                </a:solidFill>
                <a:latin typeface="+mn-lt"/>
              </a:rPr>
              <a:t>Демонстрация букв</a:t>
            </a:r>
          </a:p>
          <a:p>
            <a:pPr algn="ctr"/>
            <a:r>
              <a:rPr lang="ru-RU" sz="4000" b="1" dirty="0">
                <a:solidFill>
                  <a:schemeClr val="accent4">
                    <a:lumMod val="50000"/>
                  </a:schemeClr>
                </a:solidFill>
                <a:latin typeface="+mn-lt"/>
              </a:rPr>
              <a:t> в разном положении</a:t>
            </a: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3357562"/>
            <a:ext cx="1143007" cy="157163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4143380"/>
            <a:ext cx="1181105" cy="150019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32" y="4714884"/>
            <a:ext cx="1143008" cy="150019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88" y="2786058"/>
            <a:ext cx="1143008" cy="142876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38917" name="TextBox 5"/>
          <p:cNvSpPr txBox="1">
            <a:spLocks noChangeArrowheads="1"/>
          </p:cNvSpPr>
          <p:nvPr/>
        </p:nvSpPr>
        <p:spPr bwMode="auto">
          <a:xfrm>
            <a:off x="1249238" y="1000125"/>
            <a:ext cx="639469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Вспомни буквы,</a:t>
            </a:r>
          </a:p>
          <a:p>
            <a:pPr algn="ctr"/>
            <a:r>
              <a:rPr lang="ru-RU" sz="3600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 содержащие такие элементы</a:t>
            </a:r>
            <a:r>
              <a:rPr lang="ru-RU" sz="3600" b="1" dirty="0">
                <a:solidFill>
                  <a:srgbClr val="002060"/>
                </a:solidFill>
                <a:latin typeface="Calibri" pitchFamily="34" charset="0"/>
              </a:rPr>
              <a:t>: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63" y="2571750"/>
            <a:ext cx="4572000" cy="351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071563" y="928688"/>
            <a:ext cx="6623050" cy="954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Узнавание букв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в различных геометрических фигурах</a:t>
            </a: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66004" y="857232"/>
            <a:ext cx="4985660" cy="923330"/>
          </a:xfrm>
          <a:prstGeom prst="rect">
            <a:avLst/>
          </a:prstGeom>
          <a:scene3d>
            <a:camera prst="perspectiveContrastingRightFacing"/>
            <a:lightRig rig="threePt" dir="t"/>
          </a:scene3d>
          <a:sp3d>
            <a:bevelT w="165100" prst="coolSlan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solidFill>
                  <a:schemeClr val="accent4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Уровень</a:t>
            </a: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5400" b="1" dirty="0">
                <a:ln w="1905"/>
                <a:solidFill>
                  <a:schemeClr val="accent4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слогов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4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Капля 3"/>
          <p:cNvSpPr/>
          <p:nvPr/>
        </p:nvSpPr>
        <p:spPr>
          <a:xfrm>
            <a:off x="642910" y="3357562"/>
            <a:ext cx="3571900" cy="2128846"/>
          </a:xfrm>
          <a:prstGeom prst="teardrop">
            <a:avLst/>
          </a:prstGeom>
          <a:solidFill>
            <a:srgbClr val="3324A4"/>
          </a:solidFill>
          <a:ln>
            <a:solidFill>
              <a:srgbClr val="3D53F7"/>
            </a:solidFill>
          </a:ln>
          <a:effectLst>
            <a:reflection blurRad="6350" stA="50000" endA="300" endPos="55500" dist="50800" dir="5400000" sy="-100000" algn="bl" rotWithShape="0"/>
          </a:effectLst>
          <a:scene3d>
            <a:camera prst="perspectiveContrastingRightFacing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5CC4F2"/>
                </a:solidFill>
              </a:rPr>
              <a:t>Слияние звуков в слоги</a:t>
            </a:r>
          </a:p>
        </p:txBody>
      </p:sp>
      <p:sp>
        <p:nvSpPr>
          <p:cNvPr id="6" name="Капля 5"/>
          <p:cNvSpPr/>
          <p:nvPr/>
        </p:nvSpPr>
        <p:spPr>
          <a:xfrm>
            <a:off x="5214942" y="2571744"/>
            <a:ext cx="3429024" cy="1985970"/>
          </a:xfrm>
          <a:prstGeom prst="teardrop">
            <a:avLst/>
          </a:prstGeom>
          <a:solidFill>
            <a:srgbClr val="3324A4"/>
          </a:solidFill>
          <a:ln>
            <a:solidFill>
              <a:srgbClr val="3D53F7"/>
            </a:solidFill>
          </a:ln>
          <a:effectLst>
            <a:reflection blurRad="6350" stA="50000" endA="300" endPos="55500" dist="101600" dir="5400000" sy="-100000" algn="bl" rotWithShape="0"/>
          </a:effectLst>
          <a:scene3d>
            <a:camera prst="isometricOffAxis2Lef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err="1">
                <a:solidFill>
                  <a:srgbClr val="53D8F7"/>
                </a:solidFill>
              </a:rPr>
              <a:t>Слогоделение</a:t>
            </a:r>
            <a:endParaRPr lang="ru-RU" sz="2800" b="1" dirty="0">
              <a:solidFill>
                <a:srgbClr val="53D8F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лако 3"/>
          <p:cNvSpPr/>
          <p:nvPr/>
        </p:nvSpPr>
        <p:spPr>
          <a:xfrm>
            <a:off x="571472" y="4357694"/>
            <a:ext cx="2714644" cy="2000264"/>
          </a:xfrm>
          <a:prstGeom prst="cloud">
            <a:avLst/>
          </a:prstGeom>
          <a:solidFill>
            <a:srgbClr val="5CC4F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3D53F7"/>
                </a:solidFill>
              </a:rPr>
              <a:t>Найди лишний слог </a:t>
            </a:r>
          </a:p>
        </p:txBody>
      </p:sp>
      <p:sp>
        <p:nvSpPr>
          <p:cNvPr id="5" name="Облако 4"/>
          <p:cNvSpPr/>
          <p:nvPr/>
        </p:nvSpPr>
        <p:spPr>
          <a:xfrm>
            <a:off x="3500430" y="142852"/>
            <a:ext cx="2714644" cy="2000264"/>
          </a:xfrm>
          <a:prstGeom prst="cloud">
            <a:avLst/>
          </a:prstGeom>
          <a:solidFill>
            <a:srgbClr val="3D53F7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0099"/>
                </a:solidFill>
              </a:rPr>
              <a:t>Обучение чтению слогов</a:t>
            </a:r>
          </a:p>
        </p:txBody>
      </p:sp>
      <p:sp>
        <p:nvSpPr>
          <p:cNvPr id="6" name="Облако 5"/>
          <p:cNvSpPr/>
          <p:nvPr/>
        </p:nvSpPr>
        <p:spPr>
          <a:xfrm>
            <a:off x="6215074" y="4429132"/>
            <a:ext cx="2714644" cy="2000264"/>
          </a:xfrm>
          <a:prstGeom prst="cloud">
            <a:avLst/>
          </a:prstGeom>
          <a:solidFill>
            <a:srgbClr val="3324A4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Чтение слоговых таблиц</a:t>
            </a:r>
          </a:p>
        </p:txBody>
      </p:sp>
      <p:sp>
        <p:nvSpPr>
          <p:cNvPr id="7" name="Солнце 6"/>
          <p:cNvSpPr/>
          <p:nvPr/>
        </p:nvSpPr>
        <p:spPr>
          <a:xfrm>
            <a:off x="2571736" y="2071678"/>
            <a:ext cx="4214842" cy="3000396"/>
          </a:xfrm>
          <a:prstGeom prst="sun">
            <a:avLst/>
          </a:prstGeom>
          <a:solidFill>
            <a:srgbClr val="FFFF00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innerShdw blurRad="63500" dist="50800" dir="13500000">
              <a:prstClr val="black">
                <a:alpha val="50000"/>
              </a:prstClr>
            </a:innerShdw>
          </a:effectLst>
          <a:scene3d>
            <a:camera prst="obliqueTopRigh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>
            <a:prstTxWarp prst="textStop">
              <a:avLst/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</a:rPr>
              <a:t> слияние звуков в слоги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195735" y="300685"/>
            <a:ext cx="48245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Ч</a:t>
            </a: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+mj-lt"/>
              </a:rPr>
              <a:t>итаем </a:t>
            </a: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слоги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68937" y="1234363"/>
            <a:ext cx="2878131" cy="185419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Front"/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212976"/>
            <a:ext cx="3188072" cy="2820535"/>
          </a:xfrm>
          <a:prstGeom prst="rect">
            <a:avLst/>
          </a:prstGeom>
          <a:ln>
            <a:noFill/>
          </a:ln>
          <a:effectLst/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3284984"/>
            <a:ext cx="3287668" cy="2824725"/>
          </a:xfrm>
          <a:prstGeom prst="rect">
            <a:avLst/>
          </a:prstGeom>
          <a:ln>
            <a:noFill/>
          </a:ln>
          <a:effectLst/>
          <a:scene3d>
            <a:camera prst="isometricOffAxis2Left"/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лнце 2"/>
          <p:cNvSpPr/>
          <p:nvPr/>
        </p:nvSpPr>
        <p:spPr>
          <a:xfrm>
            <a:off x="2643174" y="2285992"/>
            <a:ext cx="4214842" cy="2500330"/>
          </a:xfrm>
          <a:prstGeom prst="sun">
            <a:avLst/>
          </a:prstGeom>
          <a:solidFill>
            <a:srgbClr val="FFFF00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innerShdw blurRad="63500" dist="50800" dir="13500000">
              <a:prstClr val="black">
                <a:alpha val="50000"/>
              </a:prstClr>
            </a:innerShdw>
          </a:effectLst>
          <a:scene3d>
            <a:camera prst="obliqueTopRigh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>
            <a:prstTxWarp prst="textDeflate">
              <a:avLst/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</a:rPr>
              <a:t> Деление слов на слоги</a:t>
            </a:r>
          </a:p>
        </p:txBody>
      </p:sp>
      <p:sp>
        <p:nvSpPr>
          <p:cNvPr id="4" name="Облако 3"/>
          <p:cNvSpPr/>
          <p:nvPr/>
        </p:nvSpPr>
        <p:spPr>
          <a:xfrm>
            <a:off x="6072198" y="1000108"/>
            <a:ext cx="2714644" cy="2000264"/>
          </a:xfrm>
          <a:prstGeom prst="cloud">
            <a:avLst/>
          </a:prstGeom>
          <a:solidFill>
            <a:srgbClr val="3324A4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Подскажи конец слова</a:t>
            </a:r>
          </a:p>
        </p:txBody>
      </p:sp>
      <p:sp>
        <p:nvSpPr>
          <p:cNvPr id="5" name="Облако 4"/>
          <p:cNvSpPr/>
          <p:nvPr/>
        </p:nvSpPr>
        <p:spPr>
          <a:xfrm>
            <a:off x="3357554" y="142852"/>
            <a:ext cx="2714644" cy="2000264"/>
          </a:xfrm>
          <a:prstGeom prst="cloud">
            <a:avLst/>
          </a:prstGeom>
          <a:solidFill>
            <a:srgbClr val="5CC4F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3D53F7"/>
                </a:solidFill>
              </a:rPr>
              <a:t>Прохлопай слова</a:t>
            </a:r>
          </a:p>
        </p:txBody>
      </p:sp>
      <p:sp>
        <p:nvSpPr>
          <p:cNvPr id="6" name="Облако 5"/>
          <p:cNvSpPr/>
          <p:nvPr/>
        </p:nvSpPr>
        <p:spPr>
          <a:xfrm>
            <a:off x="5929322" y="4000504"/>
            <a:ext cx="2714644" cy="2000264"/>
          </a:xfrm>
          <a:prstGeom prst="cloud">
            <a:avLst/>
          </a:prstGeom>
          <a:solidFill>
            <a:srgbClr val="3D53F7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FFFF"/>
                </a:solidFill>
              </a:rPr>
              <a:t>Выдели первый слог</a:t>
            </a:r>
          </a:p>
        </p:txBody>
      </p:sp>
      <p:sp>
        <p:nvSpPr>
          <p:cNvPr id="7" name="Облако 6"/>
          <p:cNvSpPr/>
          <p:nvPr/>
        </p:nvSpPr>
        <p:spPr>
          <a:xfrm>
            <a:off x="2571736" y="4643446"/>
            <a:ext cx="2714644" cy="2000264"/>
          </a:xfrm>
          <a:prstGeom prst="cloud">
            <a:avLst/>
          </a:prstGeom>
          <a:solidFill>
            <a:srgbClr val="0070C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1F2989"/>
                </a:solidFill>
              </a:rPr>
              <a:t>Подбор слов к слоговым схемам</a:t>
            </a:r>
          </a:p>
        </p:txBody>
      </p:sp>
      <p:sp>
        <p:nvSpPr>
          <p:cNvPr id="8" name="Облако 7"/>
          <p:cNvSpPr/>
          <p:nvPr/>
        </p:nvSpPr>
        <p:spPr>
          <a:xfrm>
            <a:off x="500034" y="857232"/>
            <a:ext cx="2991846" cy="2000264"/>
          </a:xfrm>
          <a:prstGeom prst="cloud">
            <a:avLst/>
          </a:prstGeom>
          <a:solidFill>
            <a:srgbClr val="0070C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FFFF"/>
                </a:solidFill>
              </a:rPr>
              <a:t>Составление слов из слогов</a:t>
            </a:r>
          </a:p>
        </p:txBody>
      </p:sp>
      <p:sp>
        <p:nvSpPr>
          <p:cNvPr id="9" name="Облако 8"/>
          <p:cNvSpPr/>
          <p:nvPr/>
        </p:nvSpPr>
        <p:spPr>
          <a:xfrm>
            <a:off x="285720" y="3214686"/>
            <a:ext cx="2714644" cy="2000264"/>
          </a:xfrm>
          <a:prstGeom prst="cloud">
            <a:avLst/>
          </a:prstGeom>
          <a:solidFill>
            <a:srgbClr val="3D53F7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Поломки слов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28926" y="785794"/>
            <a:ext cx="3600650" cy="707886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C00000"/>
                </a:solidFill>
              </a:rPr>
              <a:t>Уровень слов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67744" y="3214686"/>
            <a:ext cx="4896544" cy="523220"/>
          </a:xfrm>
          <a:prstGeom prst="rect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/>
              <a:t>Автоматизация </a:t>
            </a:r>
            <a:r>
              <a:rPr lang="ru-RU" sz="2800" dirty="0" err="1" smtClean="0"/>
              <a:t>слогослияния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00166" y="5572140"/>
            <a:ext cx="6240186" cy="523220"/>
          </a:xfrm>
          <a:prstGeom prst="rect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000099"/>
                </a:solidFill>
              </a:rPr>
              <a:t>Совершенствование техники чтения</a:t>
            </a:r>
            <a:endParaRPr lang="ru-RU" sz="2800" b="1" dirty="0">
              <a:solidFill>
                <a:srgbClr val="000099"/>
              </a:solidFill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4500562" y="1714488"/>
            <a:ext cx="428628" cy="1214446"/>
          </a:xfrm>
          <a:prstGeom prst="downArrow">
            <a:avLst/>
          </a:prstGeom>
          <a:solidFill>
            <a:srgbClr val="3D53F7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4572000" y="4214818"/>
            <a:ext cx="428628" cy="1214446"/>
          </a:xfrm>
          <a:prstGeom prst="downArrow">
            <a:avLst/>
          </a:prstGeom>
          <a:solidFill>
            <a:srgbClr val="3D53F7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755650" y="1341438"/>
            <a:ext cx="7816850" cy="308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Наиболее эффективным  для использования  возможностей ребенка в освоении грамоты считается </a:t>
            </a: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старший дошкольный возраст. </a:t>
            </a:r>
            <a:r>
              <a:rPr lang="ru-RU" sz="2800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Этот период получил название  периода </a:t>
            </a:r>
            <a:r>
              <a:rPr lang="ru-RU" sz="2800" b="1" i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«языковой одаренности», </a:t>
            </a:r>
            <a:r>
              <a:rPr lang="ru-RU" sz="2800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в котором ребенок проявляет повышенную восприимчивость к звуковой стороне речи, к звучащему слову.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4929198"/>
            <a:ext cx="1857388" cy="121444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506538" y="428625"/>
            <a:ext cx="702590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Какие слова </a:t>
            </a: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+mj-lt"/>
              </a:rPr>
              <a:t>спрятались?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6538" y="1631950"/>
            <a:ext cx="6129337" cy="359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827584" y="1000125"/>
            <a:ext cx="7488832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В процессе подготовки к</a:t>
            </a:r>
          </a:p>
          <a:p>
            <a:pPr algn="ctr"/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 обучению грамоте необходимо также развивать:</a:t>
            </a:r>
          </a:p>
          <a:p>
            <a:pPr algn="ctr"/>
            <a:endParaRPr lang="ru-RU" sz="3200" b="1" dirty="0">
              <a:solidFill>
                <a:schemeClr val="accent4">
                  <a:lumMod val="50000"/>
                </a:schemeClr>
              </a:solidFill>
              <a:latin typeface="+mj-lt"/>
            </a:endParaRPr>
          </a:p>
          <a:p>
            <a:pPr>
              <a:buFont typeface="Wingdings" pitchFamily="2" charset="2"/>
              <a:buChar char="Ø"/>
            </a:pP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о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+mj-lt"/>
              </a:rPr>
              <a:t>бщую 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и мелкую моторику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о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+mj-lt"/>
              </a:rPr>
              <a:t>риентировку 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в пространстве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з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+mj-lt"/>
              </a:rPr>
              <a:t>рительное 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восприятие </a:t>
            </a:r>
            <a:endParaRPr lang="en-US" sz="2400" b="1" dirty="0">
              <a:solidFill>
                <a:schemeClr val="accent4">
                  <a:lumMod val="50000"/>
                </a:schemeClr>
              </a:solidFill>
              <a:latin typeface="+mj-lt"/>
            </a:endParaRPr>
          </a:p>
          <a:p>
            <a:pPr>
              <a:buFont typeface="Wingdings" pitchFamily="2" charset="2"/>
              <a:buChar char="Ø"/>
            </a:pP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к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+mj-lt"/>
              </a:rPr>
              <a:t>онструктивный </a:t>
            </a:r>
            <a:r>
              <a:rPr lang="ru-RU" sz="2400" b="1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праксис</a:t>
            </a:r>
            <a:endParaRPr lang="ru-RU" sz="2400" b="1" dirty="0">
              <a:solidFill>
                <a:schemeClr val="accent4">
                  <a:lumMod val="50000"/>
                </a:schemeClr>
              </a:solidFill>
              <a:latin typeface="+mj-lt"/>
            </a:endParaRPr>
          </a:p>
          <a:p>
            <a:endParaRPr lang="ru-RU" dirty="0">
              <a:latin typeface="Calibri" pitchFamily="34" charset="0"/>
            </a:endParaRPr>
          </a:p>
          <a:p>
            <a:endParaRPr lang="ru-RU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узел 1"/>
          <p:cNvSpPr/>
          <p:nvPr/>
        </p:nvSpPr>
        <p:spPr>
          <a:xfrm>
            <a:off x="3245076" y="2204864"/>
            <a:ext cx="2643206" cy="2000264"/>
          </a:xfrm>
          <a:prstGeom prst="flowChartConnector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 Подготовка руки к письму</a:t>
            </a:r>
          </a:p>
        </p:txBody>
      </p:sp>
      <p:sp>
        <p:nvSpPr>
          <p:cNvPr id="3" name="Овальная выноска 2"/>
          <p:cNvSpPr/>
          <p:nvPr/>
        </p:nvSpPr>
        <p:spPr>
          <a:xfrm>
            <a:off x="6179355" y="697940"/>
            <a:ext cx="2263977" cy="1684218"/>
          </a:xfrm>
          <a:prstGeom prst="wedgeEllipseCallout">
            <a:avLst>
              <a:gd name="adj1" fmla="val -90092"/>
              <a:gd name="adj2" fmla="val 36168"/>
            </a:avLst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1F2989"/>
                </a:solidFill>
              </a:rPr>
              <a:t>Штриховки</a:t>
            </a:r>
          </a:p>
        </p:txBody>
      </p:sp>
      <p:sp>
        <p:nvSpPr>
          <p:cNvPr id="4" name="Овальная выноска 3"/>
          <p:cNvSpPr/>
          <p:nvPr/>
        </p:nvSpPr>
        <p:spPr>
          <a:xfrm>
            <a:off x="602658" y="692696"/>
            <a:ext cx="2214578" cy="1689462"/>
          </a:xfrm>
          <a:prstGeom prst="wedgeEllipseCallout">
            <a:avLst>
              <a:gd name="adj1" fmla="val 87291"/>
              <a:gd name="adj2" fmla="val 48597"/>
            </a:avLst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1F2989"/>
                </a:solidFill>
              </a:rPr>
              <a:t>Обведение по контуру</a:t>
            </a:r>
          </a:p>
        </p:txBody>
      </p:sp>
      <p:sp>
        <p:nvSpPr>
          <p:cNvPr id="5" name="Овальная выноска 4"/>
          <p:cNvSpPr/>
          <p:nvPr/>
        </p:nvSpPr>
        <p:spPr>
          <a:xfrm>
            <a:off x="6257227" y="4509120"/>
            <a:ext cx="2214578" cy="1684218"/>
          </a:xfrm>
          <a:prstGeom prst="wedgeEllipseCallout">
            <a:avLst>
              <a:gd name="adj1" fmla="val -90092"/>
              <a:gd name="adj2" fmla="val -67837"/>
            </a:avLst>
          </a:prstGeo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1F2989"/>
                </a:solidFill>
              </a:rPr>
              <a:t> Работа с ножницами</a:t>
            </a:r>
          </a:p>
        </p:txBody>
      </p:sp>
      <p:sp>
        <p:nvSpPr>
          <p:cNvPr id="6" name="Овальная выноска 5"/>
          <p:cNvSpPr/>
          <p:nvPr/>
        </p:nvSpPr>
        <p:spPr>
          <a:xfrm>
            <a:off x="683568" y="4509120"/>
            <a:ext cx="2561508" cy="1684218"/>
          </a:xfrm>
          <a:prstGeom prst="wedgeEllipseCallout">
            <a:avLst>
              <a:gd name="adj1" fmla="val 78930"/>
              <a:gd name="adj2" fmla="val -58680"/>
            </a:avLst>
          </a:prstGeom>
          <a:solidFill>
            <a:schemeClr val="accent5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1F2989"/>
                </a:solidFill>
              </a:rPr>
              <a:t>Пальчиковые игры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0" y="620688"/>
            <a:ext cx="7884368" cy="979512"/>
          </a:xfrm>
        </p:spPr>
        <p:txBody>
          <a:bodyPr rIns="91440" anchor="b">
            <a:normAutofit fontScale="90000"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algn="r"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</a:rPr>
              <a:t>Условия эффективной подготовки дошкольников к обучению чтению</a:t>
            </a:r>
          </a:p>
        </p:txBody>
      </p:sp>
      <p:sp>
        <p:nvSpPr>
          <p:cNvPr id="2" name="Rectangle 3"/>
          <p:cNvSpPr>
            <a:spLocks noGrp="1" noRot="1" noChangeArrowheads="1"/>
          </p:cNvSpPr>
          <p:nvPr>
            <p:ph idx="4294967295"/>
          </p:nvPr>
        </p:nvSpPr>
        <p:spPr>
          <a:xfrm>
            <a:off x="755576" y="1600200"/>
            <a:ext cx="7474024" cy="4708525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dirty="0" smtClean="0"/>
              <a:t> </a:t>
            </a:r>
            <a:r>
              <a:rPr lang="ru-RU" sz="3200" dirty="0" smtClean="0"/>
              <a:t>сформированная мотивация;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sz="3200" dirty="0" smtClean="0"/>
              <a:t>  правильное звукопроизношение;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sz="3200" dirty="0" smtClean="0"/>
              <a:t> достаточно богатый лексический запас;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sz="3200" dirty="0" smtClean="0"/>
              <a:t>развитый фонематический слух;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sz="3200" dirty="0" smtClean="0"/>
              <a:t> развитая в соответствии с возрастом мелкая моторика.</a:t>
            </a:r>
            <a:endParaRPr lang="en-US" sz="3200" dirty="0" smtClean="0"/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sz="3200" dirty="0" smtClean="0"/>
              <a:t>умение проводить звуковой анализ слова </a:t>
            </a:r>
          </a:p>
          <a:p>
            <a:pPr marL="292100" indent="-292100" eaLnBrk="1" hangingPunct="1"/>
            <a:endParaRPr lang="ru-RU" sz="3200" dirty="0" smtClean="0"/>
          </a:p>
          <a:p>
            <a:pPr marL="292100" indent="-292100" eaLnBrk="1" hangingPunct="1">
              <a:buFont typeface="Wingdings" pitchFamily="2" charset="2"/>
              <a:buNone/>
            </a:pPr>
            <a:endParaRPr lang="ru-RU" sz="3200" dirty="0" smtClean="0"/>
          </a:p>
          <a:p>
            <a:pPr marL="292100" indent="-292100" eaLnBrk="1" hangingPunct="1">
              <a:buFont typeface="Wingdings" pitchFamily="2" charset="2"/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536" y="254000"/>
            <a:ext cx="7834064" cy="1143000"/>
          </a:xfrm>
        </p:spPr>
        <p:txBody>
          <a:bodyPr rIns="91440" anchor="b"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eaLnBrk="1" fontAlgn="auto" hangingPunct="1">
              <a:spcAft>
                <a:spcPts val="0"/>
              </a:spcAft>
              <a:defRPr/>
            </a:pPr>
            <a:r>
              <a:rPr lang="ru-RU" sz="3200" b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</a:rPr>
              <a:t>Этапы совместного медленного чтения детей и взрослых</a:t>
            </a:r>
            <a:endParaRPr lang="ru-RU" sz="3200" b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</a:endParaRPr>
          </a:p>
        </p:txBody>
      </p:sp>
      <p:sp>
        <p:nvSpPr>
          <p:cNvPr id="21506" name="Содержимое 2"/>
          <p:cNvSpPr>
            <a:spLocks noGrp="1"/>
          </p:cNvSpPr>
          <p:nvPr>
            <p:ph idx="4294967295"/>
          </p:nvPr>
        </p:nvSpPr>
        <p:spPr>
          <a:xfrm>
            <a:off x="683568" y="1600200"/>
            <a:ext cx="7546032" cy="4708525"/>
          </a:xfrm>
        </p:spPr>
        <p:txBody>
          <a:bodyPr>
            <a:normAutofit lnSpcReduction="10000"/>
          </a:bodyPr>
          <a:lstStyle/>
          <a:p>
            <a:pPr marL="292100" indent="-292100" eaLnBrk="1" hangingPunct="1">
              <a:lnSpc>
                <a:spcPct val="80000"/>
              </a:lnSpc>
            </a:pPr>
            <a:r>
              <a:rPr lang="ru-RU" sz="3200" i="1" dirty="0" smtClean="0">
                <a:solidFill>
                  <a:schemeClr val="accent4">
                    <a:lumMod val="50000"/>
                  </a:schemeClr>
                </a:solidFill>
              </a:rPr>
              <a:t>1 этап. </a:t>
            </a: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Рассматривание книги с ребенком. Главный результат этапа – возникновение желания прочитать книгу</a:t>
            </a:r>
          </a:p>
          <a:p>
            <a:pPr marL="292100" indent="-292100" eaLnBrk="1" hangingPunct="1">
              <a:lnSpc>
                <a:spcPct val="80000"/>
              </a:lnSpc>
            </a:pPr>
            <a:r>
              <a:rPr lang="ru-RU" sz="3200" i="1" dirty="0" smtClean="0">
                <a:solidFill>
                  <a:schemeClr val="accent4">
                    <a:lumMod val="50000"/>
                  </a:schemeClr>
                </a:solidFill>
              </a:rPr>
              <a:t>2 этап. </a:t>
            </a: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Чтение текста взрослым в режиме медленного чтения. Использование остановок  для более полного усвоения ребенком текста.</a:t>
            </a:r>
          </a:p>
          <a:p>
            <a:pPr marL="292100" indent="-292100" eaLnBrk="1" hangingPunct="1">
              <a:lnSpc>
                <a:spcPct val="80000"/>
              </a:lnSpc>
            </a:pPr>
            <a:r>
              <a:rPr lang="ru-RU" sz="3200" i="1" dirty="0" smtClean="0">
                <a:solidFill>
                  <a:schemeClr val="accent4">
                    <a:lumMod val="50000"/>
                  </a:schemeClr>
                </a:solidFill>
              </a:rPr>
              <a:t>3 этап. </a:t>
            </a: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Обсуждение прочитанного.</a:t>
            </a:r>
          </a:p>
          <a:p>
            <a:pPr marL="292100" indent="-292100" eaLnBrk="1" hangingPunct="1">
              <a:lnSpc>
                <a:spcPct val="80000"/>
              </a:lnSpc>
            </a:pPr>
            <a:r>
              <a:rPr lang="ru-RU" sz="3200" i="1" dirty="0" smtClean="0">
                <a:solidFill>
                  <a:schemeClr val="accent4">
                    <a:lumMod val="50000"/>
                  </a:schemeClr>
                </a:solidFill>
              </a:rPr>
              <a:t>4 этап. </a:t>
            </a: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Воспроизведение и осмысление прочитанного с помощью специальных заданий.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57709638"/>
              </p:ext>
            </p:extLst>
          </p:nvPr>
        </p:nvGraphicFramePr>
        <p:xfrm>
          <a:off x="530197" y="590530"/>
          <a:ext cx="8143931" cy="5786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755576" y="1214438"/>
            <a:ext cx="7704856" cy="357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Основные задачи занятий по подготовке дошкольников к обучению грамоте :</a:t>
            </a:r>
          </a:p>
          <a:p>
            <a:pPr algn="ctr"/>
            <a:endParaRPr lang="ru-RU" sz="3200" dirty="0">
              <a:solidFill>
                <a:schemeClr val="accent4">
                  <a:lumMod val="50000"/>
                </a:schemeClr>
              </a:solidFill>
              <a:latin typeface="+mj-lt"/>
            </a:endParaRPr>
          </a:p>
          <a:p>
            <a:pPr algn="ctr"/>
            <a:endParaRPr lang="ru-RU" dirty="0">
              <a:solidFill>
                <a:schemeClr val="accent4">
                  <a:lumMod val="50000"/>
                </a:schemeClr>
              </a:solidFill>
              <a:latin typeface="+mj-lt"/>
            </a:endParaRPr>
          </a:p>
          <a:p>
            <a:pPr>
              <a:buFont typeface="Wingdings" pitchFamily="2" charset="2"/>
              <a:buChar char="ü"/>
            </a:pPr>
            <a:r>
              <a:rPr lang="ru-RU" sz="2800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р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+mj-lt"/>
              </a:rPr>
              <a:t>азвитие  </a:t>
            </a:r>
            <a:r>
              <a:rPr lang="ru-RU" sz="2800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фонематического восприятия.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ф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+mj-lt"/>
              </a:rPr>
              <a:t>ормирование </a:t>
            </a:r>
            <a:r>
              <a:rPr lang="ru-RU" sz="2800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элементарных навыков звукового анализа и синтеза.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и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+mj-lt"/>
              </a:rPr>
              <a:t>справление </a:t>
            </a:r>
            <a:r>
              <a:rPr lang="ru-RU" sz="2800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недостатков звукопроизношения.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Прямоугольник 1"/>
          <p:cNvSpPr>
            <a:spLocks noChangeArrowheads="1"/>
          </p:cNvSpPr>
          <p:nvPr/>
        </p:nvSpPr>
        <p:spPr bwMode="auto">
          <a:xfrm>
            <a:off x="357188" y="500063"/>
            <a:ext cx="842962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0000CC"/>
                </a:solidFill>
                <a:latin typeface="Calibri" pitchFamily="34" charset="0"/>
              </a:rPr>
              <a:t> 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Сформированный  </a:t>
            </a:r>
            <a:r>
              <a:rPr lang="ru-RU" sz="2400" b="1" u="sng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фонематический слух 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и </a:t>
            </a:r>
            <a:r>
              <a:rPr lang="ru-RU" sz="2400" b="1" u="sng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фонематическое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 </a:t>
            </a:r>
            <a:r>
              <a:rPr lang="ru-RU" sz="2400" b="1" u="sng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восприятие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 -   обеспечивают нормальное  становление процессов письма и чтения.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2205038"/>
            <a:ext cx="79208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Фонематический слух - </a:t>
            </a: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 способность слышать, узнавать и различать фонемы родного языка.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4214813"/>
            <a:ext cx="7920880" cy="13731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Фонематическое восприятие -</a:t>
            </a:r>
            <a:r>
              <a:rPr lang="ru-RU" sz="2800" b="1" dirty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 </a:t>
            </a:r>
            <a:r>
              <a:rPr lang="ru-RU" sz="2800" b="1" dirty="0">
                <a:solidFill>
                  <a:srgbClr val="00FFFF"/>
                </a:solidFill>
                <a:latin typeface="+mj-lt"/>
              </a:rPr>
              <a:t> </a:t>
            </a:r>
            <a:r>
              <a:rPr lang="ru-RU" sz="2800" b="1" dirty="0">
                <a:latin typeface="+mj-lt"/>
              </a:rPr>
              <a:t>способность различать фонемы родного языка и определять звуковой состав слова. </a:t>
            </a: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755576" y="1481703"/>
            <a:ext cx="777882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Привлечение во время занятия максимально возможного количества анализаторов: зрительного, слухового, тактильного, что позволяет добиться наилучшего результата.</a:t>
            </a: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611560" y="304800"/>
            <a:ext cx="806489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Особенности занятий по развитию фонематического восприятия и обучению грамоте:</a:t>
            </a:r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611560" y="4084638"/>
            <a:ext cx="799904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Порядок изучения букв</a:t>
            </a:r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611560" y="5380038"/>
            <a:ext cx="792284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Специфика обучения чтению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/>
      <p:bldP spid="16390" grpId="0"/>
      <p:bldP spid="16392" grpId="0"/>
      <p:bldP spid="1639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WordArt 5"/>
          <p:cNvSpPr>
            <a:spLocks noChangeArrowheads="1" noChangeShapeType="1" noTextEdit="1"/>
          </p:cNvSpPr>
          <p:nvPr/>
        </p:nvSpPr>
        <p:spPr bwMode="auto">
          <a:xfrm>
            <a:off x="539552" y="228600"/>
            <a:ext cx="7766248" cy="1676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4800" b="1" kern="10" dirty="0">
              <a:ln w="12700">
                <a:solidFill>
                  <a:schemeClr val="tx1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+mn-lt"/>
              <a:ea typeface="+mn-lt"/>
              <a:cs typeface="+mn-lt"/>
            </a:endParaRPr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683568" y="994381"/>
            <a:ext cx="7848872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4400" b="1" dirty="0" smtClean="0">
                <a:solidFill>
                  <a:schemeClr val="accent4">
                    <a:lumMod val="50000"/>
                  </a:schemeClr>
                </a:solidFill>
                <a:latin typeface="+mj-lt"/>
              </a:rPr>
              <a:t>Специфика обучения чтению:</a:t>
            </a:r>
          </a:p>
          <a:p>
            <a:r>
              <a:rPr lang="ru-RU" sz="3200" b="1" dirty="0" smtClean="0">
                <a:latin typeface="+mn-lt"/>
              </a:rPr>
              <a:t>Воспитатели </a:t>
            </a:r>
            <a:r>
              <a:rPr lang="ru-RU" sz="3200" b="1" dirty="0">
                <a:latin typeface="+mn-lt"/>
              </a:rPr>
              <a:t>учат читать сначала прямые слоги </a:t>
            </a:r>
            <a:r>
              <a:rPr lang="ru-RU" sz="3200" b="1" dirty="0">
                <a:solidFill>
                  <a:srgbClr val="FF3300"/>
                </a:solidFill>
                <a:latin typeface="+mn-lt"/>
              </a:rPr>
              <a:t>(МА, МИ, МУ</a:t>
            </a:r>
            <a:r>
              <a:rPr lang="ru-RU" sz="3200" b="1" dirty="0">
                <a:latin typeface="+mn-lt"/>
              </a:rPr>
              <a:t> и т.д.). На логопедических занятиях-  сначала обратные слоги ( </a:t>
            </a:r>
            <a:r>
              <a:rPr lang="ru-RU" sz="3200" b="1" dirty="0">
                <a:solidFill>
                  <a:srgbClr val="FF3300"/>
                </a:solidFill>
                <a:latin typeface="+mn-lt"/>
              </a:rPr>
              <a:t>АТ, ОК, АП</a:t>
            </a:r>
            <a:r>
              <a:rPr lang="ru-RU" sz="3200" b="1" dirty="0">
                <a:latin typeface="+mn-lt"/>
              </a:rPr>
              <a:t> и т.д.), а затем уже прямые. </a:t>
            </a:r>
            <a:endParaRPr lang="ru-RU" sz="3200" b="1" dirty="0">
              <a:latin typeface="+mn-lt"/>
            </a:endParaRPr>
          </a:p>
          <a:p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+mj-lt"/>
              </a:rPr>
              <a:t>На </a:t>
            </a:r>
            <a:r>
              <a:rPr lang="ru-RU" sz="4000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уровне звуков </a:t>
            </a: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+mj-lt"/>
              </a:rPr>
              <a:t>- </a:t>
            </a: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+mj-lt"/>
              </a:rPr>
              <a:t>упражнения </a:t>
            </a: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и игры </a:t>
            </a: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+mj-lt"/>
              </a:rPr>
              <a:t>на </a:t>
            </a: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развитие: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3200" dirty="0">
                <a:ln>
                  <a:solidFill>
                    <a:schemeClr val="tx1"/>
                  </a:solidFill>
                </a:ln>
                <a:solidFill>
                  <a:schemeClr val="accent4">
                    <a:lumMod val="50000"/>
                  </a:schemeClr>
                </a:solidFill>
                <a:latin typeface="+mj-lt"/>
              </a:rPr>
              <a:t>фонематического слуха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chemeClr val="accent4">
                    <a:lumMod val="50000"/>
                  </a:schemeClr>
                </a:solidFill>
                <a:latin typeface="+mj-lt"/>
              </a:rPr>
              <a:t>фонематического </a:t>
            </a:r>
            <a:r>
              <a:rPr lang="ru-RU" sz="3200" dirty="0">
                <a:ln>
                  <a:solidFill>
                    <a:schemeClr val="tx1"/>
                  </a:solidFill>
                </a:ln>
                <a:solidFill>
                  <a:schemeClr val="accent4">
                    <a:lumMod val="50000"/>
                  </a:schemeClr>
                </a:solidFill>
                <a:latin typeface="+mj-lt"/>
              </a:rPr>
              <a:t>восприятия</a:t>
            </a:r>
          </a:p>
          <a:p>
            <a:endParaRPr lang="ru-RU" sz="3200" b="1" dirty="0">
              <a:latin typeface="+mn-lt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 animBg="1"/>
      <p:bldP spid="1946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1130</TotalTime>
  <Words>484</Words>
  <Application>Microsoft Office PowerPoint</Application>
  <PresentationFormat>Экран (4:3)</PresentationFormat>
  <Paragraphs>85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Arial</vt:lpstr>
      <vt:lpstr>Calibri</vt:lpstr>
      <vt:lpstr>Garamond</vt:lpstr>
      <vt:lpstr>Wingdings</vt:lpstr>
      <vt:lpstr>Wingdings 2</vt:lpstr>
      <vt:lpstr>Натуральные материалы</vt:lpstr>
      <vt:lpstr>Презентация PowerPoint</vt:lpstr>
      <vt:lpstr>Презентация PowerPoint</vt:lpstr>
      <vt:lpstr>Условия эффективной подготовки дошкольников к обучению чтению</vt:lpstr>
      <vt:lpstr>Этапы совместного медленного чтения детей и взрослых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Premium</cp:lastModifiedBy>
  <cp:revision>146</cp:revision>
  <dcterms:created xsi:type="dcterms:W3CDTF">2011-10-01T15:46:48Z</dcterms:created>
  <dcterms:modified xsi:type="dcterms:W3CDTF">2018-08-12T20:02:26Z</dcterms:modified>
</cp:coreProperties>
</file>