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2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60"/>
  </p:normalViewPr>
  <p:slideViewPr>
    <p:cSldViewPr>
      <p:cViewPr varScale="1">
        <p:scale>
          <a:sx n="77" d="100"/>
          <a:sy n="77" d="100"/>
        </p:scale>
        <p:origin x="-149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sz="4000" b="1" i="1" dirty="0">
                <a:solidFill>
                  <a:srgbClr val="000000"/>
                </a:solidFill>
                <a:latin typeface="Georgia" panose="02040502050405020303" pitchFamily="18" charset="0"/>
                <a:ea typeface="Times New Roman"/>
              </a:rPr>
              <a:t>Идеалы подобны звездам в небе: мы никогда не можем их достичь, но, как мореходы в плавании, ориентируемся по ним в жизни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>                                   </a:t>
            </a:r>
            <a:r>
              <a:rPr lang="ru-RU" sz="27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Древняя 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</a:rPr>
              <a:t>мудрость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5153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4826" y="5445224"/>
            <a:ext cx="5031387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solidFill>
                  <a:prstClr val="black"/>
                </a:solidFill>
                <a:latin typeface="Century Gothic"/>
              </a:rPr>
              <a:t>Человек человеку волк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980728"/>
            <a:ext cx="6912768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noProof="0" dirty="0" smtClean="0">
                <a:solidFill>
                  <a:prstClr val="black"/>
                </a:solidFill>
                <a:latin typeface="Century Gothic"/>
              </a:rPr>
              <a:t>Лучше свой кусок, чем чужой пирог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4977" y="2852936"/>
            <a:ext cx="5414393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noProof="0" dirty="0" smtClean="0">
                <a:solidFill>
                  <a:prstClr val="black"/>
                </a:solidFill>
                <a:latin typeface="Century Gothic"/>
              </a:rPr>
              <a:t>Не обманешь -  не продашь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221" y="1916832"/>
            <a:ext cx="6667512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noProof="0" dirty="0" smtClean="0">
                <a:solidFill>
                  <a:prstClr val="black"/>
                </a:solidFill>
                <a:latin typeface="Century Gothic"/>
              </a:rPr>
              <a:t>Добро наживай, а худое избывай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221" y="3623426"/>
            <a:ext cx="5538598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noProof="0" dirty="0" smtClean="0">
                <a:solidFill>
                  <a:prstClr val="black"/>
                </a:solidFill>
                <a:latin typeface="Century Gothic"/>
              </a:rPr>
              <a:t>Своя рубашка ближе к телу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4437112"/>
            <a:ext cx="5400600" cy="52322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prstClr val="black"/>
                </a:solidFill>
                <a:latin typeface="Century Gothic"/>
              </a:rPr>
              <a:t>Д</a:t>
            </a:r>
            <a:r>
              <a:rPr lang="ru-RU" sz="2800" b="1" kern="0" noProof="0" dirty="0" err="1" smtClean="0">
                <a:solidFill>
                  <a:prstClr val="black"/>
                </a:solidFill>
                <a:latin typeface="Century Gothic"/>
              </a:rPr>
              <a:t>обрым</a:t>
            </a:r>
            <a:r>
              <a:rPr lang="ru-RU" sz="2800" b="1" kern="0" noProof="0" dirty="0" smtClean="0">
                <a:solidFill>
                  <a:prstClr val="black"/>
                </a:solidFill>
                <a:latin typeface="Century Gothic"/>
              </a:rPr>
              <a:t> быть – долго жить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615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r>
              <a:rPr lang="ru-RU" dirty="0" smtClean="0"/>
              <a:t>Нравственный человек… Какой он?</a:t>
            </a:r>
            <a:br>
              <a:rPr lang="ru-RU" dirty="0" smtClean="0"/>
            </a:br>
            <a:r>
              <a:rPr lang="ru-RU" dirty="0" smtClean="0"/>
              <a:t>добрый, честный, воспитанный, ответственный, бескорыстный, порядочный, справедливый…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3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Ч</a:t>
            </a:r>
            <a:r>
              <a:rPr lang="ru-RU" u="sng" dirty="0" smtClean="0"/>
              <a:t>то такое хорошо? </a:t>
            </a:r>
            <a:r>
              <a:rPr lang="ru-RU" dirty="0" smtClean="0"/>
              <a:t>и </a:t>
            </a:r>
            <a:r>
              <a:rPr lang="ru-RU" u="sng" dirty="0" smtClean="0"/>
              <a:t>Что такое плохо?</a:t>
            </a:r>
            <a:endParaRPr lang="ru-RU" u="sng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03920" y="1412776"/>
            <a:ext cx="8435280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защищать Родину;</a:t>
            </a:r>
          </a:p>
          <a:p>
            <a:r>
              <a:rPr lang="ru-RU" b="1" dirty="0" smtClean="0"/>
              <a:t>заниматься благотворительностью;</a:t>
            </a:r>
          </a:p>
          <a:p>
            <a:r>
              <a:rPr lang="ru-RU" b="1" dirty="0" smtClean="0"/>
              <a:t>быть честным;</a:t>
            </a:r>
          </a:p>
          <a:p>
            <a:r>
              <a:rPr lang="ru-RU" b="1" dirty="0" smtClean="0"/>
              <a:t>творить добро;</a:t>
            </a:r>
          </a:p>
          <a:p>
            <a:r>
              <a:rPr lang="ru-RU" b="1" dirty="0" smtClean="0"/>
              <a:t>оклеветать человека;</a:t>
            </a:r>
          </a:p>
          <a:p>
            <a:r>
              <a:rPr lang="ru-RU" b="1" dirty="0" smtClean="0"/>
              <a:t>воровать;</a:t>
            </a:r>
          </a:p>
          <a:p>
            <a:r>
              <a:rPr lang="ru-RU" b="1" dirty="0" smtClean="0"/>
              <a:t>найти телефон;</a:t>
            </a:r>
          </a:p>
          <a:p>
            <a:r>
              <a:rPr lang="ru-RU" b="1" dirty="0"/>
              <a:t>любить труд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лгать;</a:t>
            </a:r>
          </a:p>
          <a:p>
            <a:r>
              <a:rPr lang="ru-RU" b="1" dirty="0" smtClean="0"/>
              <a:t>таить злобу;</a:t>
            </a:r>
          </a:p>
          <a:p>
            <a:r>
              <a:rPr lang="ru-RU" b="1" dirty="0" smtClean="0"/>
              <a:t>совершить подлость;</a:t>
            </a:r>
          </a:p>
          <a:p>
            <a:r>
              <a:rPr lang="ru-RU" b="1" dirty="0" smtClean="0"/>
              <a:t>почистить картошку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2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10800000" flipH="1" flipV="1">
            <a:off x="3742590" y="4445227"/>
            <a:ext cx="5256584" cy="2376264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1E42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  <a:t>Твори добро, чтобы любя,</a:t>
            </a:r>
            <a:b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  <a:t>Добро тебя нашло.</a:t>
            </a:r>
            <a:b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  <a:t>Зла не верши, чтоб и тебя</a:t>
            </a:r>
            <a:b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  <a:t>Не погубило зло.</a:t>
            </a:r>
            <a:b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0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944088"/>
              </p:ext>
            </p:extLst>
          </p:nvPr>
        </p:nvGraphicFramePr>
        <p:xfrm>
          <a:off x="1331640" y="2420888"/>
          <a:ext cx="6912768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088232"/>
                <a:gridCol w="2304256"/>
                <a:gridCol w="2520280"/>
              </a:tblGrid>
              <a:tr h="55345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в паре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680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Оценивание за работу на уроке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§ 5, стр.37-41</a:t>
            </a:r>
            <a:br>
              <a:rPr lang="ru-RU" dirty="0" smtClean="0"/>
            </a:br>
            <a:r>
              <a:rPr lang="ru-RU" dirty="0" smtClean="0"/>
              <a:t>задание 2 на  стр. 44 (письменно)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6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элементы духовной сферы жизни общества</a:t>
            </a:r>
            <a:endParaRPr lang="ru-RU" b="1" dirty="0"/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flipH="1">
            <a:off x="2195736" y="1417638"/>
            <a:ext cx="2376264" cy="1291282"/>
          </a:xfrm>
          <a:prstGeom prst="straightConnector1">
            <a:avLst/>
          </a:prstGeom>
          <a:ln w="69850">
            <a:solidFill>
              <a:srgbClr val="1E42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>
            <a:off x="4572000" y="1417638"/>
            <a:ext cx="0" cy="2443410"/>
          </a:xfrm>
          <a:prstGeom prst="straightConnector1">
            <a:avLst/>
          </a:prstGeom>
          <a:ln w="69850">
            <a:solidFill>
              <a:srgbClr val="1E42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>
            <a:off x="4572000" y="1417638"/>
            <a:ext cx="2304256" cy="1147266"/>
          </a:xfrm>
          <a:prstGeom prst="straightConnector1">
            <a:avLst/>
          </a:prstGeom>
          <a:ln w="73025">
            <a:solidFill>
              <a:srgbClr val="1E42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491880" y="4437112"/>
            <a:ext cx="2736304" cy="2016224"/>
          </a:xfrm>
          <a:prstGeom prst="ellipse">
            <a:avLst/>
          </a:prstGeom>
          <a:noFill/>
          <a:ln>
            <a:solidFill>
              <a:srgbClr val="1E42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НАУКА</a:t>
            </a:r>
            <a:endParaRPr lang="ru-RU" sz="4000" b="1" dirty="0"/>
          </a:p>
        </p:txBody>
      </p:sp>
      <p:sp>
        <p:nvSpPr>
          <p:cNvPr id="10" name="Овал 9"/>
          <p:cNvSpPr/>
          <p:nvPr/>
        </p:nvSpPr>
        <p:spPr>
          <a:xfrm>
            <a:off x="5940963" y="2880318"/>
            <a:ext cx="3168352" cy="2276873"/>
          </a:xfrm>
          <a:prstGeom prst="ellipse">
            <a:avLst/>
          </a:prstGeom>
          <a:noFill/>
          <a:ln>
            <a:solidFill>
              <a:srgbClr val="1E42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РЕЛИГИЯ</a:t>
            </a:r>
            <a:endParaRPr lang="ru-RU" sz="4000" b="1" dirty="0"/>
          </a:p>
        </p:txBody>
      </p:sp>
      <p:sp>
        <p:nvSpPr>
          <p:cNvPr id="11" name="Овал 10"/>
          <p:cNvSpPr/>
          <p:nvPr/>
        </p:nvSpPr>
        <p:spPr>
          <a:xfrm>
            <a:off x="129410" y="2996952"/>
            <a:ext cx="3434478" cy="2304256"/>
          </a:xfrm>
          <a:prstGeom prst="ellipse">
            <a:avLst/>
          </a:prstGeom>
          <a:noFill/>
          <a:ln>
            <a:solidFill>
              <a:srgbClr val="1E42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3600" b="1" dirty="0" smtClean="0"/>
              <a:t>ИСКУССТВО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4744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tdeadline.ru/wp-content/uploads/w690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255267" cy="167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f.co.ua/12/10/wallpaper-235017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75671"/>
            <a:ext cx="2052834" cy="148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kzsrk.ru/content/news/7623/L_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65" y="2580153"/>
            <a:ext cx="1829698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gemorroyv2.ru/articles/wp-content/uploads/2015/12/22449725-ktrfhcndj-lkz-ktxtybz-ot-gemorroy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049" y="3457941"/>
            <a:ext cx="2205167" cy="158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rus.telegram.ee/wp-content/uploads/2013/06/religion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319" y="188640"/>
            <a:ext cx="2016130" cy="1512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xn--80aacenrmb1f7d9a.xn--p1ai/content/previews/211/kakie_byvayut_religii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5" y="4925419"/>
            <a:ext cx="1842775" cy="1657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3.bp.blogspot.com/-6OGOsCCPHGs/VGJ3qYmIuxI/AAAAAAAAB9M/XvEdRgJLEO4/s320/islam_1958725c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454" y="4867400"/>
            <a:ext cx="2146951" cy="1611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mirboga.ru/sites/default/files/imagecache/fb/mainimages/news/48/3574/4763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135" y="120442"/>
            <a:ext cx="1867540" cy="18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g0.liveinternet.ru/images/attach/c/6/89/941/89941416_1343728361_9f3e_y2.jp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58" y="1909507"/>
            <a:ext cx="2011590" cy="1575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funik.ru/uploads/images/05_2015/14/3_d4a443b3bcfbb90fb5c609292386cc99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216" y="1486841"/>
            <a:ext cx="2513757" cy="197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muzika39.ucoz.ru/kartinki/zwalls.ru-11737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326" y="3464090"/>
            <a:ext cx="2519439" cy="1778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j.sibdepo.ru/wp-content/uploads/2016/07/Giselle_9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948" y="1589900"/>
            <a:ext cx="2088864" cy="186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thevictoryreport.org/wp-content/uploads/2015/01/jeff-rense-mike-cross-the-making.jpg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0442"/>
            <a:ext cx="2008284" cy="1753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E:\ФОТО И КАРТИНКИ\ФОТО\ШКОЛА\уборка территории\20160426_111309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497" y="5283152"/>
            <a:ext cx="2117095" cy="1574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48" y="3316653"/>
            <a:ext cx="1993900" cy="187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u="sng" dirty="0" err="1" smtClean="0">
                <a:solidFill>
                  <a:srgbClr val="1E4216"/>
                </a:solidFill>
                <a:latin typeface="Georgia" panose="02040502050405020303" pitchFamily="18" charset="0"/>
              </a:rPr>
              <a:t>тЕМА</a:t>
            </a:r>
            <a:r>
              <a:rPr lang="ru-RU" sz="3200" dirty="0" smtClean="0">
                <a:solidFill>
                  <a:srgbClr val="1E4216"/>
                </a:solidFill>
                <a:latin typeface="Georgia" panose="02040502050405020303" pitchFamily="18" charset="0"/>
              </a:rPr>
              <a:t> УРОКА    </a:t>
            </a:r>
            <a:r>
              <a:rPr lang="ru-RU" sz="6000" dirty="0" smtClean="0">
                <a:solidFill>
                  <a:srgbClr val="1E4216"/>
                </a:solidFill>
                <a:latin typeface="Georgia" panose="02040502050405020303" pitchFamily="18" charset="0"/>
              </a:rPr>
              <a:t>«Мораль»</a:t>
            </a:r>
            <a:endParaRPr lang="ru-RU" sz="6000" dirty="0">
              <a:solidFill>
                <a:srgbClr val="1E4216"/>
              </a:solidFill>
              <a:latin typeface="Georgia" panose="02040502050405020303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4149080"/>
            <a:ext cx="7772400" cy="761876"/>
          </a:xfrm>
        </p:spPr>
        <p:txBody>
          <a:bodyPr>
            <a:noAutofit/>
          </a:bodyPr>
          <a:lstStyle/>
          <a:p>
            <a:r>
              <a:rPr lang="ru-RU" sz="4400" b="1" u="sng" dirty="0">
                <a:solidFill>
                  <a:srgbClr val="1E4216"/>
                </a:solidFill>
                <a:latin typeface="Georgia" panose="02040502050405020303" pitchFamily="18" charset="0"/>
              </a:rPr>
              <a:t>Ц</a:t>
            </a:r>
            <a:r>
              <a:rPr lang="ru-RU" sz="4400" b="1" u="sng" dirty="0" smtClean="0">
                <a:solidFill>
                  <a:srgbClr val="1E4216"/>
                </a:solidFill>
                <a:latin typeface="Georgia" panose="02040502050405020303" pitchFamily="18" charset="0"/>
              </a:rPr>
              <a:t>ель</a:t>
            </a:r>
            <a:r>
              <a:rPr lang="ru-RU" sz="4400" b="1" dirty="0" smtClean="0">
                <a:solidFill>
                  <a:srgbClr val="1E4216"/>
                </a:solidFill>
                <a:latin typeface="Georgia" panose="02040502050405020303" pitchFamily="18" charset="0"/>
              </a:rPr>
              <a:t> -  </a:t>
            </a:r>
            <a:r>
              <a:rPr lang="ru-RU" sz="4400" b="1" dirty="0">
                <a:solidFill>
                  <a:srgbClr val="1E4216"/>
                </a:solidFill>
                <a:latin typeface="Georgia" panose="02040502050405020303" pitchFamily="18" charset="0"/>
              </a:rPr>
              <a:t>сформировать представление о морали как общепринятой норме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1672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Мораль – особые духовные правила, регулирующие поведение человека, его отношение к другим людям, к окружающей среде и к самому себе с позиций добра и зла, справедливости и несправедливости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871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63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Золотое правило морали:</a:t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7037" y="1844824"/>
            <a:ext cx="8572560" cy="2862322"/>
          </a:xfrm>
          <a:prstGeom prst="rect">
            <a:avLst/>
          </a:prstGeom>
          <a:noFill/>
          <a:ln w="57150">
            <a:solidFill>
              <a:srgbClr val="D19E0D"/>
            </a:solidFill>
            <a:prstDash val="solid"/>
          </a:ln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latin typeface="Century Gothic"/>
              </a:rPr>
              <a:t>Относись к другим так, как  хочешь, чтобы они относились к тебе.</a:t>
            </a:r>
          </a:p>
          <a:p>
            <a:endParaRPr lang="ru-RU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624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д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1"/>
            <a:ext cx="2556947" cy="1720761"/>
          </a:xfrm>
          <a:prstGeom prst="rect">
            <a:avLst/>
          </a:prstGeom>
        </p:spPr>
      </p:pic>
      <p:pic>
        <p:nvPicPr>
          <p:cNvPr id="3" name="Рисунок 2" descr="конфуц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16632"/>
            <a:ext cx="2268818" cy="3017527"/>
          </a:xfrm>
          <a:prstGeom prst="rect">
            <a:avLst/>
          </a:prstGeom>
        </p:spPr>
      </p:pic>
      <p:pic>
        <p:nvPicPr>
          <p:cNvPr id="4" name="Рисунок 3" descr="моисе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116632"/>
            <a:ext cx="2084475" cy="2918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948439"/>
            <a:ext cx="2758165" cy="923330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Будда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: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«Не делай другим того, что сам считаешь злом».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90009" y="2852936"/>
            <a:ext cx="3672408" cy="120032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Моисей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«Итак во всем: как хотите, чтобы с вами поступали люди, так поступайте и вы с ними».</a:t>
            </a:r>
          </a:p>
        </p:txBody>
      </p:sp>
      <p:pic>
        <p:nvPicPr>
          <p:cNvPr id="8" name="Рисунок 7" descr="Мохаммед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27181" y="3356992"/>
            <a:ext cx="1882190" cy="2376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92960" y="4252699"/>
            <a:ext cx="4767694" cy="120032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Мухаммед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«Никто не может считаться верующим, пока он не желает для своего брата того же, что желает для себя».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2240" y="2852936"/>
            <a:ext cx="2268818" cy="120032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Конфуций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«Не делай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другим того, чего себе не желаешь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».</a:t>
            </a:r>
          </a:p>
        </p:txBody>
      </p:sp>
      <p:pic>
        <p:nvPicPr>
          <p:cNvPr id="11" name="Рисунок 10" descr="67-Sv.Ap.Matfe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64288" y="4161987"/>
            <a:ext cx="2004721" cy="25820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8742" y="6184851"/>
            <a:ext cx="6805420" cy="64633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Матфей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«Во всем, как хотите, чтобы с вами поступали люди, так поступайте и вы с ними…» (7:12).</a:t>
            </a:r>
          </a:p>
        </p:txBody>
      </p:sp>
    </p:spTree>
    <p:extLst>
      <p:ext uri="{BB962C8B-B14F-4D97-AF65-F5344CB8AC3E}">
        <p14:creationId xmlns:p14="http://schemas.microsoft.com/office/powerpoint/2010/main" val="391038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tdata.ru/u1/photo2AF0/20292675083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1" y="2857856"/>
            <a:ext cx="7128792" cy="388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19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2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21499"/>
            <a:ext cx="3672408" cy="1423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E4216"/>
                </a:solidFill>
                <a:latin typeface="Georgia" panose="02040502050405020303" pitchFamily="18" charset="0"/>
              </a:rPr>
              <a:t>МОРАЛЬ</a:t>
            </a:r>
            <a:endParaRPr lang="ru-RU" sz="2800" b="1" dirty="0">
              <a:solidFill>
                <a:srgbClr val="1E4216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21498"/>
            <a:ext cx="4248472" cy="14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1E4216"/>
                </a:solidFill>
                <a:latin typeface="Georgia" panose="02040502050405020303" pitchFamily="18" charset="0"/>
              </a:rPr>
              <a:t>НРАВСТВЕННОСТЬ</a:t>
            </a:r>
            <a:endParaRPr lang="ru-RU" sz="2800" b="1" dirty="0">
              <a:solidFill>
                <a:srgbClr val="1E4216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260648"/>
            <a:ext cx="6586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prstClr val="black"/>
                </a:solidFill>
                <a:ea typeface="+mj-ea"/>
                <a:cs typeface="+mj-cs"/>
              </a:rPr>
              <a:t>= </a:t>
            </a:r>
            <a:br>
              <a:rPr lang="ru-RU" sz="5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5400" dirty="0"/>
              <a:t>≠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149080"/>
            <a:ext cx="8990405" cy="1423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600" b="1" u="sng" dirty="0" smtClean="0">
                <a:solidFill>
                  <a:schemeClr val="bg1"/>
                </a:solidFill>
                <a:latin typeface="Georgia" panose="02040502050405020303" pitchFamily="18" charset="0"/>
              </a:rPr>
              <a:t>НРАВСТВЕННОСТЬ </a:t>
            </a:r>
            <a:r>
              <a:rPr lang="ru-RU" sz="28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– ВНУТРЕННЯЯ УСТАНОВКА ЧЕЛОВЕКА ПОСТУПАТЬ СОГЛАСНО СВОЕЙ СОВЕСТИ И ВОЛЕ. </a:t>
            </a:r>
            <a:endParaRPr lang="ru-RU" sz="28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060848"/>
            <a:ext cx="1265436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dirty="0" smtClean="0">
                <a:solidFill>
                  <a:srgbClr val="C00000"/>
                </a:solidFill>
              </a:rPr>
              <a:t>?</a:t>
            </a:r>
            <a:endParaRPr lang="ru-RU" sz="1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4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314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«Идеалы подобны звездам в небе: мы никогда не можем их достичь, но, как мореходы в плавании, ориентируемся по ним в жизни»                                    Древняя мудрость </vt:lpstr>
      <vt:lpstr>Основные элементы духовной сферы жизни общества</vt:lpstr>
      <vt:lpstr>Презентация PowerPoint</vt:lpstr>
      <vt:lpstr>тЕМА УРОКА    «Мораль»</vt:lpstr>
      <vt:lpstr>Мораль – особые духовные правила, регулирующие поведение человека, его отношение к другим людям, к окружающей среде и к самому себе с позиций добра и зла, справедливости и несправедливости</vt:lpstr>
      <vt:lpstr>Золотое правило морали: </vt:lpstr>
      <vt:lpstr>Презентация PowerPoint</vt:lpstr>
      <vt:lpstr>Презентация PowerPoint</vt:lpstr>
      <vt:lpstr>Презентация PowerPoint</vt:lpstr>
      <vt:lpstr>Презентация PowerPoint</vt:lpstr>
      <vt:lpstr>Нравственный человек… Какой он? добрый, честный, воспитанный, ответственный, бескорыстный, порядочный, справедливый…</vt:lpstr>
      <vt:lpstr>Что такое хорошо? и Что такое плохо?</vt:lpstr>
      <vt:lpstr>Презентация PowerPoint</vt:lpstr>
      <vt:lpstr>Оценивание за работу на уроке</vt:lpstr>
      <vt:lpstr>Домашнее задание: § 5, стр.37-41 задание 2 на  стр. 44 (письменно)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«Идеалы подобны звездам в небе: мы никогда не можем их достичь, но, как мореходы в плавании, ориентируемся по ним в жизни»                                    Древняя мудрость </dc:title>
  <dc:creator>admin</dc:creator>
  <cp:lastModifiedBy>admin</cp:lastModifiedBy>
  <cp:revision>14</cp:revision>
  <dcterms:created xsi:type="dcterms:W3CDTF">2016-10-10T16:50:28Z</dcterms:created>
  <dcterms:modified xsi:type="dcterms:W3CDTF">2016-10-10T21:39:37Z</dcterms:modified>
</cp:coreProperties>
</file>