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9" r:id="rId2"/>
    <p:sldId id="256" r:id="rId3"/>
    <p:sldId id="257" r:id="rId4"/>
    <p:sldId id="258"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19.04.2019</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19.04.2019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19.04.2019</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19.04.2019</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19.04.2019</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19.04.2019</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19.04.2019</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19.04.2019</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19.04.2019</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19.04.2019</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19.04.2019</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5229200"/>
            <a:ext cx="7543800" cy="914400"/>
          </a:xfrm>
        </p:spPr>
        <p:txBody>
          <a:bodyPr/>
          <a:lstStyle/>
          <a:p>
            <a:r>
              <a:rPr lang="ru-RU" sz="1600" b="1" i="1" dirty="0">
                <a:solidFill>
                  <a:schemeClr val="bg1"/>
                </a:solidFill>
                <a:effectLst/>
              </a:rPr>
              <a:t>Новизна педагогического опыта предусматривает:</a:t>
            </a:r>
            <a:r>
              <a:rPr lang="ru-RU" sz="1600" dirty="0">
                <a:solidFill>
                  <a:schemeClr val="bg1"/>
                </a:solidFill>
                <a:effectLst/>
              </a:rPr>
              <a:t/>
            </a:r>
            <a:br>
              <a:rPr lang="ru-RU" sz="1600" dirty="0">
                <a:solidFill>
                  <a:schemeClr val="bg1"/>
                </a:solidFill>
                <a:effectLst/>
              </a:rPr>
            </a:br>
            <a:r>
              <a:rPr lang="ru-RU" sz="1600" dirty="0">
                <a:solidFill>
                  <a:schemeClr val="bg1"/>
                </a:solidFill>
                <a:effectLst/>
              </a:rPr>
              <a:t>развитие творческого мышления за счет уменьшения доли репродуктивной деятельности;</a:t>
            </a:r>
            <a:br>
              <a:rPr lang="ru-RU" sz="1600" dirty="0">
                <a:solidFill>
                  <a:schemeClr val="bg1"/>
                </a:solidFill>
                <a:effectLst/>
              </a:rPr>
            </a:br>
            <a:r>
              <a:rPr lang="ru-RU" sz="1600" dirty="0">
                <a:solidFill>
                  <a:schemeClr val="bg1"/>
                </a:solidFill>
                <a:effectLst/>
              </a:rPr>
              <a:t>расширение представлений учащихся о возможности использования информационных текстов в учебной работе;</a:t>
            </a:r>
            <a:br>
              <a:rPr lang="ru-RU" sz="1600" dirty="0">
                <a:solidFill>
                  <a:schemeClr val="bg1"/>
                </a:solidFill>
                <a:effectLst/>
              </a:rPr>
            </a:br>
            <a:r>
              <a:rPr lang="ru-RU" sz="1600" dirty="0">
                <a:solidFill>
                  <a:schemeClr val="bg1"/>
                </a:solidFill>
                <a:effectLst/>
              </a:rPr>
              <a:t>развитие личности обучаемого, подготовку к самостоятельной продуктивной деятельности в условиях современного общества;</a:t>
            </a:r>
            <a:br>
              <a:rPr lang="ru-RU" sz="1600" dirty="0">
                <a:solidFill>
                  <a:schemeClr val="bg1"/>
                </a:solidFill>
                <a:effectLst/>
              </a:rPr>
            </a:br>
            <a:r>
              <a:rPr lang="ru-RU" sz="1600" dirty="0">
                <a:solidFill>
                  <a:schemeClr val="bg1"/>
                </a:solidFill>
                <a:effectLst/>
              </a:rPr>
              <a:t>развитие навыков исследовательской и творческой деятельности;</a:t>
            </a:r>
            <a:br>
              <a:rPr lang="ru-RU" sz="1600" dirty="0">
                <a:solidFill>
                  <a:schemeClr val="bg1"/>
                </a:solidFill>
                <a:effectLst/>
              </a:rPr>
            </a:br>
            <a:r>
              <a:rPr lang="ru-RU" sz="1600" dirty="0">
                <a:solidFill>
                  <a:schemeClr val="bg1"/>
                </a:solidFill>
                <a:effectLst/>
              </a:rPr>
              <a:t>формирование умений принятия оптимальных решений в сложной ситуации;</a:t>
            </a:r>
            <a:br>
              <a:rPr lang="ru-RU" sz="1600" dirty="0">
                <a:solidFill>
                  <a:schemeClr val="bg1"/>
                </a:solidFill>
                <a:effectLst/>
              </a:rPr>
            </a:br>
            <a:r>
              <a:rPr lang="ru-RU" sz="1600" dirty="0">
                <a:solidFill>
                  <a:schemeClr val="bg1"/>
                </a:solidFill>
                <a:effectLst/>
              </a:rPr>
              <a:t>формирование информационной культуры, умений осуществлять обработку информации, использовать ее в своей практической деятельности</a:t>
            </a:r>
            <a:br>
              <a:rPr lang="ru-RU" sz="1600" dirty="0">
                <a:solidFill>
                  <a:schemeClr val="bg1"/>
                </a:solidFill>
                <a:effectLst/>
              </a:rPr>
            </a:br>
            <a:r>
              <a:rPr lang="ru-RU" sz="1600" dirty="0">
                <a:solidFill>
                  <a:schemeClr val="bg1"/>
                </a:solidFill>
                <a:effectLst/>
              </a:rPr>
              <a:t>С момента прихода в школу по настоящий день я по-юношески максималистски ставлю основной своей задачей – воспитать Читателя и Творца.</a:t>
            </a:r>
            <a:r>
              <a:rPr lang="ru-RU" dirty="0">
                <a:effectLst/>
              </a:rPr>
              <a:t> </a:t>
            </a:r>
            <a:br>
              <a:rPr lang="ru-RU" dirty="0">
                <a:effectLst/>
              </a:rPr>
            </a:br>
            <a:endParaRPr lang="ru-RU" dirty="0"/>
          </a:p>
        </p:txBody>
      </p:sp>
    </p:spTree>
    <p:extLst>
      <p:ext uri="{BB962C8B-B14F-4D97-AF65-F5344CB8AC3E}">
        <p14:creationId xmlns:p14="http://schemas.microsoft.com/office/powerpoint/2010/main" val="71761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780928"/>
            <a:ext cx="7543800" cy="914400"/>
          </a:xfrm>
        </p:spPr>
        <p:txBody>
          <a:bodyPr/>
          <a:lstStyle/>
          <a:p>
            <a:r>
              <a:rPr lang="ru-RU" sz="1600" dirty="0">
                <a:solidFill>
                  <a:schemeClr val="bg1"/>
                </a:solidFill>
                <a:effectLst/>
              </a:rPr>
              <a:t>В педагогике двадцать первого века в центре стоит личность ученика, развитие которой и является целью образования. Современный педагогический процесс ориентирован на индивидуальный подход к каждому ученику. Педагогу необходимо развить в ребёнке его лучшие качества, учитывая особенности его личности, формируя положительную «Я – концепцию», побуждая к «учению с увлечением», повышая уровень его образования. Безусловно, образование, рассчитанное на перспективу, должно строиться на основе двух неразлучных принципов: умения быстро ориентироваться в стремительно растущем потоке информации и находить нужное, и умения осмыслить и применить полученную информацию.</a:t>
            </a:r>
            <a:endParaRPr lang="ru-RU" sz="1600" dirty="0">
              <a:solidFill>
                <a:schemeClr val="bg1"/>
              </a:solidFill>
            </a:endParaRPr>
          </a:p>
        </p:txBody>
      </p:sp>
    </p:spTree>
    <p:extLst>
      <p:ext uri="{BB962C8B-B14F-4D97-AF65-F5344CB8AC3E}">
        <p14:creationId xmlns:p14="http://schemas.microsoft.com/office/powerpoint/2010/main" val="1789179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dirty="0">
                <a:solidFill>
                  <a:schemeClr val="bg1"/>
                </a:solidFill>
                <a:effectLst/>
              </a:rPr>
              <a:t>Термин «критическое мышление» давно известен из работ таких известных психологов, как </a:t>
            </a:r>
            <a:r>
              <a:rPr lang="ru-RU" sz="1600" dirty="0" err="1">
                <a:solidFill>
                  <a:schemeClr val="bg1"/>
                </a:solidFill>
                <a:effectLst/>
              </a:rPr>
              <a:t>Ж.Пиаже</a:t>
            </a:r>
            <a:r>
              <a:rPr lang="ru-RU" sz="1600" dirty="0">
                <a:solidFill>
                  <a:schemeClr val="bg1"/>
                </a:solidFill>
                <a:effectLst/>
              </a:rPr>
              <a:t>, Дж. </a:t>
            </a:r>
            <a:r>
              <a:rPr lang="ru-RU" sz="1600" dirty="0" err="1">
                <a:solidFill>
                  <a:schemeClr val="bg1"/>
                </a:solidFill>
                <a:effectLst/>
              </a:rPr>
              <a:t>Брунер</a:t>
            </a:r>
            <a:r>
              <a:rPr lang="ru-RU" sz="1600" dirty="0">
                <a:solidFill>
                  <a:schemeClr val="bg1"/>
                </a:solidFill>
                <a:effectLst/>
              </a:rPr>
              <a:t>, Л.С. Выготский и др.  Д. </a:t>
            </a:r>
            <a:r>
              <a:rPr lang="ru-RU" sz="1600" dirty="0" err="1">
                <a:solidFill>
                  <a:schemeClr val="bg1"/>
                </a:solidFill>
                <a:effectLst/>
              </a:rPr>
              <a:t>Дьюи</a:t>
            </a:r>
            <a:r>
              <a:rPr lang="ru-RU" sz="1600" dirty="0">
                <a:solidFill>
                  <a:schemeClr val="bg1"/>
                </a:solidFill>
                <a:effectLst/>
              </a:rPr>
              <a:t> описывал критическое мышление как «сложную, связанную с поступками человека, основанную на содержании сеть деятельности, вовлекающей всего человека». Другой американский исследователь, педагог Роберт Х. </a:t>
            </a:r>
            <a:r>
              <a:rPr lang="ru-RU" sz="1600" dirty="0" err="1">
                <a:solidFill>
                  <a:schemeClr val="bg1"/>
                </a:solidFill>
                <a:effectLst/>
              </a:rPr>
              <a:t>Эннис</a:t>
            </a:r>
            <a:r>
              <a:rPr lang="ru-RU" sz="1600" dirty="0">
                <a:solidFill>
                  <a:schemeClr val="bg1"/>
                </a:solidFill>
                <a:effectLst/>
              </a:rPr>
              <a:t> рассматривал критическое мышление как «разумное рефлективное мышление, сосредоточенное на принятии решения, во что верить или как поступить».</a:t>
            </a:r>
            <a:br>
              <a:rPr lang="ru-RU" sz="1600" dirty="0">
                <a:solidFill>
                  <a:schemeClr val="bg1"/>
                </a:solidFill>
                <a:effectLst/>
              </a:rPr>
            </a:br>
            <a:r>
              <a:rPr lang="ru-RU" sz="1600" dirty="0">
                <a:solidFill>
                  <a:schemeClr val="bg1"/>
                </a:solidFill>
                <a:effectLst/>
              </a:rPr>
              <a:t>Значительный вклад в развитие теории критического мышления внесла Д. </a:t>
            </a:r>
            <a:r>
              <a:rPr lang="ru-RU" sz="1600" dirty="0" err="1">
                <a:solidFill>
                  <a:schemeClr val="bg1"/>
                </a:solidFill>
                <a:effectLst/>
              </a:rPr>
              <a:t>Халперн</a:t>
            </a:r>
            <a:r>
              <a:rPr lang="ru-RU" sz="1600" dirty="0">
                <a:solidFill>
                  <a:schemeClr val="bg1"/>
                </a:solidFill>
                <a:effectLst/>
              </a:rPr>
              <a:t>, известный американский психолог, опубликовав свою работу «Психология критического мышления». В ней Д. </a:t>
            </a:r>
            <a:r>
              <a:rPr lang="ru-RU" sz="1600" dirty="0" err="1">
                <a:solidFill>
                  <a:schemeClr val="bg1"/>
                </a:solidFill>
                <a:effectLst/>
              </a:rPr>
              <a:t>Халперн</a:t>
            </a:r>
            <a:r>
              <a:rPr lang="ru-RU" sz="1600" dirty="0">
                <a:solidFill>
                  <a:schemeClr val="bg1"/>
                </a:solidFill>
                <a:effectLst/>
              </a:rPr>
              <a:t> дает такую трактовку критического мышления - это </a:t>
            </a:r>
            <a:r>
              <a:rPr lang="ru-RU" sz="1600" b="1" i="1" dirty="0">
                <a:solidFill>
                  <a:schemeClr val="bg1"/>
                </a:solidFill>
                <a:effectLst/>
              </a:rPr>
              <a:t>«использование когнитивных техник или стратегий, которые увеличивают вероятность получения желаемого конечного результата»</a:t>
            </a:r>
            <a:r>
              <a:rPr lang="ru-RU" sz="1600" dirty="0">
                <a:solidFill>
                  <a:schemeClr val="bg1"/>
                </a:solidFill>
                <a:effectLst/>
              </a:rPr>
              <a:t>. Это определение характеризует мышление как нечто, что отличается контролируемостью, обоснованностью и целенаправленностью. По мнению Д. </a:t>
            </a:r>
            <a:r>
              <a:rPr lang="ru-RU" sz="1600" dirty="0" err="1">
                <a:solidFill>
                  <a:schemeClr val="bg1"/>
                </a:solidFill>
                <a:effectLst/>
              </a:rPr>
              <a:t>Халперн</a:t>
            </a:r>
            <a:r>
              <a:rPr lang="ru-RU" sz="1600" dirty="0">
                <a:solidFill>
                  <a:schemeClr val="bg1"/>
                </a:solidFill>
                <a:effectLst/>
              </a:rPr>
              <a:t>, это такое мышление, к которому «прибегают при решении задач, формулировании выводов, вероятностной оценке и принятии решений». При этом думающий использует навыки, которые обоснованы и эффективны для конкретной ситуации и типа решаемой задачи.</a:t>
            </a:r>
            <a:r>
              <a:rPr lang="ru-RU" sz="1600" dirty="0">
                <a:effectLst/>
              </a:rPr>
              <a:t/>
            </a:r>
            <a:br>
              <a:rPr lang="ru-RU" sz="1600" dirty="0">
                <a:effectLst/>
              </a:rPr>
            </a:br>
            <a:endParaRPr lang="ru-RU" sz="1600" dirty="0"/>
          </a:p>
        </p:txBody>
      </p:sp>
    </p:spTree>
    <p:extLst>
      <p:ext uri="{BB962C8B-B14F-4D97-AF65-F5344CB8AC3E}">
        <p14:creationId xmlns:p14="http://schemas.microsoft.com/office/powerpoint/2010/main" val="3208798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5907622"/>
            <a:ext cx="7543800" cy="914400"/>
          </a:xfrm>
        </p:spPr>
        <p:txBody>
          <a:bodyPr/>
          <a:lstStyle/>
          <a:p>
            <a:r>
              <a:rPr lang="ru-RU" sz="1600" b="1" dirty="0">
                <a:solidFill>
                  <a:schemeClr val="bg1"/>
                </a:solidFill>
                <a:effectLst/>
              </a:rPr>
              <a:t>ФОРМЫ И СРЕДСТВА ТЕХНОЛОГИИ РАЗВИТИЯ КРИТИЧЕСКОГО МЫШЛЕНИЯ</a:t>
            </a:r>
            <a:r>
              <a:rPr lang="ru-RU" sz="1600" dirty="0">
                <a:solidFill>
                  <a:schemeClr val="bg1"/>
                </a:solidFill>
                <a:effectLst/>
              </a:rPr>
              <a:t/>
            </a:r>
            <a:br>
              <a:rPr lang="ru-RU" sz="1600" dirty="0">
                <a:solidFill>
                  <a:schemeClr val="bg1"/>
                </a:solidFill>
                <a:effectLst/>
              </a:rPr>
            </a:br>
            <a:r>
              <a:rPr lang="ru-RU" sz="1600" dirty="0">
                <a:solidFill>
                  <a:schemeClr val="bg1"/>
                </a:solidFill>
                <a:effectLst/>
              </a:rPr>
              <a:t>сбор данных</a:t>
            </a:r>
            <a:br>
              <a:rPr lang="ru-RU" sz="1600" dirty="0">
                <a:solidFill>
                  <a:schemeClr val="bg1"/>
                </a:solidFill>
                <a:effectLst/>
              </a:rPr>
            </a:br>
            <a:r>
              <a:rPr lang="ru-RU" sz="1600" dirty="0">
                <a:solidFill>
                  <a:schemeClr val="bg1"/>
                </a:solidFill>
                <a:effectLst/>
              </a:rPr>
              <a:t>анализ текстов</a:t>
            </a:r>
            <a:br>
              <a:rPr lang="ru-RU" sz="1600" dirty="0">
                <a:solidFill>
                  <a:schemeClr val="bg1"/>
                </a:solidFill>
                <a:effectLst/>
              </a:rPr>
            </a:br>
            <a:r>
              <a:rPr lang="ru-RU" sz="1600" dirty="0">
                <a:solidFill>
                  <a:schemeClr val="bg1"/>
                </a:solidFill>
                <a:effectLst/>
              </a:rPr>
              <a:t>сопоставление альтернативных точек зрения</a:t>
            </a:r>
            <a:br>
              <a:rPr lang="ru-RU" sz="1600" dirty="0">
                <a:solidFill>
                  <a:schemeClr val="bg1"/>
                </a:solidFill>
                <a:effectLst/>
              </a:rPr>
            </a:br>
            <a:r>
              <a:rPr lang="ru-RU" sz="1600" dirty="0">
                <a:solidFill>
                  <a:schemeClr val="bg1"/>
                </a:solidFill>
                <a:effectLst/>
              </a:rPr>
              <a:t>коллективное обсуждение</a:t>
            </a:r>
            <a:br>
              <a:rPr lang="ru-RU" sz="1600" dirty="0">
                <a:solidFill>
                  <a:schemeClr val="bg1"/>
                </a:solidFill>
                <a:effectLst/>
              </a:rPr>
            </a:br>
            <a:r>
              <a:rPr lang="ru-RU" sz="1600" dirty="0">
                <a:solidFill>
                  <a:schemeClr val="bg1"/>
                </a:solidFill>
                <a:effectLst/>
              </a:rPr>
              <a:t>разные виды парной и групповой работы</a:t>
            </a:r>
            <a:br>
              <a:rPr lang="ru-RU" sz="1600" dirty="0">
                <a:solidFill>
                  <a:schemeClr val="bg1"/>
                </a:solidFill>
                <a:effectLst/>
              </a:rPr>
            </a:br>
            <a:r>
              <a:rPr lang="ru-RU" sz="1600" dirty="0">
                <a:solidFill>
                  <a:schemeClr val="bg1"/>
                </a:solidFill>
                <a:effectLst/>
              </a:rPr>
              <a:t>дебаты</a:t>
            </a:r>
            <a:br>
              <a:rPr lang="ru-RU" sz="1600" dirty="0">
                <a:solidFill>
                  <a:schemeClr val="bg1"/>
                </a:solidFill>
                <a:effectLst/>
              </a:rPr>
            </a:br>
            <a:r>
              <a:rPr lang="ru-RU" sz="1600" dirty="0">
                <a:solidFill>
                  <a:schemeClr val="bg1"/>
                </a:solidFill>
                <a:effectLst/>
              </a:rPr>
              <a:t>дискуссии</a:t>
            </a:r>
            <a:br>
              <a:rPr lang="ru-RU" sz="1600" dirty="0">
                <a:solidFill>
                  <a:schemeClr val="bg1"/>
                </a:solidFill>
                <a:effectLst/>
              </a:rPr>
            </a:br>
            <a:r>
              <a:rPr lang="ru-RU" sz="1600" dirty="0">
                <a:solidFill>
                  <a:schemeClr val="bg1"/>
                </a:solidFill>
                <a:effectLst/>
              </a:rPr>
              <a:t>публикации письменных работ </a:t>
            </a:r>
            <a:r>
              <a:rPr lang="ru-RU" sz="1600" dirty="0" smtClean="0">
                <a:solidFill>
                  <a:schemeClr val="bg1"/>
                </a:solidFill>
                <a:effectLst/>
              </a:rPr>
              <a:t>учащихся</a:t>
            </a:r>
            <a:r>
              <a:rPr lang="ru-RU" sz="1600" dirty="0">
                <a:solidFill>
                  <a:schemeClr val="bg1"/>
                </a:solidFill>
                <a:effectLst/>
              </a:rPr>
              <a:t/>
            </a:r>
            <a:br>
              <a:rPr lang="ru-RU" sz="1600" dirty="0">
                <a:solidFill>
                  <a:schemeClr val="bg1"/>
                </a:solidFill>
                <a:effectLst/>
              </a:rPr>
            </a:br>
            <a:r>
              <a:rPr lang="ru-RU" sz="1600" dirty="0">
                <a:solidFill>
                  <a:schemeClr val="bg1"/>
                </a:solidFill>
                <a:effectLst/>
              </a:rPr>
              <a:t/>
            </a:r>
            <a:br>
              <a:rPr lang="ru-RU" sz="1600" dirty="0">
                <a:solidFill>
                  <a:schemeClr val="bg1"/>
                </a:solidFill>
                <a:effectLst/>
              </a:rPr>
            </a:br>
            <a:r>
              <a:rPr lang="ru-RU" sz="1600" dirty="0">
                <a:solidFill>
                  <a:schemeClr val="bg1"/>
                </a:solidFill>
                <a:effectLst/>
              </a:rPr>
              <a:t>Моя основная задача как учителя-словесника развивать основы критического мышления через чтение и письмо, а результаты этой работы будут способствовать развитию интеллектуальной творческой активности учеников.</a:t>
            </a:r>
            <a:br>
              <a:rPr lang="ru-RU" sz="1600" dirty="0">
                <a:solidFill>
                  <a:schemeClr val="bg1"/>
                </a:solidFill>
                <a:effectLst/>
              </a:rPr>
            </a:br>
            <a:r>
              <a:rPr lang="ru-RU" sz="1600" dirty="0">
                <a:solidFill>
                  <a:schemeClr val="bg1"/>
                </a:solidFill>
                <a:effectLst/>
              </a:rPr>
              <a:t>Что представляет собой чтение для развития критического мышления? На уроках русского языка и литературы мне приходится работать с двумя основными типами текстов: информационными (научными и публицистическими) и художественными. Приёмы данной технологии работают на обоих типах текстов. Безусловно, существует большое количество рекомендаций по поводу применения тех или иных приёмов, но нельзя забывать, что главное при планировании - содержательная сторона урока, а не привлекательность отдельных приёмов и стратегий. Ученик должен уметь ориентироваться в источниках информации, адекватно понимать прочитанное, сортировать информацию с точки зрения её важности, критически оценивать новые знания, делать выводы.</a:t>
            </a:r>
            <a:br>
              <a:rPr lang="ru-RU" sz="1600" dirty="0">
                <a:solidFill>
                  <a:schemeClr val="bg1"/>
                </a:solidFill>
                <a:effectLst/>
              </a:rPr>
            </a:br>
            <a:endParaRPr lang="ru-RU" sz="1600" dirty="0">
              <a:solidFill>
                <a:schemeClr val="bg1"/>
              </a:solidFill>
            </a:endParaRPr>
          </a:p>
        </p:txBody>
      </p:sp>
    </p:spTree>
    <p:extLst>
      <p:ext uri="{BB962C8B-B14F-4D97-AF65-F5344CB8AC3E}">
        <p14:creationId xmlns:p14="http://schemas.microsoft.com/office/powerpoint/2010/main" val="21270471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0</TotalTime>
  <Words>136</Words>
  <Application>Microsoft Office PowerPoint</Application>
  <PresentationFormat>Экран (4:3)</PresentationFormat>
  <Paragraphs>4</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Базовая</vt:lpstr>
      <vt:lpstr>Новизна педагогического опыта предусматривает: развитие творческого мышления за счет уменьшения доли репродуктивной деятельности; расширение представлений учащихся о возможности использования информационных текстов в учебной работе; развитие личности обучаемого, подготовку к самостоятельной продуктивной деятельности в условиях современного общества; развитие навыков исследовательской и творческой деятельности; формирование умений принятия оптимальных решений в сложной ситуации; формирование информационной культуры, умений осуществлять обработку информации, использовать ее в своей практической деятельности С момента прихода в школу по настоящий день я по-юношески максималистски ставлю основной своей задачей – воспитать Читателя и Творца.  </vt:lpstr>
      <vt:lpstr>В педагогике двадцать первого века в центре стоит личность ученика, развитие которой и является целью образования. Современный педагогический процесс ориентирован на индивидуальный подход к каждому ученику. Педагогу необходимо развить в ребёнке его лучшие качества, учитывая особенности его личности, формируя положительную «Я – концепцию», побуждая к «учению с увлечением», повышая уровень его образования. Безусловно, образование, рассчитанное на перспективу, должно строиться на основе двух неразлучных принципов: умения быстро ориентироваться в стремительно растущем потоке информации и находить нужное, и умения осмыслить и применить полученную информацию.</vt:lpstr>
      <vt:lpstr>Термин «критическое мышление» давно известен из работ таких известных психологов, как Ж.Пиаже, Дж. Брунер, Л.С. Выготский и др.  Д. Дьюи описывал критическое мышление как «сложную, связанную с поступками человека, основанную на содержании сеть деятельности, вовлекающей всего человека». Другой американский исследователь, педагог Роберт Х. Эннис рассматривал критическое мышление как «разумное рефлективное мышление, сосредоточенное на принятии решения, во что верить или как поступить». Значительный вклад в развитие теории критического мышления внесла Д. Халперн, известный американский психолог, опубликовав свою работу «Психология критического мышления». В ней Д. Халперн дает такую трактовку критического мышления - это «использование когнитивных техник или стратегий, которые увеличивают вероятность получения желаемого конечного результата». Это определение характеризует мышление как нечто, что отличается контролируемостью, обоснованностью и целенаправленностью. По мнению Д. Халперн, это такое мышление, к которому «прибегают при решении задач, формулировании выводов, вероятностной оценке и принятии решений». При этом думающий использует навыки, которые обоснованы и эффективны для конкретной ситуации и типа решаемой задачи. </vt:lpstr>
      <vt:lpstr>ФОРМЫ И СРЕДСТВА ТЕХНОЛОГИИ РАЗВИТИЯ КРИТИЧЕСКОГО МЫШЛЕНИЯ сбор данных анализ текстов сопоставление альтернативных точек зрения коллективное обсуждение разные виды парной и групповой работы дебаты дискуссии публикации письменных работ учащихся  Моя основная задача как учителя-словесника развивать основы критического мышления через чтение и письмо, а результаты этой работы будут способствовать развитию интеллектуальной творческой активности учеников. Что представляет собой чтение для развития критического мышления? На уроках русского языка и литературы мне приходится работать с двумя основными типами текстов: информационными (научными и публицистическими) и художественными. Приёмы данной технологии работают на обоих типах текстов. Безусловно, существует большое количество рекомендаций по поводу применения тех или иных приёмов, но нельзя забывать, что главное при планировании - содержательная сторона урока, а не привлекательность отдельных приёмов и стратегий. Ученик должен уметь ориентироваться в источниках информации, адекватно понимать прочитанное, сортировать информацию с точки зрения её важности, критически оценивать новые знания, делать выводы.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Новизна педагогического опыта предусматривает: развитие творческого мышления за счет уменьшения доли репродуктивной деятельности; расширение представлений учащихся о возможности использования информационных текстов в учебной работе; развитие личности обучаемого, подготовку к самостоятельной продуктивной деятельности в условиях современного общества; развитие навыков исследовательской и творческой деятельности; формирование умений принятия оптимальных решений в сложной ситуации; формирование информационной культуры, умений осуществлять обработку информации, использовать ее в своей практической деятельности С момента прихода в школу по настоящий день я по-юношески максималистски ставлю основной своей задачей – воспитать Читателя и Творца.  </dc:title>
  <dc:creator>ученик</dc:creator>
  <cp:lastModifiedBy>ученик</cp:lastModifiedBy>
  <cp:revision>1</cp:revision>
  <dcterms:created xsi:type="dcterms:W3CDTF">2019-04-19T08:21:20Z</dcterms:created>
  <dcterms:modified xsi:type="dcterms:W3CDTF">2019-04-19T08:28:18Z</dcterms:modified>
</cp:coreProperties>
</file>