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159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37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2C6540-3A9A-4569-993B-7BE58A1B1627}" type="datetimeFigureOut">
              <a:rPr lang="ru-RU" smtClean="0"/>
              <a:pPr/>
              <a:t>18.04.2019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07968-D352-43FD-87E7-2F1F05472A3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ru-RU" altLang="ru-RU"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Образ слайда 1"/>
          <p:cNvSpPr>
            <a:spLocks noGrp="1" noRot="1" noChangeAspect="1" noTextEdit="1"/>
          </p:cNvSpPr>
          <p:nvPr>
            <p:ph type="sldImg"/>
          </p:nvPr>
        </p:nvSpPr>
        <p:spPr>
          <a:ln/>
        </p:spPr>
      </p:sp>
      <p:sp>
        <p:nvSpPr>
          <p:cNvPr id="52227" name="Заметки 2"/>
          <p:cNvSpPr>
            <a:spLocks noGrp="1"/>
          </p:cNvSpPr>
          <p:nvPr>
            <p:ph type="body" idx="1"/>
          </p:nvPr>
        </p:nvSpPr>
        <p:spPr>
          <a:noFill/>
          <a:ln/>
        </p:spPr>
        <p:txBody>
          <a:bodyPr/>
          <a:lstStyle/>
          <a:p>
            <a:endParaRPr lang="ru-RU" smtClean="0">
              <a:cs typeface="Arial" pitchFamily="34" charset="0"/>
            </a:endParaRPr>
          </a:p>
        </p:txBody>
      </p:sp>
      <p:sp>
        <p:nvSpPr>
          <p:cNvPr id="52228" name="Номер слайда 3"/>
          <p:cNvSpPr>
            <a:spLocks noGrp="1"/>
          </p:cNvSpPr>
          <p:nvPr>
            <p:ph type="sldNum" sz="quarter" idx="5"/>
          </p:nvPr>
        </p:nvSpPr>
        <p:spPr>
          <a:noFill/>
        </p:spPr>
        <p:txBody>
          <a:bodyPr/>
          <a:lstStyle/>
          <a:p>
            <a:fld id="{0E8EF33E-510F-4A87-A3DF-CB111223D1FF}" type="slidenum">
              <a:rPr lang="ru-RU" altLang="ru-RU" smtClean="0">
                <a:latin typeface="Arial" pitchFamily="34" charset="0"/>
                <a:cs typeface="Arial" pitchFamily="34" charset="0"/>
              </a:rPr>
              <a:pPr/>
              <a:t>17</a:t>
            </a:fld>
            <a:endParaRPr lang="ru-RU" altLang="ru-RU"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ru-RU" altLang="ru-RU"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ru-RU" altLang="ru-RU"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18.04.2019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a:t>Образец заголовка</a:t>
            </a:r>
          </a:p>
        </p:txBody>
      </p:sp>
      <p:sp>
        <p:nvSpPr>
          <p:cNvPr id="3" name="Содержимое 2"/>
          <p:cNvSpPr>
            <a:spLocks noGrp="1"/>
          </p:cNvSpPr>
          <p:nvPr>
            <p:ph sz="quarter" idx="1"/>
          </p:nvPr>
        </p:nvSpPr>
        <p:spPr>
          <a:xfrm>
            <a:off x="457200" y="1905000"/>
            <a:ext cx="4038600" cy="1981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57200" y="4038600"/>
            <a:ext cx="4038600" cy="1981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half" idx="3"/>
          </p:nvPr>
        </p:nvSpPr>
        <p:spPr>
          <a:xfrm>
            <a:off x="4648200" y="1905000"/>
            <a:ext cx="4038600" cy="4114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Дата 13"/>
          <p:cNvSpPr>
            <a:spLocks noGrp="1"/>
          </p:cNvSpPr>
          <p:nvPr>
            <p:ph type="dt" sz="half" idx="10"/>
          </p:nvPr>
        </p:nvSpPr>
        <p:spPr/>
        <p:txBody>
          <a:bodyPr/>
          <a:lstStyle>
            <a:lvl1pPr>
              <a:defRPr/>
            </a:lvl1pPr>
          </a:lstStyle>
          <a:p>
            <a:pPr>
              <a:defRPr/>
            </a:pPr>
            <a:fld id="{5D4A571B-F8E8-4300-AA1C-FEE5DA82B71A}" type="datetimeFigureOut">
              <a:rPr lang="ru-RU"/>
              <a:pPr>
                <a:defRPr/>
              </a:pPr>
              <a:t>18.04.2019</a:t>
            </a:fld>
            <a:endParaRPr lang="ru-RU"/>
          </a:p>
        </p:txBody>
      </p:sp>
      <p:sp>
        <p:nvSpPr>
          <p:cNvPr id="7" name="Нижний колонтитул 2"/>
          <p:cNvSpPr>
            <a:spLocks noGrp="1"/>
          </p:cNvSpPr>
          <p:nvPr>
            <p:ph type="ftr" sz="quarter" idx="11"/>
          </p:nvPr>
        </p:nvSpPr>
        <p:spPr/>
        <p:txBody>
          <a:bodyPr/>
          <a:lstStyle>
            <a:lvl1pPr>
              <a:defRPr/>
            </a:lvl1pPr>
          </a:lstStyle>
          <a:p>
            <a:pPr>
              <a:defRPr/>
            </a:pPr>
            <a:endParaRPr lang="ru-RU"/>
          </a:p>
        </p:txBody>
      </p:sp>
      <p:sp>
        <p:nvSpPr>
          <p:cNvPr id="8" name="Номер слайда 22"/>
          <p:cNvSpPr>
            <a:spLocks noGrp="1"/>
          </p:cNvSpPr>
          <p:nvPr>
            <p:ph type="sldNum" sz="quarter" idx="12"/>
          </p:nvPr>
        </p:nvSpPr>
        <p:spPr/>
        <p:txBody>
          <a:bodyPr/>
          <a:lstStyle>
            <a:lvl1pPr>
              <a:defRPr/>
            </a:lvl1pPr>
          </a:lstStyle>
          <a:p>
            <a:pPr>
              <a:defRPr/>
            </a:pPr>
            <a:fld id="{41DECBFF-0947-4CE7-A03C-70C250C78236}" type="slidenum">
              <a:rPr lang="ru-RU" altLang="ru-RU"/>
              <a:pPr>
                <a:defRPr/>
              </a:pPr>
              <a:t>‹#›</a:t>
            </a:fld>
            <a:endParaRPr lang="ru-RU" alt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18.04.2019</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18.04.2019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18.04.2019</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18.04.2019</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18.04.2019</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18.04.2019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http://www.vokrugsveta.ru/img/cmn/2007/11/02/013.jp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9"/>
          <p:cNvSpPr>
            <a:spLocks noGrp="1"/>
          </p:cNvSpPr>
          <p:nvPr>
            <p:ph sz="quarter" idx="1"/>
          </p:nvPr>
        </p:nvSpPr>
        <p:spPr>
          <a:xfrm>
            <a:off x="458788" y="1906588"/>
            <a:ext cx="4038600" cy="1987550"/>
          </a:xfrm>
        </p:spPr>
        <p:txBody>
          <a:bodyPr/>
          <a:lstStyle/>
          <a:p>
            <a:pPr eaLnBrk="1" hangingPunct="1">
              <a:buFontTx/>
              <a:buNone/>
            </a:pPr>
            <a:r>
              <a:rPr lang="ru-RU" altLang="ru-RU" smtClean="0"/>
              <a:t> </a:t>
            </a:r>
          </a:p>
        </p:txBody>
      </p:sp>
      <p:sp>
        <p:nvSpPr>
          <p:cNvPr id="8195" name="Rectangle 13"/>
          <p:cNvSpPr>
            <a:spLocks noGrp="1"/>
          </p:cNvSpPr>
          <p:nvPr>
            <p:ph sz="quarter" idx="2"/>
          </p:nvPr>
        </p:nvSpPr>
        <p:spPr/>
        <p:txBody>
          <a:bodyPr/>
          <a:lstStyle/>
          <a:p>
            <a:pPr eaLnBrk="1" hangingPunct="1">
              <a:buFontTx/>
              <a:buNone/>
            </a:pPr>
            <a:r>
              <a:rPr lang="ru-RU" altLang="ru-RU" sz="2800" smtClean="0"/>
              <a:t> </a:t>
            </a:r>
          </a:p>
        </p:txBody>
      </p:sp>
      <p:sp>
        <p:nvSpPr>
          <p:cNvPr id="8196" name="Rectangle 8"/>
          <p:cNvSpPr>
            <a:spLocks noGrp="1"/>
          </p:cNvSpPr>
          <p:nvPr>
            <p:ph sz="half" idx="3"/>
          </p:nvPr>
        </p:nvSpPr>
        <p:spPr>
          <a:xfrm>
            <a:off x="-38100" y="2233613"/>
            <a:ext cx="9248775" cy="2819400"/>
          </a:xfrm>
        </p:spPr>
        <p:txBody>
          <a:bodyPr/>
          <a:lstStyle/>
          <a:p>
            <a:pPr marL="0" indent="0" algn="ctr" eaLnBrk="1" hangingPunct="1">
              <a:buFontTx/>
              <a:buNone/>
            </a:pPr>
            <a:r>
              <a:rPr lang="ru-RU" sz="4000" b="1" smtClean="0">
                <a:solidFill>
                  <a:srgbClr val="FF0000"/>
                </a:solidFill>
                <a:latin typeface="Times New Roman" pitchFamily="18" charset="0"/>
                <a:cs typeface="Times New Roman" pitchFamily="18" charset="0"/>
              </a:rPr>
              <a:t>«ЧЕЛОВЕК И  КОСМОС»</a:t>
            </a:r>
          </a:p>
          <a:p>
            <a:pPr marL="0" indent="0" algn="ctr" eaLnBrk="1" hangingPunct="1">
              <a:buFontTx/>
              <a:buNone/>
            </a:pPr>
            <a:r>
              <a:rPr lang="ru-RU" sz="6000" b="1" smtClean="0">
                <a:solidFill>
                  <a:srgbClr val="FFFFFF"/>
                </a:solidFill>
                <a:latin typeface="Times New Roman" pitchFamily="18" charset="0"/>
                <a:cs typeface="Times New Roman" pitchFamily="18" charset="0"/>
              </a:rPr>
              <a:t>  </a:t>
            </a:r>
          </a:p>
        </p:txBody>
      </p:sp>
      <p:pic>
        <p:nvPicPr>
          <p:cNvPr id="7173" name="Picture 8" descr="C:\Users\Даша\Desktop\414745d1301736888-speedmaster-e-v-lot-pictures-gpn-2000-001181.jpg">
            <a:extLst>
              <a:ext uri="{FF2B5EF4-FFF2-40B4-BE49-F238E27FC236}"/>
            </a:extLst>
          </p:cNvPr>
          <p:cNvPicPr>
            <a:picLocks noChangeAspect="1" noChangeArrowheads="1"/>
          </p:cNvPicPr>
          <p:nvPr/>
        </p:nvPicPr>
        <p:blipFill>
          <a:blip r:embed="rId3" cstate="email"/>
          <a:srcRect/>
          <a:stretch>
            <a:fillRect/>
          </a:stretch>
        </p:blipFill>
        <p:spPr bwMode="auto">
          <a:xfrm>
            <a:off x="690312" y="3605083"/>
            <a:ext cx="3657600" cy="279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198" name="Прямоугольник 2"/>
          <p:cNvSpPr>
            <a:spLocks noChangeArrowheads="1"/>
          </p:cNvSpPr>
          <p:nvPr/>
        </p:nvSpPr>
        <p:spPr bwMode="auto">
          <a:xfrm>
            <a:off x="-61913" y="98425"/>
            <a:ext cx="9115426" cy="1200150"/>
          </a:xfrm>
          <a:prstGeom prst="rect">
            <a:avLst/>
          </a:prstGeom>
          <a:noFill/>
          <a:ln w="9525">
            <a:noFill/>
            <a:miter lim="800000"/>
            <a:headEnd/>
            <a:tailEnd/>
          </a:ln>
        </p:spPr>
        <p:txBody>
          <a:bodyPr>
            <a:spAutoFit/>
          </a:bodyPr>
          <a:lstStyle/>
          <a:p>
            <a:pPr algn="ctr" eaLnBrk="1" hangingPunct="1"/>
            <a:r>
              <a:rPr lang="ru-RU" sz="2400">
                <a:latin typeface="Times New Roman" pitchFamily="18" charset="0"/>
                <a:cs typeface="Times New Roman" pitchFamily="18" charset="0"/>
              </a:rPr>
              <a:t>государственное бюджетное учреждение Калининградской области</a:t>
            </a:r>
          </a:p>
          <a:p>
            <a:pPr algn="ctr" eaLnBrk="1" hangingPunct="1"/>
            <a:r>
              <a:rPr lang="ru-RU" sz="2400">
                <a:latin typeface="Times New Roman" pitchFamily="18" charset="0"/>
                <a:cs typeface="Times New Roman" pitchFamily="18" charset="0"/>
              </a:rPr>
              <a:t>профессиональная образовательная организация</a:t>
            </a:r>
          </a:p>
          <a:p>
            <a:pPr algn="ctr" eaLnBrk="1" hangingPunct="1"/>
            <a:r>
              <a:rPr lang="ru-RU" sz="2400">
                <a:latin typeface="Times New Roman" pitchFamily="18" charset="0"/>
                <a:cs typeface="Times New Roman" pitchFamily="18" charset="0"/>
              </a:rPr>
              <a:t>«Педагогический колледж»</a:t>
            </a:r>
          </a:p>
        </p:txBody>
      </p:sp>
      <p:sp>
        <p:nvSpPr>
          <p:cNvPr id="8199" name="Прямоугольник 3"/>
          <p:cNvSpPr>
            <a:spLocks noChangeArrowheads="1"/>
          </p:cNvSpPr>
          <p:nvPr/>
        </p:nvSpPr>
        <p:spPr bwMode="auto">
          <a:xfrm>
            <a:off x="4348163" y="4932363"/>
            <a:ext cx="4767262" cy="1322387"/>
          </a:xfrm>
          <a:prstGeom prst="rect">
            <a:avLst/>
          </a:prstGeom>
          <a:noFill/>
          <a:ln w="9525">
            <a:noFill/>
            <a:miter lim="800000"/>
            <a:headEnd/>
            <a:tailEnd/>
          </a:ln>
        </p:spPr>
        <p:txBody>
          <a:bodyPr>
            <a:spAutoFit/>
          </a:bodyPr>
          <a:lstStyle/>
          <a:p>
            <a:pPr algn="r" eaLnBrk="1" hangingPunct="1"/>
            <a:r>
              <a:rPr lang="ru-RU" sz="2000" b="1">
                <a:latin typeface="Times New Roman" pitchFamily="18" charset="0"/>
                <a:cs typeface="Times New Roman" pitchFamily="18" charset="0"/>
              </a:rPr>
              <a:t>Выполнен студенткой  Палеевой Юлией Александровной</a:t>
            </a:r>
          </a:p>
          <a:p>
            <a:pPr algn="r" eaLnBrk="1" hangingPunct="1"/>
            <a:r>
              <a:rPr lang="ru-RU" sz="2000" b="1">
                <a:latin typeface="Times New Roman" pitchFamily="18" charset="0"/>
                <a:cs typeface="Times New Roman" pitchFamily="18" charset="0"/>
              </a:rPr>
              <a:t>группы  42 – шк. по специальности «Преподавание в начальных классах»</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Effect transition="in" filter="wipe(left)">
                                      <p:cBhvr>
                                        <p:cTn id="7" dur="3000"/>
                                        <p:tgtEl>
                                          <p:spTgt spid="8196">
                                            <p:txEl>
                                              <p:pRg st="0" end="0"/>
                                            </p:txEl>
                                          </p:spTgt>
                                        </p:tgtEl>
                                      </p:cBhvr>
                                    </p:animEffect>
                                  </p:childTnLst>
                                </p:cTn>
                              </p:par>
                            </p:childTnLst>
                          </p:cTn>
                        </p:par>
                        <p:par>
                          <p:cTn id="8" fill="hold">
                            <p:stCondLst>
                              <p:cond delay="3000"/>
                            </p:stCondLst>
                            <p:childTnLst>
                              <p:par>
                                <p:cTn id="9" presetID="22" presetClass="entr" presetSubtype="8" fill="hold" grpId="0" nodeType="after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animEffect transition="in" filter="wipe(left)">
                                      <p:cBhvr>
                                        <p:cTn id="11" dur="3000"/>
                                        <p:tgtEl>
                                          <p:spTgt spid="819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Прямоугольник 2"/>
          <p:cNvSpPr>
            <a:spLocks noChangeArrowheads="1"/>
          </p:cNvSpPr>
          <p:nvPr/>
        </p:nvSpPr>
        <p:spPr bwMode="auto">
          <a:xfrm>
            <a:off x="1752600" y="280988"/>
            <a:ext cx="5715000" cy="862012"/>
          </a:xfrm>
          <a:prstGeom prst="rect">
            <a:avLst/>
          </a:prstGeom>
          <a:noFill/>
          <a:ln w="9525">
            <a:noFill/>
            <a:miter lim="800000"/>
            <a:headEnd/>
            <a:tailEnd/>
          </a:ln>
        </p:spPr>
        <p:txBody>
          <a:bodyPr>
            <a:spAutoFit/>
          </a:bodyPr>
          <a:lstStyle/>
          <a:p>
            <a:pPr algn="ctr" eaLnBrk="1" hangingPunct="1"/>
            <a:r>
              <a:rPr lang="ru-RU" sz="3200" b="1">
                <a:solidFill>
                  <a:srgbClr val="FF0000"/>
                </a:solidFill>
                <a:latin typeface="Times New Roman" pitchFamily="18" charset="0"/>
                <a:cs typeface="Times New Roman" pitchFamily="18" charset="0"/>
              </a:rPr>
              <a:t>2. Реализация проекта</a:t>
            </a:r>
          </a:p>
          <a:p>
            <a:pPr eaLnBrk="1" hangingPunct="1"/>
            <a:endParaRPr lang="ru-RU"/>
          </a:p>
        </p:txBody>
      </p:sp>
      <p:sp>
        <p:nvSpPr>
          <p:cNvPr id="19460" name="Прямоугольник 4"/>
          <p:cNvSpPr>
            <a:spLocks noChangeArrowheads="1"/>
          </p:cNvSpPr>
          <p:nvPr/>
        </p:nvSpPr>
        <p:spPr bwMode="auto">
          <a:xfrm>
            <a:off x="381000" y="1295400"/>
            <a:ext cx="5486400" cy="4154488"/>
          </a:xfrm>
          <a:prstGeom prst="rect">
            <a:avLst/>
          </a:prstGeom>
          <a:noFill/>
          <a:ln w="9525">
            <a:noFill/>
            <a:miter lim="800000"/>
            <a:headEnd/>
            <a:tailEnd/>
          </a:ln>
        </p:spPr>
        <p:txBody>
          <a:bodyPr>
            <a:spAutoFit/>
          </a:bodyPr>
          <a:lstStyle/>
          <a:p>
            <a:pPr eaLnBrk="1" hangingPunct="1">
              <a:buFontTx/>
              <a:buAutoNum type="arabicParenR"/>
              <a:defRPr/>
            </a:pPr>
            <a:r>
              <a:rPr lang="ru-RU" sz="2400" dirty="0">
                <a:solidFill>
                  <a:schemeClr val="tx1">
                    <a:lumMod val="95000"/>
                    <a:lumOff val="5000"/>
                  </a:schemeClr>
                </a:solidFill>
                <a:latin typeface="Times New Roman" pitchFamily="18" charset="0"/>
                <a:cs typeface="Times New Roman" pitchFamily="18" charset="0"/>
              </a:rPr>
              <a:t> Просмотр презентации, знакомство с темой проекта.</a:t>
            </a:r>
          </a:p>
          <a:p>
            <a:pPr marL="457200" indent="-457200" eaLnBrk="1" hangingPunct="1">
              <a:defRPr/>
            </a:pPr>
            <a:endParaRPr lang="ru-RU" sz="2400" dirty="0">
              <a:solidFill>
                <a:schemeClr val="tx1">
                  <a:lumMod val="95000"/>
                  <a:lumOff val="5000"/>
                </a:schemeClr>
              </a:solidFill>
              <a:latin typeface="Times New Roman" pitchFamily="18" charset="0"/>
              <a:cs typeface="Times New Roman" pitchFamily="18" charset="0"/>
            </a:endParaRPr>
          </a:p>
          <a:p>
            <a:pPr eaLnBrk="1" hangingPunct="1">
              <a:defRPr/>
            </a:pPr>
            <a:r>
              <a:rPr lang="ru-RU" sz="2400" dirty="0">
                <a:solidFill>
                  <a:schemeClr val="tx1">
                    <a:lumMod val="95000"/>
                    <a:lumOff val="5000"/>
                  </a:schemeClr>
                </a:solidFill>
                <a:latin typeface="Times New Roman" pitchFamily="18" charset="0"/>
                <a:cs typeface="Times New Roman" pitchFamily="18" charset="0"/>
              </a:rPr>
              <a:t>2) Разделение на мини-группы, форма представления результатов проекта - рисунок.</a:t>
            </a:r>
          </a:p>
          <a:p>
            <a:pPr eaLnBrk="1" hangingPunct="1">
              <a:defRPr/>
            </a:pPr>
            <a:endParaRPr lang="ru-RU" sz="2400" dirty="0">
              <a:solidFill>
                <a:schemeClr val="tx1">
                  <a:lumMod val="95000"/>
                  <a:lumOff val="5000"/>
                </a:schemeClr>
              </a:solidFill>
              <a:latin typeface="Times New Roman" pitchFamily="18" charset="0"/>
              <a:cs typeface="Times New Roman" pitchFamily="18" charset="0"/>
            </a:endParaRPr>
          </a:p>
          <a:p>
            <a:pPr eaLnBrk="1" hangingPunct="1">
              <a:defRPr/>
            </a:pPr>
            <a:r>
              <a:rPr lang="ru-RU" sz="2400" dirty="0">
                <a:solidFill>
                  <a:schemeClr val="tx1">
                    <a:lumMod val="95000"/>
                    <a:lumOff val="5000"/>
                  </a:schemeClr>
                </a:solidFill>
                <a:latin typeface="Times New Roman" pitchFamily="18" charset="0"/>
                <a:cs typeface="Times New Roman" pitchFamily="18" charset="0"/>
              </a:rPr>
              <a:t>3) Распределение тем по группам.</a:t>
            </a:r>
          </a:p>
          <a:p>
            <a:pPr eaLnBrk="1" hangingPunct="1">
              <a:defRPr/>
            </a:pPr>
            <a:endParaRPr lang="ru-RU" sz="2400" dirty="0">
              <a:solidFill>
                <a:schemeClr val="tx1">
                  <a:lumMod val="95000"/>
                  <a:lumOff val="5000"/>
                </a:schemeClr>
              </a:solidFill>
              <a:latin typeface="Times New Roman" pitchFamily="18" charset="0"/>
              <a:cs typeface="Times New Roman" pitchFamily="18" charset="0"/>
            </a:endParaRPr>
          </a:p>
          <a:p>
            <a:pPr eaLnBrk="1" hangingPunct="1">
              <a:defRPr/>
            </a:pPr>
            <a:r>
              <a:rPr lang="ru-RU" sz="2400" dirty="0">
                <a:solidFill>
                  <a:schemeClr val="tx1">
                    <a:lumMod val="95000"/>
                    <a:lumOff val="5000"/>
                  </a:schemeClr>
                </a:solidFill>
                <a:latin typeface="Times New Roman" pitchFamily="18" charset="0"/>
                <a:cs typeface="Times New Roman" pitchFamily="18" charset="0"/>
              </a:rPr>
              <a:t>4) Самостоятельная работа обучающихся в группах. </a:t>
            </a:r>
          </a:p>
        </p:txBody>
      </p:sp>
      <p:pic>
        <p:nvPicPr>
          <p:cNvPr id="6" name="Picture 2"/>
          <p:cNvPicPr>
            <a:picLocks noChangeAspect="1" noChangeArrowheads="1"/>
          </p:cNvPicPr>
          <p:nvPr/>
        </p:nvPicPr>
        <p:blipFill>
          <a:blip r:embed="rId2" cstate="print"/>
          <a:srcRect l="40833" t="17786" b="5512"/>
          <a:stretch>
            <a:fillRect/>
          </a:stretch>
        </p:blipFill>
        <p:spPr bwMode="auto">
          <a:xfrm>
            <a:off x="5791200" y="1295400"/>
            <a:ext cx="3048000" cy="296214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wipe(up)">
                                      <p:cBhvr>
                                        <p:cTn id="7" dur="2000"/>
                                        <p:tgtEl>
                                          <p:spTgt spid="19460"/>
                                        </p:tgtEl>
                                      </p:cBhvr>
                                    </p:animEffect>
                                  </p:childTnLst>
                                </p:cTn>
                              </p:par>
                              <p:par>
                                <p:cTn id="8" presetID="23" presetClass="entr" presetSubtype="1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D:\Проектная деятельность\ПРОЕКТ\1 группа...jpg"/>
          <p:cNvPicPr>
            <a:picLocks noChangeAspect="1" noChangeArrowheads="1"/>
          </p:cNvPicPr>
          <p:nvPr/>
        </p:nvPicPr>
        <p:blipFill>
          <a:blip r:embed="rId2" cstate="email"/>
          <a:srcRect/>
          <a:stretch>
            <a:fillRect/>
          </a:stretch>
        </p:blipFill>
        <p:spPr bwMode="auto">
          <a:xfrm>
            <a:off x="381000" y="152400"/>
            <a:ext cx="3657600"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7587" name="Picture 3" descr="D:\Проектная деятельность\ПРОЕКТ\2 группа....jpg"/>
          <p:cNvPicPr>
            <a:picLocks noChangeAspect="1" noChangeArrowheads="1"/>
          </p:cNvPicPr>
          <p:nvPr/>
        </p:nvPicPr>
        <p:blipFill>
          <a:blip r:embed="rId3" cstate="email"/>
          <a:srcRect/>
          <a:stretch>
            <a:fillRect/>
          </a:stretch>
        </p:blipFill>
        <p:spPr bwMode="auto">
          <a:xfrm>
            <a:off x="4953000" y="2057400"/>
            <a:ext cx="3581400" cy="2379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7588" name="Picture 4" descr="D:\Проектная деятельность\ПРОЕКТ\3 группа.jpg"/>
          <p:cNvPicPr>
            <a:picLocks noChangeAspect="1" noChangeArrowheads="1"/>
          </p:cNvPicPr>
          <p:nvPr/>
        </p:nvPicPr>
        <p:blipFill>
          <a:blip r:embed="rId4" cstate="email"/>
          <a:srcRect/>
          <a:stretch>
            <a:fillRect/>
          </a:stretch>
        </p:blipFill>
        <p:spPr bwMode="auto">
          <a:xfrm>
            <a:off x="685800" y="4191000"/>
            <a:ext cx="3298011"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4267200" y="4724400"/>
            <a:ext cx="3048000" cy="1384300"/>
          </a:xfrm>
          <a:prstGeom prst="rect">
            <a:avLst/>
          </a:prstGeom>
        </p:spPr>
        <p:txBody>
          <a:bodyPr>
            <a:spAutoFit/>
          </a:bodyPr>
          <a:lstStyle/>
          <a:p>
            <a:pPr eaLnBrk="1" hangingPunct="1">
              <a:defRPr/>
            </a:pPr>
            <a:endParaRPr lang="ru-RU" dirty="0">
              <a:solidFill>
                <a:srgbClr val="FFFFFF"/>
              </a:solidFill>
              <a:latin typeface="Times New Roman" pitchFamily="18" charset="0"/>
              <a:cs typeface="Times New Roman" pitchFamily="18" charset="0"/>
            </a:endParaRPr>
          </a:p>
          <a:p>
            <a:pPr eaLnBrk="1" hangingPunct="1">
              <a:defRPr/>
            </a:pPr>
            <a:endParaRPr lang="ru-RU" dirty="0">
              <a:solidFill>
                <a:srgbClr val="FFFFFF"/>
              </a:solidFill>
              <a:latin typeface="Times New Roman" pitchFamily="18" charset="0"/>
              <a:cs typeface="Times New Roman" pitchFamily="18" charset="0"/>
            </a:endParaRPr>
          </a:p>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3 группа – </a:t>
            </a:r>
          </a:p>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«Полет в будущее».</a:t>
            </a:r>
          </a:p>
        </p:txBody>
      </p:sp>
      <p:sp>
        <p:nvSpPr>
          <p:cNvPr id="7" name="Прямоугольник 6"/>
          <p:cNvSpPr/>
          <p:nvPr/>
        </p:nvSpPr>
        <p:spPr>
          <a:xfrm>
            <a:off x="4267200" y="381000"/>
            <a:ext cx="4495800" cy="1200150"/>
          </a:xfrm>
          <a:prstGeom prst="rect">
            <a:avLst/>
          </a:prstGeom>
        </p:spPr>
        <p:txBody>
          <a:bodyPr>
            <a:spAutoFit/>
          </a:bodyPr>
          <a:lstStyle/>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1 группа – </a:t>
            </a:r>
          </a:p>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«Как начинались полеты в космос?»</a:t>
            </a:r>
          </a:p>
        </p:txBody>
      </p:sp>
      <p:sp>
        <p:nvSpPr>
          <p:cNvPr id="8" name="Прямоугольник 7"/>
          <p:cNvSpPr/>
          <p:nvPr/>
        </p:nvSpPr>
        <p:spPr>
          <a:xfrm>
            <a:off x="152400" y="2819400"/>
            <a:ext cx="4419600" cy="830263"/>
          </a:xfrm>
          <a:prstGeom prst="rect">
            <a:avLst/>
          </a:prstGeom>
        </p:spPr>
        <p:txBody>
          <a:bodyPr>
            <a:spAutoFit/>
          </a:bodyPr>
          <a:lstStyle/>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2 группа – </a:t>
            </a:r>
          </a:p>
          <a:p>
            <a:pPr algn="ctr" eaLnBrk="1" hangingPunct="1">
              <a:defRPr/>
            </a:pPr>
            <a:r>
              <a:rPr lang="ru-RU" sz="2400" b="1" dirty="0">
                <a:solidFill>
                  <a:schemeClr val="tx1">
                    <a:lumMod val="95000"/>
                    <a:lumOff val="5000"/>
                  </a:schemeClr>
                </a:solidFill>
                <a:latin typeface="Times New Roman" pitchFamily="18" charset="0"/>
                <a:cs typeface="Times New Roman" pitchFamily="18" charset="0"/>
              </a:rPr>
              <a:t>«Космическое путешествие»</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2"/>
          <p:cNvSpPr>
            <a:spLocks noChangeArrowheads="1"/>
          </p:cNvSpPr>
          <p:nvPr/>
        </p:nvSpPr>
        <p:spPr bwMode="auto">
          <a:xfrm>
            <a:off x="2247900" y="381000"/>
            <a:ext cx="4648200" cy="862013"/>
          </a:xfrm>
          <a:prstGeom prst="rect">
            <a:avLst/>
          </a:prstGeom>
          <a:noFill/>
          <a:ln w="9525">
            <a:noFill/>
            <a:miter lim="800000"/>
            <a:headEnd/>
            <a:tailEnd/>
          </a:ln>
        </p:spPr>
        <p:txBody>
          <a:bodyPr>
            <a:spAutoFit/>
          </a:bodyPr>
          <a:lstStyle/>
          <a:p>
            <a:pPr algn="ctr" eaLnBrk="1" hangingPunct="1"/>
            <a:r>
              <a:rPr lang="ru-RU" sz="3200" b="1">
                <a:solidFill>
                  <a:srgbClr val="FF0000"/>
                </a:solidFill>
                <a:latin typeface="Times New Roman" pitchFamily="18" charset="0"/>
                <a:cs typeface="Times New Roman" pitchFamily="18" charset="0"/>
              </a:rPr>
              <a:t>3. Рефлексивный этап</a:t>
            </a:r>
          </a:p>
          <a:p>
            <a:pPr eaLnBrk="1" hangingPunct="1"/>
            <a:endParaRPr lang="ru-RU"/>
          </a:p>
        </p:txBody>
      </p:sp>
      <p:sp>
        <p:nvSpPr>
          <p:cNvPr id="19459" name="Прямоугольник 4"/>
          <p:cNvSpPr>
            <a:spLocks noChangeArrowheads="1"/>
          </p:cNvSpPr>
          <p:nvPr/>
        </p:nvSpPr>
        <p:spPr bwMode="auto">
          <a:xfrm>
            <a:off x="304800" y="990600"/>
            <a:ext cx="8839200" cy="2738438"/>
          </a:xfrm>
          <a:prstGeom prst="rect">
            <a:avLst/>
          </a:prstGeom>
          <a:noFill/>
          <a:ln w="9525">
            <a:noFill/>
            <a:miter lim="800000"/>
            <a:headEnd/>
            <a:tailEnd/>
          </a:ln>
        </p:spPr>
        <p:txBody>
          <a:bodyPr>
            <a:spAutoFit/>
          </a:bodyPr>
          <a:lstStyle/>
          <a:p>
            <a:pPr eaLnBrk="1" hangingPunct="1"/>
            <a:r>
              <a:rPr lang="ru-RU" sz="2400">
                <a:solidFill>
                  <a:srgbClr val="0D0D0D"/>
                </a:solidFill>
                <a:latin typeface="Times New Roman" pitchFamily="18" charset="0"/>
                <a:cs typeface="Times New Roman" pitchFamily="18" charset="0"/>
              </a:rPr>
              <a:t>1) </a:t>
            </a:r>
            <a:r>
              <a:rPr lang="ru-RU" sz="2400">
                <a:solidFill>
                  <a:srgbClr val="000000"/>
                </a:solidFill>
                <a:latin typeface="Times New Roman" pitchFamily="18" charset="0"/>
                <a:cs typeface="Times New Roman" pitchFamily="18" charset="0"/>
              </a:rPr>
              <a:t>На представление полученных результатов предоставляется до 4 минут. </a:t>
            </a:r>
            <a:endParaRPr lang="ru-RU" sz="2400">
              <a:solidFill>
                <a:srgbClr val="0D0D0D"/>
              </a:solidFill>
              <a:latin typeface="Times New Roman" pitchFamily="18" charset="0"/>
              <a:cs typeface="Times New Roman" pitchFamily="18" charset="0"/>
            </a:endParaRPr>
          </a:p>
          <a:p>
            <a:pPr eaLnBrk="1" hangingPunct="1"/>
            <a:endParaRPr lang="ru-RU" sz="2400">
              <a:solidFill>
                <a:srgbClr val="0D0D0D"/>
              </a:solidFill>
              <a:latin typeface="Times New Roman" pitchFamily="18" charset="0"/>
              <a:cs typeface="Times New Roman" pitchFamily="18" charset="0"/>
            </a:endParaRPr>
          </a:p>
          <a:p>
            <a:pPr eaLnBrk="1" hangingPunct="1"/>
            <a:r>
              <a:rPr lang="ru-RU" sz="2400">
                <a:solidFill>
                  <a:srgbClr val="0D0D0D"/>
                </a:solidFill>
                <a:latin typeface="Times New Roman" pitchFamily="18" charset="0"/>
                <a:cs typeface="Times New Roman" pitchFamily="18" charset="0"/>
              </a:rPr>
              <a:t>2) </a:t>
            </a:r>
            <a:r>
              <a:rPr lang="ru-RU" sz="2400">
                <a:solidFill>
                  <a:srgbClr val="000000"/>
                </a:solidFill>
                <a:latin typeface="Times New Roman" pitchFamily="18" charset="0"/>
                <a:cs typeface="Times New Roman" pitchFamily="18" charset="0"/>
              </a:rPr>
              <a:t>Учитель оценивает работу групп в целом. </a:t>
            </a:r>
            <a:endParaRPr lang="ru-RU" sz="2400">
              <a:solidFill>
                <a:srgbClr val="0D0D0D"/>
              </a:solidFill>
              <a:latin typeface="Times New Roman" pitchFamily="18" charset="0"/>
              <a:cs typeface="Times New Roman" pitchFamily="18" charset="0"/>
            </a:endParaRPr>
          </a:p>
          <a:p>
            <a:pPr eaLnBrk="1" hangingPunct="1"/>
            <a:endParaRPr lang="ru-RU" sz="2400">
              <a:solidFill>
                <a:srgbClr val="0D0D0D"/>
              </a:solidFill>
              <a:latin typeface="Times New Roman" pitchFamily="18" charset="0"/>
              <a:cs typeface="Times New Roman" pitchFamily="18" charset="0"/>
            </a:endParaRPr>
          </a:p>
          <a:p>
            <a:pPr eaLnBrk="1" hangingPunct="1"/>
            <a:r>
              <a:rPr lang="ru-RU" sz="2400">
                <a:solidFill>
                  <a:srgbClr val="0D0D0D"/>
                </a:solidFill>
                <a:latin typeface="Times New Roman" pitchFamily="18" charset="0"/>
                <a:cs typeface="Times New Roman" pitchFamily="18" charset="0"/>
              </a:rPr>
              <a:t>3) Анкетирование, состоящее из 4 вопросов.</a:t>
            </a:r>
          </a:p>
          <a:p>
            <a:pPr eaLnBrk="1" hangingPunct="1"/>
            <a:endParaRPr lang="ru-RU" sz="2800">
              <a:solidFill>
                <a:srgbClr val="0D0D0D"/>
              </a:solidFill>
              <a:latin typeface="Times New Roman" pitchFamily="18" charset="0"/>
              <a:cs typeface="Times New Roman" pitchFamily="18" charset="0"/>
            </a:endParaRPr>
          </a:p>
        </p:txBody>
      </p:sp>
      <p:pic>
        <p:nvPicPr>
          <p:cNvPr id="20486" name="Picture 6" descr="http://1.bp.blogspot.com/-K4Hag7nCfKg/UjPs7ZUoE7I/AAAAAAAAAUU/j_jEgliVqx4/s1600/kooperatif.jpeg"/>
          <p:cNvPicPr>
            <a:picLocks noChangeAspect="1" noChangeArrowheads="1"/>
          </p:cNvPicPr>
          <p:nvPr/>
        </p:nvPicPr>
        <p:blipFill>
          <a:blip r:embed="rId2" cstate="email"/>
          <a:srcRect/>
          <a:stretch>
            <a:fillRect/>
          </a:stretch>
        </p:blipFill>
        <p:spPr bwMode="auto">
          <a:xfrm>
            <a:off x="4876800" y="3886200"/>
            <a:ext cx="3610826" cy="26765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488" name="Picture 8" descr="https://vmnews.ru/site-specific/vmnews.ru/upload/articles/60578/e1f4aeadec120c8148e1b5948108db51.png"/>
          <p:cNvPicPr>
            <a:picLocks noChangeAspect="1" noChangeArrowheads="1"/>
          </p:cNvPicPr>
          <p:nvPr/>
        </p:nvPicPr>
        <p:blipFill>
          <a:blip r:embed="rId3" cstate="email"/>
          <a:srcRect/>
          <a:stretch>
            <a:fillRect/>
          </a:stretch>
        </p:blipFill>
        <p:spPr bwMode="auto">
          <a:xfrm>
            <a:off x="609600" y="3962400"/>
            <a:ext cx="3371681" cy="2667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304800" y="0"/>
            <a:ext cx="8839200" cy="6802438"/>
          </a:xfrm>
          <a:prstGeom prst="rect">
            <a:avLst/>
          </a:prstGeom>
          <a:noFill/>
          <a:ln w="9525">
            <a:noFill/>
            <a:miter lim="800000"/>
            <a:headEnd/>
            <a:tailEnd/>
          </a:ln>
        </p:spPr>
        <p:txBody>
          <a:bodyPr anchor="ctr">
            <a:spAutoFit/>
          </a:bodyPr>
          <a:lstStyle/>
          <a:p>
            <a:pPr algn="ctr"/>
            <a:r>
              <a:rPr lang="ru-RU" sz="2800" b="1">
                <a:solidFill>
                  <a:srgbClr val="FF0000"/>
                </a:solidFill>
                <a:latin typeface="Times New Roman" pitchFamily="18" charset="0"/>
                <a:cs typeface="Times New Roman" pitchFamily="18" charset="0"/>
              </a:rPr>
              <a:t>Анкетирование:</a:t>
            </a:r>
          </a:p>
          <a:p>
            <a:pPr algn="ctr"/>
            <a:endParaRPr lang="ru-RU" sz="2800" b="1">
              <a:solidFill>
                <a:srgbClr val="FF0000"/>
              </a:solidFill>
              <a:latin typeface="Times New Roman" pitchFamily="18" charset="0"/>
              <a:cs typeface="Times New Roman" pitchFamily="18" charset="0"/>
            </a:endParaRPr>
          </a:p>
          <a:p>
            <a:pPr algn="just"/>
            <a:r>
              <a:rPr lang="ru-RU" sz="2000" b="1">
                <a:solidFill>
                  <a:srgbClr val="000000"/>
                </a:solidFill>
                <a:latin typeface="Times New Roman" pitchFamily="18" charset="0"/>
                <a:cs typeface="Times New Roman" pitchFamily="18" charset="0"/>
              </a:rPr>
              <a:t>1. «Что такое солнце?» </a:t>
            </a:r>
          </a:p>
          <a:p>
            <a:pPr algn="just">
              <a:buFont typeface="Century Schoolbook"/>
              <a:buAutoNum type="arabicParenR"/>
            </a:pPr>
            <a:r>
              <a:rPr lang="ru-RU" sz="2000">
                <a:solidFill>
                  <a:srgbClr val="000000"/>
                </a:solidFill>
                <a:latin typeface="Times New Roman" pitchFamily="18" charset="0"/>
                <a:cs typeface="Times New Roman" pitchFamily="18" charset="0"/>
              </a:rPr>
              <a:t>планета</a:t>
            </a:r>
          </a:p>
          <a:p>
            <a:pPr algn="just">
              <a:buFont typeface="Century Schoolbook"/>
              <a:buAutoNum type="arabicParenR"/>
            </a:pPr>
            <a:r>
              <a:rPr lang="ru-RU" sz="2000">
                <a:solidFill>
                  <a:srgbClr val="000000"/>
                </a:solidFill>
                <a:latin typeface="Times New Roman" pitchFamily="18" charset="0"/>
                <a:cs typeface="Times New Roman" pitchFamily="18" charset="0"/>
              </a:rPr>
              <a:t>звезда</a:t>
            </a:r>
          </a:p>
          <a:p>
            <a:pPr algn="just">
              <a:buFont typeface="Century Schoolbook"/>
              <a:buAutoNum type="arabicParenR"/>
            </a:pPr>
            <a:r>
              <a:rPr lang="ru-RU" sz="2000">
                <a:solidFill>
                  <a:srgbClr val="000000"/>
                </a:solidFill>
                <a:latin typeface="Times New Roman" pitchFamily="18" charset="0"/>
                <a:cs typeface="Times New Roman" pitchFamily="18" charset="0"/>
              </a:rPr>
              <a:t>искусственный спутник</a:t>
            </a:r>
          </a:p>
          <a:p>
            <a:pPr algn="just"/>
            <a:endParaRPr lang="ru-RU" sz="2000">
              <a:solidFill>
                <a:srgbClr val="000000"/>
              </a:solidFill>
              <a:latin typeface="Times New Roman" pitchFamily="18" charset="0"/>
              <a:cs typeface="Times New Roman" pitchFamily="18" charset="0"/>
            </a:endParaRPr>
          </a:p>
          <a:p>
            <a:pPr algn="just"/>
            <a:r>
              <a:rPr lang="ru-RU" sz="2000" b="1">
                <a:solidFill>
                  <a:srgbClr val="000000"/>
                </a:solidFill>
                <a:latin typeface="Times New Roman" pitchFamily="18" charset="0"/>
                <a:cs typeface="Times New Roman" pitchFamily="18" charset="0"/>
              </a:rPr>
              <a:t>2. «Оборот вокруг своей оси Земля совершает за…» </a:t>
            </a:r>
          </a:p>
          <a:p>
            <a:pPr algn="just">
              <a:buFont typeface="Century Schoolbook"/>
              <a:buAutoNum type="arabicParenR"/>
            </a:pPr>
            <a:r>
              <a:rPr lang="ru-RU" sz="2000">
                <a:solidFill>
                  <a:srgbClr val="000000"/>
                </a:solidFill>
                <a:latin typeface="Times New Roman" pitchFamily="18" charset="0"/>
                <a:cs typeface="Times New Roman" pitchFamily="18" charset="0"/>
              </a:rPr>
              <a:t>12 часов</a:t>
            </a:r>
          </a:p>
          <a:p>
            <a:pPr algn="just">
              <a:buFont typeface="Century Schoolbook"/>
              <a:buAutoNum type="arabicParenR"/>
            </a:pPr>
            <a:r>
              <a:rPr lang="ru-RU" sz="2000">
                <a:solidFill>
                  <a:srgbClr val="000000"/>
                </a:solidFill>
                <a:latin typeface="Times New Roman" pitchFamily="18" charset="0"/>
                <a:cs typeface="Times New Roman" pitchFamily="18" charset="0"/>
              </a:rPr>
              <a:t>24 часа</a:t>
            </a:r>
          </a:p>
          <a:p>
            <a:pPr algn="just">
              <a:buFont typeface="Century Schoolbook"/>
              <a:buAutoNum type="arabicParenR"/>
            </a:pPr>
            <a:r>
              <a:rPr lang="ru-RU" sz="2000">
                <a:solidFill>
                  <a:srgbClr val="000000"/>
                </a:solidFill>
                <a:latin typeface="Times New Roman" pitchFamily="18" charset="0"/>
                <a:cs typeface="Times New Roman" pitchFamily="18" charset="0"/>
              </a:rPr>
              <a:t>36 часов </a:t>
            </a:r>
          </a:p>
          <a:p>
            <a:pPr algn="just"/>
            <a:endParaRPr lang="ru-RU" sz="2000">
              <a:latin typeface="Times New Roman" pitchFamily="18" charset="0"/>
              <a:cs typeface="Times New Roman" pitchFamily="18" charset="0"/>
            </a:endParaRPr>
          </a:p>
          <a:p>
            <a:pPr algn="just"/>
            <a:r>
              <a:rPr lang="ru-RU" sz="2000" b="1">
                <a:solidFill>
                  <a:srgbClr val="000000"/>
                </a:solidFill>
                <a:latin typeface="Times New Roman" pitchFamily="18" charset="0"/>
                <a:cs typeface="Times New Roman" pitchFamily="18" charset="0"/>
              </a:rPr>
              <a:t>       3. «Первый полёт космонавта в космос состоялся?» </a:t>
            </a:r>
          </a:p>
          <a:p>
            <a:pPr algn="just">
              <a:buFont typeface="Century Schoolbook"/>
              <a:buAutoNum type="arabicParenR"/>
            </a:pPr>
            <a:r>
              <a:rPr lang="ru-RU" sz="2000">
                <a:solidFill>
                  <a:srgbClr val="000000"/>
                </a:solidFill>
                <a:latin typeface="Times New Roman" pitchFamily="18" charset="0"/>
                <a:cs typeface="Times New Roman" pitchFamily="18" charset="0"/>
              </a:rPr>
              <a:t>1945 </a:t>
            </a:r>
          </a:p>
          <a:p>
            <a:pPr algn="just">
              <a:buFont typeface="Century Schoolbook"/>
              <a:buAutoNum type="arabicParenR"/>
            </a:pPr>
            <a:r>
              <a:rPr lang="ru-RU" sz="2000">
                <a:solidFill>
                  <a:srgbClr val="000000"/>
                </a:solidFill>
                <a:latin typeface="Times New Roman" pitchFamily="18" charset="0"/>
                <a:cs typeface="Times New Roman" pitchFamily="18" charset="0"/>
              </a:rPr>
              <a:t>1961 </a:t>
            </a:r>
          </a:p>
          <a:p>
            <a:pPr algn="just">
              <a:buFont typeface="Century Schoolbook"/>
              <a:buAutoNum type="arabicParenR"/>
            </a:pPr>
            <a:r>
              <a:rPr lang="ru-RU" sz="2000">
                <a:solidFill>
                  <a:srgbClr val="000000"/>
                </a:solidFill>
                <a:latin typeface="Times New Roman" pitchFamily="18" charset="0"/>
                <a:cs typeface="Times New Roman" pitchFamily="18" charset="0"/>
              </a:rPr>
              <a:t>1967</a:t>
            </a:r>
          </a:p>
          <a:p>
            <a:pPr algn="just"/>
            <a:r>
              <a:rPr lang="ru-RU" sz="2000">
                <a:solidFill>
                  <a:srgbClr val="000000"/>
                </a:solidFill>
                <a:latin typeface="Times New Roman" pitchFamily="18" charset="0"/>
                <a:cs typeface="Times New Roman" pitchFamily="18" charset="0"/>
              </a:rPr>
              <a:t> </a:t>
            </a:r>
            <a:endParaRPr lang="ru-RU" sz="2000">
              <a:latin typeface="Times New Roman" pitchFamily="18" charset="0"/>
              <a:cs typeface="Times New Roman" pitchFamily="18" charset="0"/>
            </a:endParaRPr>
          </a:p>
          <a:p>
            <a:pPr algn="just"/>
            <a:r>
              <a:rPr lang="ru-RU" sz="2000" b="1">
                <a:solidFill>
                  <a:srgbClr val="000000"/>
                </a:solidFill>
                <a:latin typeface="Times New Roman" pitchFamily="18" charset="0"/>
                <a:cs typeface="Times New Roman" pitchFamily="18" charset="0"/>
              </a:rPr>
              <a:t>       4. «Первого космонавта звали?» </a:t>
            </a:r>
          </a:p>
          <a:p>
            <a:pPr algn="just">
              <a:buFont typeface="Century Schoolbook"/>
              <a:buAutoNum type="arabicParenR"/>
            </a:pPr>
            <a:r>
              <a:rPr lang="ru-RU" sz="2000">
                <a:solidFill>
                  <a:srgbClr val="000000"/>
                </a:solidFill>
                <a:latin typeface="Times New Roman" pitchFamily="18" charset="0"/>
                <a:cs typeface="Times New Roman" pitchFamily="18" charset="0"/>
              </a:rPr>
              <a:t>С.П. Королев</a:t>
            </a:r>
          </a:p>
          <a:p>
            <a:pPr algn="just">
              <a:buFont typeface="Century Schoolbook"/>
              <a:buAutoNum type="arabicParenR"/>
            </a:pPr>
            <a:r>
              <a:rPr lang="ru-RU" sz="2000">
                <a:solidFill>
                  <a:srgbClr val="000000"/>
                </a:solidFill>
                <a:latin typeface="Times New Roman" pitchFamily="18" charset="0"/>
                <a:cs typeface="Times New Roman" pitchFamily="18" charset="0"/>
              </a:rPr>
              <a:t>Ю.А. Гагарин</a:t>
            </a:r>
          </a:p>
          <a:p>
            <a:pPr algn="just">
              <a:buFont typeface="Century Schoolbook"/>
              <a:buAutoNum type="arabicParenR"/>
            </a:pPr>
            <a:r>
              <a:rPr lang="ru-RU" sz="2000">
                <a:solidFill>
                  <a:srgbClr val="000000"/>
                </a:solidFill>
                <a:latin typeface="Times New Roman" pitchFamily="18" charset="0"/>
                <a:cs typeface="Times New Roman" pitchFamily="18" charset="0"/>
              </a:rPr>
              <a:t>Г. С. Титов  </a:t>
            </a:r>
            <a:endParaRPr lang="ru-RU" sz="200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2"/>
          <p:cNvSpPr>
            <a:spLocks noChangeArrowheads="1"/>
          </p:cNvSpPr>
          <p:nvPr/>
        </p:nvSpPr>
        <p:spPr bwMode="auto">
          <a:xfrm>
            <a:off x="1905000" y="0"/>
            <a:ext cx="5943600" cy="862013"/>
          </a:xfrm>
          <a:prstGeom prst="rect">
            <a:avLst/>
          </a:prstGeom>
          <a:noFill/>
          <a:ln w="9525">
            <a:noFill/>
            <a:miter lim="800000"/>
            <a:headEnd/>
            <a:tailEnd/>
          </a:ln>
        </p:spPr>
        <p:txBody>
          <a:bodyPr>
            <a:spAutoFit/>
          </a:bodyPr>
          <a:lstStyle/>
          <a:p>
            <a:pPr algn="ctr" eaLnBrk="1" hangingPunct="1"/>
            <a:r>
              <a:rPr lang="ru-RU" sz="3200" b="1">
                <a:solidFill>
                  <a:srgbClr val="FF0000"/>
                </a:solidFill>
                <a:latin typeface="Times New Roman" pitchFamily="18" charset="0"/>
                <a:cs typeface="Times New Roman" pitchFamily="18" charset="0"/>
              </a:rPr>
              <a:t>4. Послепроектный этап</a:t>
            </a:r>
          </a:p>
          <a:p>
            <a:pPr eaLnBrk="1" hangingPunct="1"/>
            <a:endParaRPr lang="ru-RU"/>
          </a:p>
        </p:txBody>
      </p:sp>
      <p:sp>
        <p:nvSpPr>
          <p:cNvPr id="21507" name="Rectangle 4"/>
          <p:cNvSpPr>
            <a:spLocks noChangeArrowheads="1"/>
          </p:cNvSpPr>
          <p:nvPr/>
        </p:nvSpPr>
        <p:spPr bwMode="auto">
          <a:xfrm>
            <a:off x="457200" y="1130300"/>
            <a:ext cx="7696200" cy="2309813"/>
          </a:xfrm>
          <a:prstGeom prst="rect">
            <a:avLst/>
          </a:prstGeom>
          <a:solidFill>
            <a:srgbClr val="FFFFFF"/>
          </a:solidFill>
          <a:ln w="9525">
            <a:noFill/>
            <a:miter lim="800000"/>
            <a:headEnd/>
            <a:tailEnd/>
          </a:ln>
        </p:spPr>
        <p:txBody>
          <a:bodyPr anchor="ctr">
            <a:spAutoFit/>
          </a:bodyPr>
          <a:lstStyle/>
          <a:p>
            <a:pPr indent="457200">
              <a:buFontTx/>
              <a:buAutoNum type="arabicParenR"/>
              <a:tabLst>
                <a:tab pos="201613" algn="l"/>
              </a:tabLst>
            </a:pPr>
            <a:r>
              <a:rPr lang="ru-RU" sz="2400">
                <a:latin typeface="Times New Roman" pitchFamily="18" charset="0"/>
                <a:cs typeface="Times New Roman" pitchFamily="18" charset="0"/>
              </a:rPr>
              <a:t>Обработка полученных результатов анкетирования.</a:t>
            </a:r>
          </a:p>
          <a:p>
            <a:pPr indent="457200">
              <a:buFontTx/>
              <a:buAutoNum type="arabicParenR"/>
              <a:tabLst>
                <a:tab pos="201613" algn="l"/>
              </a:tabLst>
            </a:pPr>
            <a:endParaRPr lang="ru-RU" sz="2400">
              <a:latin typeface="Times New Roman" pitchFamily="18" charset="0"/>
              <a:cs typeface="Times New Roman" pitchFamily="18" charset="0"/>
            </a:endParaRPr>
          </a:p>
          <a:p>
            <a:pPr indent="457200">
              <a:buFontTx/>
              <a:buAutoNum type="arabicParenR"/>
              <a:tabLst>
                <a:tab pos="201613" algn="l"/>
              </a:tabLst>
            </a:pPr>
            <a:r>
              <a:rPr lang="ru-RU" sz="2400">
                <a:latin typeface="Times New Roman" pitchFamily="18" charset="0"/>
                <a:cs typeface="Times New Roman" pitchFamily="18" charset="0"/>
              </a:rPr>
              <a:t>Выводы по теме проекта. </a:t>
            </a:r>
          </a:p>
          <a:p>
            <a:pPr indent="457200">
              <a:buFontTx/>
              <a:buAutoNum type="arabicParenR"/>
              <a:tabLst>
                <a:tab pos="201613" algn="l"/>
              </a:tabLst>
            </a:pPr>
            <a:endParaRPr lang="ru-RU" sz="2400">
              <a:latin typeface="Times New Roman" pitchFamily="18" charset="0"/>
              <a:cs typeface="Times New Roman" pitchFamily="18" charset="0"/>
            </a:endParaRPr>
          </a:p>
          <a:p>
            <a:pPr indent="457200">
              <a:buFontTx/>
              <a:buAutoNum type="arabicParenR"/>
              <a:tabLst>
                <a:tab pos="201613" algn="l"/>
              </a:tabLst>
            </a:pPr>
            <a:r>
              <a:rPr lang="ru-RU" sz="2400">
                <a:latin typeface="Times New Roman" pitchFamily="18" charset="0"/>
                <a:cs typeface="Times New Roman" pitchFamily="18" charset="0"/>
              </a:rPr>
              <a:t>Выставка продуктов проектной деятельности</a:t>
            </a:r>
          </a:p>
          <a:p>
            <a:pPr indent="457200">
              <a:buFontTx/>
              <a:buAutoNum type="arabicParenR"/>
              <a:tabLst>
                <a:tab pos="201613" algn="l"/>
              </a:tabLst>
            </a:pPr>
            <a:endParaRPr lang="ru-RU" sz="2400">
              <a:latin typeface="Times New Roman" pitchFamily="18" charset="0"/>
              <a:cs typeface="Times New Roman" pitchFamily="18" charset="0"/>
            </a:endParaRPr>
          </a:p>
        </p:txBody>
      </p:sp>
      <p:pic>
        <p:nvPicPr>
          <p:cNvPr id="21510" name="Picture 6" descr="http://3.bp.blogspot.com/-iii0wupKYDg/UkxKp0POmgI/AAAAAAAAGHk/l-1fe4bvyzs/s1600/DSC09848.JPG"/>
          <p:cNvPicPr>
            <a:picLocks noChangeAspect="1" noChangeArrowheads="1"/>
          </p:cNvPicPr>
          <p:nvPr/>
        </p:nvPicPr>
        <p:blipFill>
          <a:blip r:embed="rId2" cstate="email"/>
          <a:srcRect/>
          <a:stretch>
            <a:fillRect/>
          </a:stretch>
        </p:blipFill>
        <p:spPr bwMode="auto">
          <a:xfrm>
            <a:off x="2286000" y="3970338"/>
            <a:ext cx="4732338" cy="265906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
            <a:extLst>
              <a:ext uri="{FF2B5EF4-FFF2-40B4-BE49-F238E27FC236}"/>
            </a:extLst>
          </p:cNvPr>
          <p:cNvSpPr txBox="1">
            <a:spLocks/>
          </p:cNvSpPr>
          <p:nvPr/>
        </p:nvSpPr>
        <p:spPr bwMode="auto">
          <a:xfrm>
            <a:off x="0" y="0"/>
            <a:ext cx="9144000" cy="6097588"/>
          </a:xfrm>
          <a:prstGeom prst="rect">
            <a:avLst/>
          </a:prstGeom>
          <a:noFill/>
          <a:ln w="9525">
            <a:noFill/>
            <a:miter lim="800000"/>
            <a:headEnd/>
            <a:tailEnd/>
          </a:ln>
          <a:effectLst/>
        </p:spPr>
        <p:txBody>
          <a:bodyPr/>
          <a:lstStyle/>
          <a:p>
            <a:pPr marL="342900" indent="-342900" algn="ctr">
              <a:spcBef>
                <a:spcPct val="20000"/>
              </a:spcBef>
              <a:buClr>
                <a:schemeClr val="hlink"/>
              </a:buClr>
              <a:buSzPct val="120000"/>
              <a:buFont typeface="Wingdings" pitchFamily="2" charset="2"/>
              <a:buNone/>
              <a:defRPr/>
            </a:pPr>
            <a:r>
              <a:rPr lang="ru-RU" sz="2800" b="1" kern="0" dirty="0">
                <a:latin typeface="Times New Roman" pitchFamily="18" charset="0"/>
                <a:cs typeface="Times New Roman" pitchFamily="18" charset="0"/>
              </a:rPr>
              <a:t>       Из истории освоения космического пространства.</a:t>
            </a:r>
            <a:r>
              <a:rPr lang="ru-RU" sz="2800" kern="0" dirty="0">
                <a:latin typeface="Times New Roman" pitchFamily="18" charset="0"/>
                <a:cs typeface="Times New Roman" pitchFamily="18" charset="0"/>
              </a:rPr>
              <a:t>   </a:t>
            </a:r>
          </a:p>
          <a:p>
            <a:pPr marL="342900" indent="-342900" algn="ctr">
              <a:spcBef>
                <a:spcPct val="20000"/>
              </a:spcBef>
              <a:buClr>
                <a:schemeClr val="hlink"/>
              </a:buClr>
              <a:buSzPct val="120000"/>
              <a:buFont typeface="Wingdings" pitchFamily="2" charset="2"/>
              <a:buNone/>
              <a:defRPr/>
            </a:pPr>
            <a:r>
              <a:rPr lang="ru-RU" sz="2400" kern="0" dirty="0">
                <a:latin typeface="Times New Roman" pitchFamily="18" charset="0"/>
                <a:cs typeface="Times New Roman" pitchFamily="18" charset="0"/>
              </a:rPr>
              <a:t>                                                 </a:t>
            </a:r>
          </a:p>
          <a:p>
            <a:pPr marL="342900" indent="-342900" algn="ctr">
              <a:spcBef>
                <a:spcPct val="20000"/>
              </a:spcBef>
              <a:buClr>
                <a:schemeClr val="hlink"/>
              </a:buClr>
              <a:buSzPct val="120000"/>
              <a:buFont typeface="Wingdings" pitchFamily="2" charset="2"/>
              <a:buNone/>
              <a:defRPr/>
            </a:pPr>
            <a:r>
              <a:rPr lang="ru-RU" sz="2400" kern="0" dirty="0">
                <a:latin typeface="Times New Roman" pitchFamily="18" charset="0"/>
                <a:cs typeface="Times New Roman" pitchFamily="18" charset="0"/>
              </a:rPr>
              <a:t>Ещё в далёком прошлом таинственный блеск звёзд и бездонная глубина неба манили к себе людей. В своих мечтах люди давно парили в небе, как птицы. В XVI веке Николай Коперник подхватил новые научные идеи и после 25 лет наблюдений пришел к выводу, что центром мироздания является не Земля, а Солнце. В дальнейшем его идеи подтвердили Тихо Браге, Иоганн Кеплер, Галилео Галилей и Исаак Ньютон.</a:t>
            </a:r>
          </a:p>
        </p:txBody>
      </p:sp>
      <p:pic>
        <p:nvPicPr>
          <p:cNvPr id="22531" name="Picture 12" descr="img4"/>
          <p:cNvPicPr>
            <a:picLocks noChangeAspect="1" noChangeArrowheads="1"/>
          </p:cNvPicPr>
          <p:nvPr/>
        </p:nvPicPr>
        <p:blipFill>
          <a:blip r:embed="rId2" cstate="email"/>
          <a:srcRect/>
          <a:stretch>
            <a:fillRect/>
          </a:stretch>
        </p:blipFill>
        <p:spPr bwMode="auto">
          <a:xfrm>
            <a:off x="381000" y="3609975"/>
            <a:ext cx="1562100" cy="2105025"/>
          </a:xfrm>
          <a:prstGeom prst="rect">
            <a:avLst/>
          </a:prstGeom>
          <a:noFill/>
          <a:ln w="9525">
            <a:noFill/>
            <a:miter lim="800000"/>
            <a:headEnd/>
            <a:tailEnd/>
          </a:ln>
        </p:spPr>
      </p:pic>
      <p:pic>
        <p:nvPicPr>
          <p:cNvPr id="22532" name="Picture 10" descr="img6"/>
          <p:cNvPicPr>
            <a:picLocks noChangeAspect="1" noChangeArrowheads="1"/>
          </p:cNvPicPr>
          <p:nvPr/>
        </p:nvPicPr>
        <p:blipFill>
          <a:blip r:embed="rId3" cstate="email"/>
          <a:srcRect/>
          <a:stretch>
            <a:fillRect/>
          </a:stretch>
        </p:blipFill>
        <p:spPr bwMode="auto">
          <a:xfrm>
            <a:off x="2133600" y="4810125"/>
            <a:ext cx="1590675" cy="2047875"/>
          </a:xfrm>
          <a:prstGeom prst="rect">
            <a:avLst/>
          </a:prstGeom>
          <a:noFill/>
          <a:ln w="9525">
            <a:noFill/>
            <a:miter lim="800000"/>
            <a:headEnd/>
            <a:tailEnd/>
          </a:ln>
        </p:spPr>
      </p:pic>
      <p:pic>
        <p:nvPicPr>
          <p:cNvPr id="22533" name="Picture 16" descr="Тихо Браге"/>
          <p:cNvPicPr>
            <a:picLocks noChangeAspect="1" noChangeArrowheads="1"/>
          </p:cNvPicPr>
          <p:nvPr/>
        </p:nvPicPr>
        <p:blipFill>
          <a:blip r:embed="rId4" cstate="email"/>
          <a:srcRect/>
          <a:stretch>
            <a:fillRect/>
          </a:stretch>
        </p:blipFill>
        <p:spPr bwMode="auto">
          <a:xfrm>
            <a:off x="3886200" y="3657600"/>
            <a:ext cx="1600200" cy="2057400"/>
          </a:xfrm>
          <a:prstGeom prst="rect">
            <a:avLst/>
          </a:prstGeom>
          <a:noFill/>
          <a:ln w="9525">
            <a:noFill/>
            <a:miter lim="800000"/>
            <a:headEnd/>
            <a:tailEnd/>
          </a:ln>
        </p:spPr>
      </p:pic>
      <p:pic>
        <p:nvPicPr>
          <p:cNvPr id="22534" name="Picture 8" descr="img5"/>
          <p:cNvPicPr>
            <a:picLocks noChangeAspect="1" noChangeArrowheads="1"/>
          </p:cNvPicPr>
          <p:nvPr/>
        </p:nvPicPr>
        <p:blipFill>
          <a:blip r:embed="rId5" cstate="email"/>
          <a:srcRect/>
          <a:stretch>
            <a:fillRect/>
          </a:stretch>
        </p:blipFill>
        <p:spPr bwMode="auto">
          <a:xfrm>
            <a:off x="5638800" y="4800600"/>
            <a:ext cx="1619250" cy="2057400"/>
          </a:xfrm>
          <a:prstGeom prst="rect">
            <a:avLst/>
          </a:prstGeom>
          <a:noFill/>
          <a:ln w="9525">
            <a:noFill/>
            <a:miter lim="800000"/>
            <a:headEnd/>
            <a:tailEnd/>
          </a:ln>
        </p:spPr>
      </p:pic>
      <p:pic>
        <p:nvPicPr>
          <p:cNvPr id="22535" name="Picture 6" descr="img3"/>
          <p:cNvPicPr>
            <a:picLocks noChangeAspect="1" noChangeArrowheads="1"/>
          </p:cNvPicPr>
          <p:nvPr/>
        </p:nvPicPr>
        <p:blipFill>
          <a:blip r:embed="rId6" cstate="email"/>
          <a:srcRect/>
          <a:stretch>
            <a:fillRect/>
          </a:stretch>
        </p:blipFill>
        <p:spPr bwMode="auto">
          <a:xfrm>
            <a:off x="7467600" y="3629025"/>
            <a:ext cx="1543050" cy="20859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000"/>
                                        <p:tgtEl>
                                          <p:spTgt spid="2"/>
                                        </p:tgtEl>
                                      </p:cBhvr>
                                    </p:animEffec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22531"/>
                                        </p:tgtEl>
                                        <p:attrNameLst>
                                          <p:attrName>style.visibility</p:attrName>
                                        </p:attrNameLst>
                                      </p:cBhvr>
                                      <p:to>
                                        <p:strVal val="visible"/>
                                      </p:to>
                                    </p:set>
                                    <p:anim calcmode="lin" valueType="num">
                                      <p:cBhvr>
                                        <p:cTn id="11" dur="1000" fill="hold"/>
                                        <p:tgtEl>
                                          <p:spTgt spid="22531"/>
                                        </p:tgtEl>
                                        <p:attrNameLst>
                                          <p:attrName>ppt_w</p:attrName>
                                        </p:attrNameLst>
                                      </p:cBhvr>
                                      <p:tavLst>
                                        <p:tav tm="0">
                                          <p:val>
                                            <p:fltVal val="0"/>
                                          </p:val>
                                        </p:tav>
                                        <p:tav tm="100000">
                                          <p:val>
                                            <p:strVal val="#ppt_w"/>
                                          </p:val>
                                        </p:tav>
                                      </p:tavLst>
                                    </p:anim>
                                    <p:anim calcmode="lin" valueType="num">
                                      <p:cBhvr>
                                        <p:cTn id="12" dur="1000" fill="hold"/>
                                        <p:tgtEl>
                                          <p:spTgt spid="22531"/>
                                        </p:tgtEl>
                                        <p:attrNameLst>
                                          <p:attrName>ppt_h</p:attrName>
                                        </p:attrNameLst>
                                      </p:cBhvr>
                                      <p:tavLst>
                                        <p:tav tm="0">
                                          <p:val>
                                            <p:fltVal val="0"/>
                                          </p:val>
                                        </p:tav>
                                        <p:tav tm="100000">
                                          <p:val>
                                            <p:strVal val="#ppt_h"/>
                                          </p:val>
                                        </p:tav>
                                      </p:tavLst>
                                    </p:anim>
                                  </p:childTnLst>
                                </p:cTn>
                              </p:par>
                            </p:childTnLst>
                          </p:cTn>
                        </p:par>
                        <p:par>
                          <p:cTn id="13" fill="hold">
                            <p:stCondLst>
                              <p:cond delay="3000"/>
                            </p:stCondLst>
                            <p:childTnLst>
                              <p:par>
                                <p:cTn id="14" presetID="23" presetClass="entr" presetSubtype="16" fill="hold" nodeType="afterEffect">
                                  <p:stCondLst>
                                    <p:cond delay="0"/>
                                  </p:stCondLst>
                                  <p:childTnLst>
                                    <p:set>
                                      <p:cBhvr>
                                        <p:cTn id="15" dur="1" fill="hold">
                                          <p:stCondLst>
                                            <p:cond delay="0"/>
                                          </p:stCondLst>
                                        </p:cTn>
                                        <p:tgtEl>
                                          <p:spTgt spid="22532"/>
                                        </p:tgtEl>
                                        <p:attrNameLst>
                                          <p:attrName>style.visibility</p:attrName>
                                        </p:attrNameLst>
                                      </p:cBhvr>
                                      <p:to>
                                        <p:strVal val="visible"/>
                                      </p:to>
                                    </p:set>
                                    <p:anim calcmode="lin" valueType="num">
                                      <p:cBhvr>
                                        <p:cTn id="16" dur="1000" fill="hold"/>
                                        <p:tgtEl>
                                          <p:spTgt spid="22532"/>
                                        </p:tgtEl>
                                        <p:attrNameLst>
                                          <p:attrName>ppt_w</p:attrName>
                                        </p:attrNameLst>
                                      </p:cBhvr>
                                      <p:tavLst>
                                        <p:tav tm="0">
                                          <p:val>
                                            <p:fltVal val="0"/>
                                          </p:val>
                                        </p:tav>
                                        <p:tav tm="100000">
                                          <p:val>
                                            <p:strVal val="#ppt_w"/>
                                          </p:val>
                                        </p:tav>
                                      </p:tavLst>
                                    </p:anim>
                                    <p:anim calcmode="lin" valueType="num">
                                      <p:cBhvr>
                                        <p:cTn id="17" dur="1000" fill="hold"/>
                                        <p:tgtEl>
                                          <p:spTgt spid="22532"/>
                                        </p:tgtEl>
                                        <p:attrNameLst>
                                          <p:attrName>ppt_h</p:attrName>
                                        </p:attrNameLst>
                                      </p:cBhvr>
                                      <p:tavLst>
                                        <p:tav tm="0">
                                          <p:val>
                                            <p:fltVal val="0"/>
                                          </p:val>
                                        </p:tav>
                                        <p:tav tm="100000">
                                          <p:val>
                                            <p:strVal val="#ppt_h"/>
                                          </p:val>
                                        </p:tav>
                                      </p:tavLst>
                                    </p:anim>
                                  </p:childTnLst>
                                </p:cTn>
                              </p:par>
                            </p:childTnLst>
                          </p:cTn>
                        </p:par>
                        <p:par>
                          <p:cTn id="18" fill="hold">
                            <p:stCondLst>
                              <p:cond delay="4000"/>
                            </p:stCondLst>
                            <p:childTnLst>
                              <p:par>
                                <p:cTn id="19" presetID="23" presetClass="entr" presetSubtype="16" fill="hold" nodeType="afterEffect">
                                  <p:stCondLst>
                                    <p:cond delay="0"/>
                                  </p:stCondLst>
                                  <p:childTnLst>
                                    <p:set>
                                      <p:cBhvr>
                                        <p:cTn id="20" dur="1" fill="hold">
                                          <p:stCondLst>
                                            <p:cond delay="0"/>
                                          </p:stCondLst>
                                        </p:cTn>
                                        <p:tgtEl>
                                          <p:spTgt spid="22533"/>
                                        </p:tgtEl>
                                        <p:attrNameLst>
                                          <p:attrName>style.visibility</p:attrName>
                                        </p:attrNameLst>
                                      </p:cBhvr>
                                      <p:to>
                                        <p:strVal val="visible"/>
                                      </p:to>
                                    </p:set>
                                    <p:anim calcmode="lin" valueType="num">
                                      <p:cBhvr>
                                        <p:cTn id="21" dur="1000" fill="hold"/>
                                        <p:tgtEl>
                                          <p:spTgt spid="22533"/>
                                        </p:tgtEl>
                                        <p:attrNameLst>
                                          <p:attrName>ppt_w</p:attrName>
                                        </p:attrNameLst>
                                      </p:cBhvr>
                                      <p:tavLst>
                                        <p:tav tm="0">
                                          <p:val>
                                            <p:fltVal val="0"/>
                                          </p:val>
                                        </p:tav>
                                        <p:tav tm="100000">
                                          <p:val>
                                            <p:strVal val="#ppt_w"/>
                                          </p:val>
                                        </p:tav>
                                      </p:tavLst>
                                    </p:anim>
                                    <p:anim calcmode="lin" valueType="num">
                                      <p:cBhvr>
                                        <p:cTn id="22" dur="1000" fill="hold"/>
                                        <p:tgtEl>
                                          <p:spTgt spid="22533"/>
                                        </p:tgtEl>
                                        <p:attrNameLst>
                                          <p:attrName>ppt_h</p:attrName>
                                        </p:attrNameLst>
                                      </p:cBhvr>
                                      <p:tavLst>
                                        <p:tav tm="0">
                                          <p:val>
                                            <p:fltVal val="0"/>
                                          </p:val>
                                        </p:tav>
                                        <p:tav tm="100000">
                                          <p:val>
                                            <p:strVal val="#ppt_h"/>
                                          </p:val>
                                        </p:tav>
                                      </p:tavLst>
                                    </p:anim>
                                  </p:childTnLst>
                                </p:cTn>
                              </p:par>
                            </p:childTnLst>
                          </p:cTn>
                        </p:par>
                        <p:par>
                          <p:cTn id="23" fill="hold">
                            <p:stCondLst>
                              <p:cond delay="5000"/>
                            </p:stCondLst>
                            <p:childTnLst>
                              <p:par>
                                <p:cTn id="24" presetID="23" presetClass="entr" presetSubtype="16" fill="hold" nodeType="afterEffect">
                                  <p:stCondLst>
                                    <p:cond delay="0"/>
                                  </p:stCondLst>
                                  <p:childTnLst>
                                    <p:set>
                                      <p:cBhvr>
                                        <p:cTn id="25" dur="1" fill="hold">
                                          <p:stCondLst>
                                            <p:cond delay="0"/>
                                          </p:stCondLst>
                                        </p:cTn>
                                        <p:tgtEl>
                                          <p:spTgt spid="22534"/>
                                        </p:tgtEl>
                                        <p:attrNameLst>
                                          <p:attrName>style.visibility</p:attrName>
                                        </p:attrNameLst>
                                      </p:cBhvr>
                                      <p:to>
                                        <p:strVal val="visible"/>
                                      </p:to>
                                    </p:set>
                                    <p:anim calcmode="lin" valueType="num">
                                      <p:cBhvr>
                                        <p:cTn id="26" dur="1000" fill="hold"/>
                                        <p:tgtEl>
                                          <p:spTgt spid="22534"/>
                                        </p:tgtEl>
                                        <p:attrNameLst>
                                          <p:attrName>ppt_w</p:attrName>
                                        </p:attrNameLst>
                                      </p:cBhvr>
                                      <p:tavLst>
                                        <p:tav tm="0">
                                          <p:val>
                                            <p:fltVal val="0"/>
                                          </p:val>
                                        </p:tav>
                                        <p:tav tm="100000">
                                          <p:val>
                                            <p:strVal val="#ppt_w"/>
                                          </p:val>
                                        </p:tav>
                                      </p:tavLst>
                                    </p:anim>
                                    <p:anim calcmode="lin" valueType="num">
                                      <p:cBhvr>
                                        <p:cTn id="27" dur="1000" fill="hold"/>
                                        <p:tgtEl>
                                          <p:spTgt spid="22534"/>
                                        </p:tgtEl>
                                        <p:attrNameLst>
                                          <p:attrName>ppt_h</p:attrName>
                                        </p:attrNameLst>
                                      </p:cBhvr>
                                      <p:tavLst>
                                        <p:tav tm="0">
                                          <p:val>
                                            <p:fltVal val="0"/>
                                          </p:val>
                                        </p:tav>
                                        <p:tav tm="100000">
                                          <p:val>
                                            <p:strVal val="#ppt_h"/>
                                          </p:val>
                                        </p:tav>
                                      </p:tavLst>
                                    </p:anim>
                                  </p:childTnLst>
                                </p:cTn>
                              </p:par>
                            </p:childTnLst>
                          </p:cTn>
                        </p:par>
                        <p:par>
                          <p:cTn id="28" fill="hold">
                            <p:stCondLst>
                              <p:cond delay="6000"/>
                            </p:stCondLst>
                            <p:childTnLst>
                              <p:par>
                                <p:cTn id="29" presetID="23" presetClass="entr" presetSubtype="16" fill="hold" nodeType="afterEffect">
                                  <p:stCondLst>
                                    <p:cond delay="0"/>
                                  </p:stCondLst>
                                  <p:childTnLst>
                                    <p:set>
                                      <p:cBhvr>
                                        <p:cTn id="30" dur="1" fill="hold">
                                          <p:stCondLst>
                                            <p:cond delay="0"/>
                                          </p:stCondLst>
                                        </p:cTn>
                                        <p:tgtEl>
                                          <p:spTgt spid="22535"/>
                                        </p:tgtEl>
                                        <p:attrNameLst>
                                          <p:attrName>style.visibility</p:attrName>
                                        </p:attrNameLst>
                                      </p:cBhvr>
                                      <p:to>
                                        <p:strVal val="visible"/>
                                      </p:to>
                                    </p:set>
                                    <p:anim calcmode="lin" valueType="num">
                                      <p:cBhvr>
                                        <p:cTn id="31" dur="1000" fill="hold"/>
                                        <p:tgtEl>
                                          <p:spTgt spid="22535"/>
                                        </p:tgtEl>
                                        <p:attrNameLst>
                                          <p:attrName>ppt_w</p:attrName>
                                        </p:attrNameLst>
                                      </p:cBhvr>
                                      <p:tavLst>
                                        <p:tav tm="0">
                                          <p:val>
                                            <p:fltVal val="0"/>
                                          </p:val>
                                        </p:tav>
                                        <p:tav tm="100000">
                                          <p:val>
                                            <p:strVal val="#ppt_w"/>
                                          </p:val>
                                        </p:tav>
                                      </p:tavLst>
                                    </p:anim>
                                    <p:anim calcmode="lin" valueType="num">
                                      <p:cBhvr>
                                        <p:cTn id="32" dur="1000" fill="hold"/>
                                        <p:tgtEl>
                                          <p:spTgt spid="225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
          <p:cNvSpPr>
            <a:spLocks noChangeArrowheads="1"/>
          </p:cNvSpPr>
          <p:nvPr/>
        </p:nvSpPr>
        <p:spPr bwMode="auto">
          <a:xfrm>
            <a:off x="152400" y="196850"/>
            <a:ext cx="8839200" cy="6708775"/>
          </a:xfrm>
          <a:prstGeom prst="rect">
            <a:avLst/>
          </a:prstGeom>
          <a:noFill/>
          <a:ln w="9525">
            <a:noFill/>
            <a:miter lim="800000"/>
            <a:headEnd/>
            <a:tailEnd/>
          </a:ln>
        </p:spPr>
        <p:txBody>
          <a:bodyPr anchor="ctr">
            <a:spAutoFit/>
          </a:bodyPr>
          <a:lstStyle/>
          <a:p>
            <a:pPr algn="ctr">
              <a:defRPr/>
            </a:pPr>
            <a:r>
              <a:rPr lang="ru-RU" altLang="ru-RU" sz="3200" b="1" dirty="0">
                <a:solidFill>
                  <a:srgbClr val="FF0000"/>
                </a:solidFill>
                <a:latin typeface="Times New Roman" pitchFamily="18" charset="0"/>
                <a:cs typeface="Times New Roman" pitchFamily="18" charset="0"/>
              </a:rPr>
              <a:t>Летательные аппараты</a:t>
            </a:r>
          </a:p>
          <a:p>
            <a:pPr algn="ctr">
              <a:defRPr/>
            </a:pPr>
            <a:endParaRPr lang="ru-RU" altLang="ru-RU" sz="2400" dirty="0">
              <a:solidFill>
                <a:srgbClr val="FFFFFF"/>
              </a:solidFill>
              <a:latin typeface="Times New Roman" pitchFamily="18" charset="0"/>
              <a:cs typeface="Times New Roman" pitchFamily="18" charset="0"/>
            </a:endParaRPr>
          </a:p>
          <a:p>
            <a:pPr>
              <a:defRPr/>
            </a:pPr>
            <a:r>
              <a:rPr lang="ru-RU" altLang="ru-RU" sz="2200" dirty="0">
                <a:solidFill>
                  <a:schemeClr val="tx1">
                    <a:lumMod val="95000"/>
                    <a:lumOff val="5000"/>
                  </a:schemeClr>
                </a:solidFill>
                <a:latin typeface="Times New Roman" pitchFamily="18" charset="0"/>
                <a:cs typeface="Times New Roman" pitchFamily="18" charset="0"/>
              </a:rPr>
              <a:t>Людям всегда хотелось полететь  к звездам, так появились первые летательные аппараты. Кто-то пытался добраться до звезд на воздушном шаре, дирижабле. Люди придумали самолеты, которые взлетали все выше, но улететь в космос не смогли. Наконец русский ученый К.Э. Циолковский доказал, что полет в космос возможен только с помощью ракеты. Советский ученый и конструктор  С.П. Королев сумел сконструировать такую ракету. Ракета с первым спутником стартовала 4 октября 1957 г. в 22 ч. 28 мин. по московскому времени с космодрома Байконур.  Первый искусственный спутник  имел форму шара диаметром 58 см и весом 83,6 кг. На нем были установлены два радиопередатчика, непрерывно излучающие сигналы.  Сила притяжения Земли очень велика, чтобы улететь от неё достаточно высоко, нужна огромная скорость, очень мощные двигатели. Кроме того, в космосе нет воздуха, а значит, не подходит ни самолёт, ни вертолёт. Ведь они в своём полёте опираются именно на воздух, самолёт - крыльями, вертолёт – лопастями винта. Поэтому для полётов в космос используют особые двигатели - реактивные.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wipe(up)">
                                      <p:cBhvr>
                                        <p:cTn id="7" dur="20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5.jpg">
            <a:extLst>
              <a:ext uri="{FF2B5EF4-FFF2-40B4-BE49-F238E27FC236}"/>
            </a:extLst>
          </p:cNvPr>
          <p:cNvPicPr>
            <a:picLocks noChangeAspect="1" noChangeArrowheads="1"/>
          </p:cNvPicPr>
          <p:nvPr/>
        </p:nvPicPr>
        <p:blipFill>
          <a:blip r:embed="rId3"/>
          <a:srcRect/>
          <a:stretch>
            <a:fillRect/>
          </a:stretch>
        </p:blipFill>
        <p:spPr bwMode="auto">
          <a:xfrm>
            <a:off x="304800" y="5029200"/>
            <a:ext cx="2209800" cy="1633538"/>
          </a:xfrm>
          <a:prstGeom prst="rect">
            <a:avLst/>
          </a:prstGeom>
          <a:ln>
            <a:noFill/>
          </a:ln>
          <a:effectLst>
            <a:outerShdw blurRad="292100" dist="139700" dir="2700000" algn="tl" rotWithShape="0">
              <a:srgbClr val="333333">
                <a:alpha val="65000"/>
              </a:srgbClr>
            </a:outerShdw>
          </a:effectLst>
          <a:extLst/>
        </p:spPr>
      </p:pic>
      <p:sp>
        <p:nvSpPr>
          <p:cNvPr id="3" name="Rectangle 1">
            <a:extLst>
              <a:ext uri="{FF2B5EF4-FFF2-40B4-BE49-F238E27FC236}"/>
            </a:extLst>
          </p:cNvPr>
          <p:cNvSpPr>
            <a:spLocks noChangeArrowheads="1"/>
          </p:cNvSpPr>
          <p:nvPr/>
        </p:nvSpPr>
        <p:spPr bwMode="auto">
          <a:xfrm>
            <a:off x="2819400" y="762000"/>
            <a:ext cx="6096000" cy="5324475"/>
          </a:xfrm>
          <a:prstGeom prst="rect">
            <a:avLst/>
          </a:prstGeom>
          <a:noFill/>
          <a:ln w="9525">
            <a:noFill/>
            <a:miter lim="800000"/>
            <a:headEnd/>
            <a:tailEnd/>
          </a:ln>
        </p:spPr>
        <p:txBody>
          <a:bodyPr anchor="ctr">
            <a:spAutoFit/>
          </a:bodyPr>
          <a:lstStyle/>
          <a:p>
            <a:pPr algn="ctr">
              <a:defRPr/>
            </a:pPr>
            <a:r>
              <a:rPr lang="ru-RU" sz="2000" b="1" dirty="0">
                <a:solidFill>
                  <a:schemeClr val="tx1">
                    <a:lumMod val="95000"/>
                    <a:lumOff val="5000"/>
                  </a:schemeClr>
                </a:solidFill>
                <a:latin typeface="Times New Roman" pitchFamily="18" charset="0"/>
                <a:cs typeface="Times New Roman" pitchFamily="18" charset="0"/>
              </a:rPr>
              <a:t>Дорогу в космос Юрию Гагарину прокладывали …собаки</a:t>
            </a:r>
          </a:p>
          <a:p>
            <a:pPr algn="ctr">
              <a:defRPr/>
            </a:pPr>
            <a:endParaRPr lang="ru-RU" sz="2000" b="1" dirty="0">
              <a:solidFill>
                <a:schemeClr val="tx1">
                  <a:lumMod val="95000"/>
                  <a:lumOff val="5000"/>
                </a:schemeClr>
              </a:solidFill>
              <a:latin typeface="Times New Roman" pitchFamily="18" charset="0"/>
              <a:cs typeface="Times New Roman" pitchFamily="18" charset="0"/>
            </a:endParaRPr>
          </a:p>
          <a:p>
            <a:pPr algn="ctr">
              <a:defRPr/>
            </a:pPr>
            <a:r>
              <a:rPr lang="ru-RU" sz="2000" dirty="0">
                <a:solidFill>
                  <a:schemeClr val="tx1">
                    <a:lumMod val="95000"/>
                    <a:lumOff val="5000"/>
                  </a:schemeClr>
                </a:solidFill>
                <a:latin typeface="Times New Roman" pitchFamily="18" charset="0"/>
                <a:cs typeface="Times New Roman" pitchFamily="18" charset="0"/>
              </a:rPr>
              <a:t>Многие уверены, что первыми живыми существами с Земли, полетевшими в космос, были легендарные собачки Белка и Стрелка.</a:t>
            </a:r>
          </a:p>
          <a:p>
            <a:pPr algn="ctr">
              <a:defRPr/>
            </a:pPr>
            <a:r>
              <a:rPr lang="ru-RU" sz="2000" dirty="0">
                <a:solidFill>
                  <a:schemeClr val="tx1">
                    <a:lumMod val="95000"/>
                    <a:lumOff val="5000"/>
                  </a:schemeClr>
                </a:solidFill>
                <a:latin typeface="Times New Roman" pitchFamily="18" charset="0"/>
                <a:cs typeface="Times New Roman" pitchFamily="18" charset="0"/>
              </a:rPr>
              <a:t>Те, у кого память получше, вспомнят, что перед ними в космос летала дворняжка Лайка. Но на самом деле не правы окажутся и те и другие. Клички первых собак, отдавших жизнь во имя науки, в годы рождения советской космонавтики хранились в глубокой тайне. Как были засекречены и имена людей, проводивших с ними эксперименты. Поэтому имени Олега Газенко – сотрудника </a:t>
            </a:r>
            <a:r>
              <a:rPr lang="ru-RU" sz="2000" dirty="0" err="1">
                <a:solidFill>
                  <a:schemeClr val="tx1">
                    <a:lumMod val="95000"/>
                    <a:lumOff val="5000"/>
                  </a:schemeClr>
                </a:solidFill>
                <a:latin typeface="Times New Roman" pitchFamily="18" charset="0"/>
                <a:cs typeface="Times New Roman" pitchFamily="18" charset="0"/>
              </a:rPr>
              <a:t>спецлаборатории</a:t>
            </a:r>
            <a:r>
              <a:rPr lang="ru-RU" sz="2000" dirty="0">
                <a:solidFill>
                  <a:schemeClr val="tx1">
                    <a:lumMod val="95000"/>
                    <a:lumOff val="5000"/>
                  </a:schemeClr>
                </a:solidFill>
                <a:latin typeface="Times New Roman" pitchFamily="18" charset="0"/>
                <a:cs typeface="Times New Roman" pitchFamily="18" charset="0"/>
              </a:rPr>
              <a:t> Института авиационной медицины ВВС, которая проводила опыты с собаками – космонавтами в Советском Союзе – никто не знал. </a:t>
            </a:r>
          </a:p>
        </p:txBody>
      </p:sp>
      <p:pic>
        <p:nvPicPr>
          <p:cNvPr id="4" name="Picture 2" descr="http://player.myshared.ru/6/755701/slides/slide_5.jpg">
            <a:extLst>
              <a:ext uri="{FF2B5EF4-FFF2-40B4-BE49-F238E27FC236}"/>
            </a:extLst>
          </p:cNvPr>
          <p:cNvPicPr>
            <a:picLocks noChangeAspect="1" noChangeArrowheads="1"/>
          </p:cNvPicPr>
          <p:nvPr/>
        </p:nvPicPr>
        <p:blipFill>
          <a:blip r:embed="rId4"/>
          <a:srcRect/>
          <a:stretch>
            <a:fillRect/>
          </a:stretch>
        </p:blipFill>
        <p:spPr bwMode="auto">
          <a:xfrm>
            <a:off x="304800" y="3200400"/>
            <a:ext cx="2200275" cy="1676400"/>
          </a:xfrm>
          <a:prstGeom prst="rect">
            <a:avLst/>
          </a:prstGeom>
          <a:ln>
            <a:noFill/>
          </a:ln>
          <a:effectLst>
            <a:outerShdw blurRad="292100" dist="139700" dir="2700000" algn="tl" rotWithShape="0">
              <a:srgbClr val="333333">
                <a:alpha val="65000"/>
              </a:srgbClr>
            </a:outerShdw>
          </a:effectLst>
          <a:extLst/>
        </p:spPr>
      </p:pic>
      <p:pic>
        <p:nvPicPr>
          <p:cNvPr id="5" name="Picture 2" descr="http://player.myshared.ru/6/755701/slides/slide_5.jpg">
            <a:extLst>
              <a:ext uri="{FF2B5EF4-FFF2-40B4-BE49-F238E27FC236}"/>
            </a:extLst>
          </p:cNvPr>
          <p:cNvPicPr>
            <a:picLocks noChangeAspect="1" noChangeArrowheads="1"/>
          </p:cNvPicPr>
          <p:nvPr/>
        </p:nvPicPr>
        <p:blipFill>
          <a:blip r:embed="rId5"/>
          <a:srcRect/>
          <a:stretch>
            <a:fillRect/>
          </a:stretch>
        </p:blipFill>
        <p:spPr bwMode="auto">
          <a:xfrm>
            <a:off x="304800" y="152400"/>
            <a:ext cx="2057400" cy="2811463"/>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22"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2000"/>
                                        <p:tgtEl>
                                          <p:spTgt spid="5"/>
                                        </p:tgtEl>
                                      </p:cBhvr>
                                    </p:animEffect>
                                  </p:childTnLst>
                                </p:cTn>
                              </p:par>
                              <p:par>
                                <p:cTn id="11" presetID="22" presetClass="entr" presetSubtype="8"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2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
            <a:extLst>
              <a:ext uri="{FF2B5EF4-FFF2-40B4-BE49-F238E27FC236}"/>
            </a:extLst>
          </p:cNvPr>
          <p:cNvSpPr>
            <a:spLocks noChangeArrowheads="1"/>
          </p:cNvSpPr>
          <p:nvPr/>
        </p:nvSpPr>
        <p:spPr bwMode="auto">
          <a:xfrm>
            <a:off x="304800" y="0"/>
            <a:ext cx="5181600" cy="6124575"/>
          </a:xfrm>
          <a:prstGeom prst="rect">
            <a:avLst/>
          </a:prstGeom>
          <a:noFill/>
          <a:ln w="9525">
            <a:noFill/>
            <a:miter lim="800000"/>
            <a:headEnd/>
            <a:tailEnd/>
          </a:ln>
        </p:spPr>
        <p:txBody>
          <a:bodyPr anchor="ctr">
            <a:spAutoFit/>
          </a:bodyPr>
          <a:lstStyle/>
          <a:p>
            <a:pPr algn="r">
              <a:defRPr/>
            </a:pPr>
            <a:r>
              <a:rPr lang="ru-RU" sz="2800" b="1" dirty="0">
                <a:solidFill>
                  <a:schemeClr val="tx1">
                    <a:lumMod val="95000"/>
                    <a:lumOff val="5000"/>
                  </a:schemeClr>
                </a:solidFill>
                <a:latin typeface="Times New Roman" pitchFamily="18" charset="0"/>
                <a:cs typeface="Times New Roman" pitchFamily="18" charset="0"/>
              </a:rPr>
              <a:t>Первые «космонавты»</a:t>
            </a:r>
          </a:p>
          <a:p>
            <a:pPr algn="ctr">
              <a:defRPr/>
            </a:pPr>
            <a:endParaRPr lang="ru-RU" sz="2400" dirty="0">
              <a:solidFill>
                <a:schemeClr val="tx1">
                  <a:lumMod val="95000"/>
                  <a:lumOff val="5000"/>
                </a:schemeClr>
              </a:solidFill>
              <a:latin typeface="Times New Roman" pitchFamily="18" charset="0"/>
              <a:cs typeface="Times New Roman" pitchFamily="18" charset="0"/>
            </a:endParaRPr>
          </a:p>
          <a:p>
            <a:pPr indent="360000">
              <a:defRPr/>
            </a:pPr>
            <a:r>
              <a:rPr lang="ru-RU" sz="2000" dirty="0">
                <a:solidFill>
                  <a:schemeClr val="tx1">
                    <a:lumMod val="95000"/>
                    <a:lumOff val="5000"/>
                  </a:schemeClr>
                </a:solidFill>
                <a:latin typeface="Times New Roman" pitchFamily="18" charset="0"/>
                <a:cs typeface="Times New Roman" pitchFamily="18" charset="0"/>
              </a:rPr>
              <a:t>Первые корабли были беспилотными . На них отрабатывался сход с орбиты , а также изучалось поведение подопытных собак. </a:t>
            </a:r>
          </a:p>
          <a:p>
            <a:pPr indent="360000">
              <a:defRPr/>
            </a:pPr>
            <a:r>
              <a:rPr lang="ru-RU" sz="2000" dirty="0">
                <a:solidFill>
                  <a:schemeClr val="tx1">
                    <a:lumMod val="95000"/>
                    <a:lumOff val="5000"/>
                  </a:schemeClr>
                </a:solidFill>
                <a:latin typeface="Times New Roman" pitchFamily="18" charset="0"/>
                <a:cs typeface="Times New Roman" pitchFamily="18" charset="0"/>
              </a:rPr>
              <a:t> </a:t>
            </a:r>
            <a:r>
              <a:rPr lang="ru-RU" sz="2000" b="1" dirty="0">
                <a:solidFill>
                  <a:srgbClr val="FF0000"/>
                </a:solidFill>
                <a:latin typeface="Times New Roman" pitchFamily="18" charset="0"/>
                <a:cs typeface="Times New Roman" pitchFamily="18" charset="0"/>
              </a:rPr>
              <a:t>Лайка</a:t>
            </a:r>
            <a:r>
              <a:rPr lang="ru-RU" sz="2000" dirty="0">
                <a:solidFill>
                  <a:schemeClr val="tx1">
                    <a:lumMod val="95000"/>
                    <a:lumOff val="5000"/>
                  </a:schemeClr>
                </a:solidFill>
                <a:latin typeface="Times New Roman" pitchFamily="18" charset="0"/>
                <a:cs typeface="Times New Roman" pitchFamily="18" charset="0"/>
              </a:rPr>
              <a:t> — первое животное, выведенное на орбиту Земли. Она была запущена в космос в 3 ноября 1957 года на советском корабле «Спутник-2». На тот момент Лайке было около двух лет, и весила она 6 килограммов. Как и многие другие животные в космосе, собака погибла во время полёта — через 5-7 часов после старта она умерла от стресса и перегрева. </a:t>
            </a:r>
          </a:p>
          <a:p>
            <a:pPr indent="360000">
              <a:defRPr/>
            </a:pPr>
            <a:r>
              <a:rPr lang="ru-RU" sz="2000" dirty="0">
                <a:solidFill>
                  <a:schemeClr val="tx1">
                    <a:lumMod val="95000"/>
                    <a:lumOff val="5000"/>
                  </a:schemeClr>
                </a:solidFill>
                <a:latin typeface="Times New Roman" pitchFamily="18" charset="0"/>
                <a:cs typeface="Times New Roman" pitchFamily="18" charset="0"/>
              </a:rPr>
              <a:t>На одном из кораблей благополучно слетали Белка и Стрелка. Два других "собачьих " экипажа , вследствие неисправностей систем посадки , на землю вернуть не удалось. </a:t>
            </a:r>
          </a:p>
        </p:txBody>
      </p:sp>
      <p:pic>
        <p:nvPicPr>
          <p:cNvPr id="3" name="Picture 6">
            <a:extLst>
              <a:ext uri="{FF2B5EF4-FFF2-40B4-BE49-F238E27FC236}"/>
            </a:extLst>
          </p:cNvPr>
          <p:cNvPicPr>
            <a:picLocks noChangeAspect="1" noChangeArrowheads="1"/>
          </p:cNvPicPr>
          <p:nvPr/>
        </p:nvPicPr>
        <p:blipFill>
          <a:blip r:embed="rId2" cstate="email"/>
          <a:srcRect/>
          <a:stretch>
            <a:fillRect/>
          </a:stretch>
        </p:blipFill>
        <p:spPr bwMode="auto">
          <a:xfrm>
            <a:off x="5791200" y="838200"/>
            <a:ext cx="2770909" cy="1828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5606" name="Picture 6" descr="http://www.vokrugsveta.ru/img/cmn/2007/11/02/013.jpg"/>
          <p:cNvPicPr>
            <a:picLocks noChangeAspect="1" noChangeArrowheads="1"/>
          </p:cNvPicPr>
          <p:nvPr/>
        </p:nvPicPr>
        <p:blipFill>
          <a:blip r:embed="rId3" r:link="rId4" cstate="email"/>
          <a:srcRect/>
          <a:stretch>
            <a:fillRect/>
          </a:stretch>
        </p:blipFill>
        <p:spPr bwMode="auto">
          <a:xfrm>
            <a:off x="5715000" y="4343400"/>
            <a:ext cx="2667000" cy="199892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wipe(up)">
                                      <p:cBhvr>
                                        <p:cTn id="7" dur="2000"/>
                                        <p:tgtEl>
                                          <p:spTgt spid="14339"/>
                                        </p:tgtEl>
                                      </p:cBhvr>
                                    </p:animEffec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3000"/>
                            </p:stCondLst>
                            <p:childTnLst>
                              <p:par>
                                <p:cTn id="14" presetID="4" presetClass="entr" presetSubtype="16" fill="hold" nodeType="afterEffect">
                                  <p:stCondLst>
                                    <p:cond delay="0"/>
                                  </p:stCondLst>
                                  <p:childTnLst>
                                    <p:set>
                                      <p:cBhvr>
                                        <p:cTn id="15" dur="1" fill="hold">
                                          <p:stCondLst>
                                            <p:cond delay="0"/>
                                          </p:stCondLst>
                                        </p:cTn>
                                        <p:tgtEl>
                                          <p:spTgt spid="25606"/>
                                        </p:tgtEl>
                                        <p:attrNameLst>
                                          <p:attrName>style.visibility</p:attrName>
                                        </p:attrNameLst>
                                      </p:cBhvr>
                                      <p:to>
                                        <p:strVal val="visible"/>
                                      </p:to>
                                    </p:set>
                                    <p:animEffect transition="in" filter="box(in)">
                                      <p:cBhvr>
                                        <p:cTn id="16" dur="1000"/>
                                        <p:tgtEl>
                                          <p:spTgt spid="256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4953000" y="1219200"/>
            <a:ext cx="3581400" cy="4724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627" name="Rectangle 1"/>
          <p:cNvSpPr>
            <a:spLocks noChangeArrowheads="1"/>
          </p:cNvSpPr>
          <p:nvPr/>
        </p:nvSpPr>
        <p:spPr bwMode="auto">
          <a:xfrm>
            <a:off x="152400" y="196850"/>
            <a:ext cx="8839200" cy="954088"/>
          </a:xfrm>
          <a:prstGeom prst="rect">
            <a:avLst/>
          </a:prstGeom>
          <a:noFill/>
          <a:ln w="9525">
            <a:noFill/>
            <a:miter lim="800000"/>
            <a:headEnd/>
            <a:tailEnd/>
          </a:ln>
        </p:spPr>
        <p:txBody>
          <a:bodyPr anchor="ctr">
            <a:spAutoFit/>
          </a:bodyPr>
          <a:lstStyle/>
          <a:p>
            <a:pPr algn="ctr"/>
            <a:r>
              <a:rPr lang="ru-RU" altLang="ru-RU" sz="3200" b="1">
                <a:solidFill>
                  <a:srgbClr val="FF0000"/>
                </a:solidFill>
                <a:latin typeface="Times New Roman" pitchFamily="18" charset="0"/>
                <a:cs typeface="Times New Roman" pitchFamily="18" charset="0"/>
              </a:rPr>
              <a:t>К звездам!</a:t>
            </a:r>
          </a:p>
          <a:p>
            <a:pPr algn="ctr"/>
            <a:endParaRPr lang="ru-RU" altLang="ru-RU" sz="2400">
              <a:solidFill>
                <a:srgbClr val="FFFFFF"/>
              </a:solidFill>
              <a:latin typeface="Times New Roman" pitchFamily="18" charset="0"/>
              <a:cs typeface="Times New Roman" pitchFamily="18" charset="0"/>
            </a:endParaRPr>
          </a:p>
        </p:txBody>
      </p:sp>
      <p:sp>
        <p:nvSpPr>
          <p:cNvPr id="4" name="Прямоугольник 3"/>
          <p:cNvSpPr/>
          <p:nvPr/>
        </p:nvSpPr>
        <p:spPr>
          <a:xfrm>
            <a:off x="381000" y="990600"/>
            <a:ext cx="4572000" cy="4894263"/>
          </a:xfrm>
          <a:prstGeom prst="rect">
            <a:avLst/>
          </a:prstGeom>
        </p:spPr>
        <p:txBody>
          <a:bodyPr>
            <a:spAutoFit/>
          </a:bodyPr>
          <a:lstStyle/>
          <a:p>
            <a:pPr indent="457200">
              <a:defRPr/>
            </a:pPr>
            <a:r>
              <a:rPr lang="ru-RU" altLang="ru-RU" sz="2400" dirty="0">
                <a:solidFill>
                  <a:schemeClr val="tx1">
                    <a:lumMod val="95000"/>
                    <a:lumOff val="5000"/>
                  </a:schemeClr>
                </a:solidFill>
                <a:latin typeface="Times New Roman" pitchFamily="18" charset="0"/>
                <a:cs typeface="Times New Roman" pitchFamily="18" charset="0"/>
              </a:rPr>
              <a:t>Лайка была первым животным, выведенным на орбиту Земли. Она облетела Землю три раза, а на четвертом витке погибла.</a:t>
            </a:r>
          </a:p>
          <a:p>
            <a:pPr indent="457200">
              <a:defRPr/>
            </a:pPr>
            <a:r>
              <a:rPr lang="ru-RU" altLang="ru-RU" sz="2400" dirty="0">
                <a:solidFill>
                  <a:schemeClr val="tx1">
                    <a:lumMod val="95000"/>
                    <a:lumOff val="5000"/>
                  </a:schemeClr>
                </a:solidFill>
                <a:latin typeface="Times New Roman" pitchFamily="18" charset="0"/>
                <a:cs typeface="Times New Roman" pitchFamily="18" charset="0"/>
              </a:rPr>
              <a:t>Героическая миссия Лайки сделала ее одной из самых знаменитых собак в мире.</a:t>
            </a:r>
          </a:p>
          <a:p>
            <a:pPr indent="457200">
              <a:defRPr/>
            </a:pPr>
            <a:r>
              <a:rPr lang="ru-RU" altLang="ru-RU" sz="2400" dirty="0">
                <a:solidFill>
                  <a:schemeClr val="tx1">
                    <a:lumMod val="95000"/>
                    <a:lumOff val="5000"/>
                  </a:schemeClr>
                </a:solidFill>
                <a:latin typeface="Times New Roman" pitchFamily="18" charset="0"/>
                <a:cs typeface="Times New Roman" pitchFamily="18" charset="0"/>
              </a:rPr>
              <a:t>Ее имя указано на памятной таблице с именами погибших космонавтов, установленной в ноябре 1996 года в Звездном городке.</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26626"/>
                                        </p:tgtEl>
                                        <p:attrNameLst>
                                          <p:attrName>style.visibility</p:attrName>
                                        </p:attrNameLst>
                                      </p:cBhvr>
                                      <p:to>
                                        <p:strVal val="visible"/>
                                      </p:to>
                                    </p:set>
                                    <p:anim calcmode="lin" valueType="num">
                                      <p:cBhvr>
                                        <p:cTn id="11" dur="500" fill="hold"/>
                                        <p:tgtEl>
                                          <p:spTgt spid="26626"/>
                                        </p:tgtEl>
                                        <p:attrNameLst>
                                          <p:attrName>ppt_w</p:attrName>
                                        </p:attrNameLst>
                                      </p:cBhvr>
                                      <p:tavLst>
                                        <p:tav tm="0">
                                          <p:val>
                                            <p:fltVal val="0"/>
                                          </p:val>
                                        </p:tav>
                                        <p:tav tm="100000">
                                          <p:val>
                                            <p:strVal val="#ppt_w"/>
                                          </p:val>
                                        </p:tav>
                                      </p:tavLst>
                                    </p:anim>
                                    <p:anim calcmode="lin" valueType="num">
                                      <p:cBhvr>
                                        <p:cTn id="12" dur="500" fill="hold"/>
                                        <p:tgtEl>
                                          <p:spTgt spid="26626"/>
                                        </p:tgtEl>
                                        <p:attrNameLst>
                                          <p:attrName>ppt_h</p:attrName>
                                        </p:attrNameLst>
                                      </p:cBhvr>
                                      <p:tavLst>
                                        <p:tav tm="0">
                                          <p:val>
                                            <p:fltVal val="0"/>
                                          </p:val>
                                        </p:tav>
                                        <p:tav tm="100000">
                                          <p:val>
                                            <p:strVal val="#ppt_h"/>
                                          </p:val>
                                        </p:tav>
                                      </p:tavLst>
                                    </p:anim>
                                    <p:animEffect transition="in" filter="fade">
                                      <p:cBhvr>
                                        <p:cTn id="13"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Прямоугольник 6"/>
          <p:cNvSpPr>
            <a:spLocks noChangeArrowheads="1"/>
          </p:cNvSpPr>
          <p:nvPr/>
        </p:nvSpPr>
        <p:spPr bwMode="auto">
          <a:xfrm>
            <a:off x="152400" y="533400"/>
            <a:ext cx="8763000" cy="4708525"/>
          </a:xfrm>
          <a:prstGeom prst="rect">
            <a:avLst/>
          </a:prstGeom>
          <a:noFill/>
          <a:ln w="9525">
            <a:noFill/>
            <a:miter lim="800000"/>
            <a:headEnd/>
            <a:tailEnd/>
          </a:ln>
        </p:spPr>
        <p:txBody>
          <a:bodyPr>
            <a:spAutoFit/>
          </a:bodyPr>
          <a:lstStyle/>
          <a:p>
            <a:pPr algn="ctr" eaLnBrk="1" hangingPunct="1">
              <a:lnSpc>
                <a:spcPct val="150000"/>
              </a:lnSpc>
            </a:pPr>
            <a:r>
              <a:rPr lang="ru-RU" sz="2800" b="1">
                <a:solidFill>
                  <a:srgbClr val="FF0000"/>
                </a:solidFill>
                <a:latin typeface="Times New Roman" pitchFamily="18" charset="0"/>
                <a:cs typeface="Times New Roman" pitchFamily="18" charset="0"/>
              </a:rPr>
              <a:t>Исходные данные:</a:t>
            </a:r>
          </a:p>
          <a:p>
            <a:pPr algn="ctr" eaLnBrk="1" hangingPunct="1">
              <a:lnSpc>
                <a:spcPct val="150000"/>
              </a:lnSpc>
            </a:pPr>
            <a:endParaRPr lang="ru-RU" sz="2800" b="1">
              <a:solidFill>
                <a:srgbClr val="FF0000"/>
              </a:solidFill>
              <a:latin typeface="Times New Roman" pitchFamily="18" charset="0"/>
              <a:cs typeface="Times New Roman" pitchFamily="18" charset="0"/>
            </a:endParaRPr>
          </a:p>
          <a:p>
            <a:pPr algn="ctr" eaLnBrk="1" hangingPunct="1">
              <a:lnSpc>
                <a:spcPct val="150000"/>
              </a:lnSpc>
            </a:pPr>
            <a:r>
              <a:rPr lang="ru-RU" sz="2400">
                <a:latin typeface="Times New Roman" pitchFamily="18" charset="0"/>
                <a:cs typeface="Times New Roman" pitchFamily="18" charset="0"/>
              </a:rPr>
              <a:t>Реализация проекта позволит сформировать у школьников более точные представления об отечественной и мировой космонавтике. Обучающиеся узнают об ученых и исследователях в области космологии. Данный проект позволит развить творческую активность учащихся, воспитать патриотические чувства у детей, желание быть смелым, сильным и выносливым. </a:t>
            </a: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13.jpg">
            <a:extLst>
              <a:ext uri="{FF2B5EF4-FFF2-40B4-BE49-F238E27FC236}"/>
            </a:extLst>
          </p:cNvPr>
          <p:cNvPicPr>
            <a:picLocks noChangeAspect="1" noChangeArrowheads="1"/>
          </p:cNvPicPr>
          <p:nvPr/>
        </p:nvPicPr>
        <p:blipFill>
          <a:blip r:embed="rId2"/>
          <a:srcRect/>
          <a:stretch>
            <a:fillRect/>
          </a:stretch>
        </p:blipFill>
        <p:spPr bwMode="auto">
          <a:xfrm>
            <a:off x="228600" y="609600"/>
            <a:ext cx="3886200" cy="5638800"/>
          </a:xfrm>
          <a:prstGeom prst="rect">
            <a:avLst/>
          </a:prstGeom>
          <a:ln>
            <a:noFill/>
          </a:ln>
          <a:effectLst>
            <a:outerShdw blurRad="292100" dist="139700" dir="2700000" algn="tl" rotWithShape="0">
              <a:srgbClr val="333333">
                <a:alpha val="65000"/>
              </a:srgbClr>
            </a:outerShdw>
          </a:effectLst>
          <a:extLst/>
        </p:spPr>
      </p:pic>
      <p:sp>
        <p:nvSpPr>
          <p:cNvPr id="27651" name="Содержимое 6"/>
          <p:cNvSpPr txBox="1">
            <a:spLocks/>
          </p:cNvSpPr>
          <p:nvPr/>
        </p:nvSpPr>
        <p:spPr bwMode="auto">
          <a:xfrm>
            <a:off x="4572000" y="1219200"/>
            <a:ext cx="4343400" cy="4114800"/>
          </a:xfrm>
          <a:prstGeom prst="rect">
            <a:avLst/>
          </a:prstGeom>
          <a:noFill/>
          <a:ln w="9525">
            <a:noFill/>
            <a:miter lim="800000"/>
            <a:headEnd/>
            <a:tailEnd/>
          </a:ln>
        </p:spPr>
        <p:txBody>
          <a:bodyPr/>
          <a:lstStyle/>
          <a:p>
            <a:pPr indent="358775" eaLnBrk="1" hangingPunct="1"/>
            <a:r>
              <a:rPr lang="ru-RU" altLang="ru-RU" sz="2800">
                <a:latin typeface="Times New Roman" pitchFamily="18" charset="0"/>
                <a:cs typeface="Times New Roman" pitchFamily="18" charset="0"/>
              </a:rPr>
              <a:t>В Москве на Петровско – Разумовской аллее на территории Института военной медицины был установлен памятник Лайке, первому живому существу выведенному на орбиту земли.</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14.jpg">
            <a:extLst>
              <a:ext uri="{FF2B5EF4-FFF2-40B4-BE49-F238E27FC236}"/>
            </a:extLst>
          </p:cNvPr>
          <p:cNvPicPr>
            <a:picLocks noChangeAspect="1" noChangeArrowheads="1"/>
          </p:cNvPicPr>
          <p:nvPr/>
        </p:nvPicPr>
        <p:blipFill>
          <a:blip r:embed="rId2"/>
          <a:srcRect/>
          <a:stretch>
            <a:fillRect/>
          </a:stretch>
        </p:blipFill>
        <p:spPr bwMode="auto">
          <a:xfrm>
            <a:off x="4876800" y="4289425"/>
            <a:ext cx="3352800" cy="2263775"/>
          </a:xfrm>
          <a:prstGeom prst="rect">
            <a:avLst/>
          </a:prstGeom>
          <a:ln>
            <a:noFill/>
          </a:ln>
          <a:effectLst>
            <a:outerShdw blurRad="292100" dist="139700" dir="2700000" algn="tl" rotWithShape="0">
              <a:srgbClr val="333333">
                <a:alpha val="65000"/>
              </a:srgbClr>
            </a:outerShdw>
          </a:effectLst>
          <a:extLst/>
        </p:spPr>
      </p:pic>
      <p:sp>
        <p:nvSpPr>
          <p:cNvPr id="3" name="Содержимое 6"/>
          <p:cNvSpPr txBox="1">
            <a:spLocks/>
          </p:cNvSpPr>
          <p:nvPr/>
        </p:nvSpPr>
        <p:spPr bwMode="auto">
          <a:xfrm>
            <a:off x="2895600" y="304800"/>
            <a:ext cx="5791200" cy="4343400"/>
          </a:xfrm>
          <a:prstGeom prst="rect">
            <a:avLst/>
          </a:prstGeom>
          <a:noFill/>
          <a:ln w="9525">
            <a:noFill/>
            <a:miter lim="800000"/>
            <a:headEnd/>
            <a:tailEnd/>
          </a:ln>
        </p:spPr>
        <p:txBody>
          <a:bodyPr/>
          <a:lstStyle/>
          <a:p>
            <a:pPr indent="358775" algn="ctr" eaLnBrk="1" hangingPunct="1"/>
            <a:r>
              <a:rPr lang="ru-RU" altLang="ru-RU" sz="2800">
                <a:latin typeface="Times New Roman" pitchFamily="18" charset="0"/>
                <a:cs typeface="Times New Roman" pitchFamily="18" charset="0"/>
              </a:rPr>
              <a:t>Следующий проект – суточный полет с возвращением – готовился дольше и тщательней. Но и здесь не обошлось без жертв – </a:t>
            </a:r>
            <a:r>
              <a:rPr lang="ru-RU" altLang="ru-RU" sz="2800" b="1">
                <a:latin typeface="Times New Roman" pitchFamily="18" charset="0"/>
                <a:cs typeface="Times New Roman" pitchFamily="18" charset="0"/>
              </a:rPr>
              <a:t>28 июля 1960 </a:t>
            </a:r>
            <a:r>
              <a:rPr lang="ru-RU" altLang="ru-RU" sz="2800">
                <a:latin typeface="Times New Roman" pitchFamily="18" charset="0"/>
                <a:cs typeface="Times New Roman" pitchFamily="18" charset="0"/>
              </a:rPr>
              <a:t>года у стартовавшей ракеты отвалился боковой блок, и она разбилась, не успев толков взлететь. Погибли две собаки – </a:t>
            </a:r>
            <a:r>
              <a:rPr lang="ru-RU" altLang="ru-RU" sz="2800" b="1">
                <a:solidFill>
                  <a:srgbClr val="FF0000"/>
                </a:solidFill>
                <a:latin typeface="Times New Roman" pitchFamily="18" charset="0"/>
                <a:cs typeface="Times New Roman" pitchFamily="18" charset="0"/>
              </a:rPr>
              <a:t>Чайка и Лисичка..</a:t>
            </a:r>
          </a:p>
        </p:txBody>
      </p:sp>
      <p:pic>
        <p:nvPicPr>
          <p:cNvPr id="4" name="Picture 2" descr="http://player.myshared.ru/6/755701/slides/slide_14.jpg">
            <a:extLst>
              <a:ext uri="{FF2B5EF4-FFF2-40B4-BE49-F238E27FC236}"/>
            </a:extLst>
          </p:cNvPr>
          <p:cNvPicPr>
            <a:picLocks noChangeAspect="1" noChangeArrowheads="1"/>
          </p:cNvPicPr>
          <p:nvPr/>
        </p:nvPicPr>
        <p:blipFill>
          <a:blip r:embed="rId3"/>
          <a:srcRect/>
          <a:stretch>
            <a:fillRect/>
          </a:stretch>
        </p:blipFill>
        <p:spPr bwMode="auto">
          <a:xfrm>
            <a:off x="304800" y="2209800"/>
            <a:ext cx="2590800" cy="35941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par>
                                <p:cTn id="8" presetID="2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2000" fill="hold"/>
                                        <p:tgtEl>
                                          <p:spTgt spid="4"/>
                                        </p:tgtEl>
                                        <p:attrNameLst>
                                          <p:attrName>ppt_w</p:attrName>
                                        </p:attrNameLst>
                                      </p:cBhvr>
                                      <p:tavLst>
                                        <p:tav tm="0">
                                          <p:val>
                                            <p:fltVal val="0"/>
                                          </p:val>
                                        </p:tav>
                                        <p:tav tm="100000">
                                          <p:val>
                                            <p:strVal val="#ppt_w"/>
                                          </p:val>
                                        </p:tav>
                                      </p:tavLst>
                                    </p:anim>
                                    <p:anim calcmode="lin" valueType="num">
                                      <p:cBhvr>
                                        <p:cTn id="11" dur="2000" fill="hold"/>
                                        <p:tgtEl>
                                          <p:spTgt spid="4"/>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2000" fill="hold"/>
                                        <p:tgtEl>
                                          <p:spTgt spid="2"/>
                                        </p:tgtEl>
                                        <p:attrNameLst>
                                          <p:attrName>ppt_w</p:attrName>
                                        </p:attrNameLst>
                                      </p:cBhvr>
                                      <p:tavLst>
                                        <p:tav tm="0">
                                          <p:val>
                                            <p:fltVal val="0"/>
                                          </p:val>
                                        </p:tav>
                                        <p:tav tm="100000">
                                          <p:val>
                                            <p:strVal val="#ppt_w"/>
                                          </p:val>
                                        </p:tav>
                                      </p:tavLst>
                                    </p:anim>
                                    <p:anim calcmode="lin" valueType="num">
                                      <p:cBhvr>
                                        <p:cTn id="15" dur="2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player.myshared.ru/6/755701/slides/slide_15.jpg">
            <a:extLst>
              <a:ext uri="{FF2B5EF4-FFF2-40B4-BE49-F238E27FC236}"/>
            </a:extLst>
          </p:cNvPr>
          <p:cNvPicPr>
            <a:picLocks noChangeAspect="1" noChangeArrowheads="1"/>
          </p:cNvPicPr>
          <p:nvPr/>
        </p:nvPicPr>
        <p:blipFill>
          <a:blip r:embed="rId2"/>
          <a:srcRect/>
          <a:stretch>
            <a:fillRect/>
          </a:stretch>
        </p:blipFill>
        <p:spPr bwMode="auto">
          <a:xfrm>
            <a:off x="304800" y="685800"/>
            <a:ext cx="3886200" cy="4129088"/>
          </a:xfrm>
          <a:prstGeom prst="rect">
            <a:avLst/>
          </a:prstGeom>
          <a:ln>
            <a:noFill/>
          </a:ln>
          <a:effectLst>
            <a:outerShdw blurRad="292100" dist="139700" dir="2700000" algn="tl" rotWithShape="0">
              <a:srgbClr val="333333">
                <a:alpha val="65000"/>
              </a:srgbClr>
            </a:outerShdw>
          </a:effectLst>
          <a:extLst/>
        </p:spPr>
      </p:pic>
      <p:sp>
        <p:nvSpPr>
          <p:cNvPr id="3" name="Содержимое 6"/>
          <p:cNvSpPr txBox="1">
            <a:spLocks/>
          </p:cNvSpPr>
          <p:nvPr/>
        </p:nvSpPr>
        <p:spPr bwMode="auto">
          <a:xfrm>
            <a:off x="4114800" y="381000"/>
            <a:ext cx="4724400" cy="4343400"/>
          </a:xfrm>
          <a:prstGeom prst="rect">
            <a:avLst/>
          </a:prstGeom>
          <a:noFill/>
          <a:ln w="9525">
            <a:noFill/>
            <a:miter lim="800000"/>
            <a:headEnd/>
            <a:tailEnd/>
          </a:ln>
        </p:spPr>
        <p:txBody>
          <a:bodyPr/>
          <a:lstStyle/>
          <a:p>
            <a:pPr indent="358775" algn="ctr" eaLnBrk="1" hangingPunct="1"/>
            <a:r>
              <a:rPr lang="ru-RU" altLang="ru-RU" sz="2800" b="1">
                <a:latin typeface="Times New Roman" pitchFamily="18" charset="0"/>
                <a:cs typeface="Times New Roman" pitchFamily="18" charset="0"/>
              </a:rPr>
              <a:t>19 августа в 11:44 </a:t>
            </a:r>
            <a:r>
              <a:rPr lang="ru-RU" altLang="ru-RU" sz="2800">
                <a:latin typeface="Times New Roman" pitchFamily="18" charset="0"/>
                <a:cs typeface="Times New Roman" pitchFamily="18" charset="0"/>
              </a:rPr>
              <a:t>по московскому времени с космодрома Байконур был запущен второй корабль – спутник типа «Восток» с собаками </a:t>
            </a:r>
            <a:r>
              <a:rPr lang="ru-RU" altLang="ru-RU" sz="2800" b="1">
                <a:solidFill>
                  <a:srgbClr val="FF0000"/>
                </a:solidFill>
                <a:latin typeface="Times New Roman" pitchFamily="18" charset="0"/>
                <a:cs typeface="Times New Roman" pitchFamily="18" charset="0"/>
              </a:rPr>
              <a:t>Белка и Стрелка </a:t>
            </a:r>
            <a:r>
              <a:rPr lang="ru-RU" altLang="ru-RU" sz="2800">
                <a:latin typeface="Times New Roman" pitchFamily="18" charset="0"/>
                <a:cs typeface="Times New Roman" pitchFamily="18" charset="0"/>
              </a:rPr>
              <a:t>на борту.</a:t>
            </a:r>
          </a:p>
        </p:txBody>
      </p:sp>
      <p:pic>
        <p:nvPicPr>
          <p:cNvPr id="4" name="Picture 4" descr="http://player.myshared.ru/6/755701/slides/slide_15.jpg">
            <a:extLst>
              <a:ext uri="{FF2B5EF4-FFF2-40B4-BE49-F238E27FC236}"/>
            </a:extLst>
          </p:cNvPr>
          <p:cNvPicPr>
            <a:picLocks noChangeAspect="1" noChangeArrowheads="1"/>
          </p:cNvPicPr>
          <p:nvPr/>
        </p:nvPicPr>
        <p:blipFill>
          <a:blip r:embed="rId3"/>
          <a:srcRect/>
          <a:stretch>
            <a:fillRect/>
          </a:stretch>
        </p:blipFill>
        <p:spPr bwMode="auto">
          <a:xfrm>
            <a:off x="4724400" y="3810000"/>
            <a:ext cx="3200400" cy="2779713"/>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2000"/>
                                        <p:tgtEl>
                                          <p:spTgt spid="2"/>
                                        </p:tgtEl>
                                      </p:cBhvr>
                                    </p:animEffect>
                                  </p:childTnLst>
                                </p:cTn>
                              </p:par>
                              <p:par>
                                <p:cTn id="11" presetID="22" presetClass="entr" presetSubtype="2"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17.jpg">
            <a:extLst>
              <a:ext uri="{FF2B5EF4-FFF2-40B4-BE49-F238E27FC236}"/>
            </a:extLst>
          </p:cNvPr>
          <p:cNvPicPr>
            <a:picLocks noChangeAspect="1" noChangeArrowheads="1"/>
          </p:cNvPicPr>
          <p:nvPr/>
        </p:nvPicPr>
        <p:blipFill>
          <a:blip r:embed="rId2"/>
          <a:srcRect/>
          <a:stretch>
            <a:fillRect/>
          </a:stretch>
        </p:blipFill>
        <p:spPr bwMode="auto">
          <a:xfrm>
            <a:off x="4343400" y="4267200"/>
            <a:ext cx="3581400" cy="2362200"/>
          </a:xfrm>
          <a:prstGeom prst="rect">
            <a:avLst/>
          </a:prstGeom>
          <a:ln>
            <a:noFill/>
          </a:ln>
          <a:effectLst>
            <a:outerShdw blurRad="292100" dist="139700" dir="2700000" algn="tl" rotWithShape="0">
              <a:srgbClr val="333333">
                <a:alpha val="65000"/>
              </a:srgbClr>
            </a:outerShdw>
          </a:effectLst>
          <a:extLst/>
        </p:spPr>
      </p:pic>
      <p:sp>
        <p:nvSpPr>
          <p:cNvPr id="3" name="Содержимое 6"/>
          <p:cNvSpPr txBox="1">
            <a:spLocks/>
          </p:cNvSpPr>
          <p:nvPr/>
        </p:nvSpPr>
        <p:spPr bwMode="auto">
          <a:xfrm>
            <a:off x="3962400" y="457200"/>
            <a:ext cx="4724400" cy="4343400"/>
          </a:xfrm>
          <a:prstGeom prst="rect">
            <a:avLst/>
          </a:prstGeom>
          <a:noFill/>
          <a:ln w="9525">
            <a:noFill/>
            <a:miter lim="800000"/>
            <a:headEnd/>
            <a:tailEnd/>
          </a:ln>
        </p:spPr>
        <p:txBody>
          <a:bodyPr/>
          <a:lstStyle/>
          <a:p>
            <a:pPr indent="358775" algn="ctr" eaLnBrk="1" hangingPunct="1"/>
            <a:r>
              <a:rPr lang="ru-RU" altLang="ru-RU" sz="2800">
                <a:latin typeface="Times New Roman" pitchFamily="18" charset="0"/>
                <a:cs typeface="Times New Roman" pitchFamily="18" charset="0"/>
              </a:rPr>
              <a:t>Полет </a:t>
            </a:r>
            <a:r>
              <a:rPr lang="ru-RU" altLang="ru-RU" sz="2800" b="1">
                <a:solidFill>
                  <a:srgbClr val="FF0000"/>
                </a:solidFill>
                <a:latin typeface="Times New Roman" pitchFamily="18" charset="0"/>
                <a:cs typeface="Times New Roman" pitchFamily="18" charset="0"/>
              </a:rPr>
              <a:t>Белки и Стрелки </a:t>
            </a:r>
            <a:r>
              <a:rPr lang="ru-RU" altLang="ru-RU" sz="2800">
                <a:latin typeface="Times New Roman" pitchFamily="18" charset="0"/>
                <a:cs typeface="Times New Roman" pitchFamily="18" charset="0"/>
              </a:rPr>
              <a:t>продолжается более 25 часов, за время которого корабль совершил 17 полных витков вокруг Земли. За время своего полета Белка и Стрелка преодолели расстояние в 700 тыс. км.</a:t>
            </a:r>
          </a:p>
        </p:txBody>
      </p:sp>
      <p:pic>
        <p:nvPicPr>
          <p:cNvPr id="4" name="Picture 2" descr="http://player.myshared.ru/6/755701/slides/slide_17.jpg">
            <a:extLst>
              <a:ext uri="{FF2B5EF4-FFF2-40B4-BE49-F238E27FC236}"/>
            </a:extLst>
          </p:cNvPr>
          <p:cNvPicPr>
            <a:picLocks noChangeAspect="1" noChangeArrowheads="1"/>
          </p:cNvPicPr>
          <p:nvPr/>
        </p:nvPicPr>
        <p:blipFill>
          <a:blip r:embed="rId3"/>
          <a:srcRect/>
          <a:stretch>
            <a:fillRect/>
          </a:stretch>
        </p:blipFill>
        <p:spPr bwMode="auto">
          <a:xfrm>
            <a:off x="304800" y="1219200"/>
            <a:ext cx="3581400" cy="28956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2000"/>
                                        <p:tgtEl>
                                          <p:spTgt spid="4"/>
                                        </p:tgtEl>
                                      </p:cBhvr>
                                    </p:animEffect>
                                  </p:childTnLst>
                                </p:cTn>
                              </p:par>
                              <p:par>
                                <p:cTn id="11" presetID="22" presetClass="entr" presetSubtype="2"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19.jpg">
            <a:extLst>
              <a:ext uri="{FF2B5EF4-FFF2-40B4-BE49-F238E27FC236}"/>
            </a:extLst>
          </p:cNvPr>
          <p:cNvPicPr>
            <a:picLocks noChangeAspect="1" noChangeArrowheads="1"/>
          </p:cNvPicPr>
          <p:nvPr/>
        </p:nvPicPr>
        <p:blipFill>
          <a:blip r:embed="rId2" cstate="print">
            <a:extLst/>
          </a:blip>
          <a:srcRect/>
          <a:stretch>
            <a:fillRect/>
          </a:stretch>
        </p:blipFill>
        <p:spPr bwMode="auto">
          <a:xfrm>
            <a:off x="2057400" y="3505200"/>
            <a:ext cx="5105400" cy="3352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3" name="Содержимое 6"/>
          <p:cNvSpPr txBox="1">
            <a:spLocks/>
          </p:cNvSpPr>
          <p:nvPr/>
        </p:nvSpPr>
        <p:spPr bwMode="auto">
          <a:xfrm>
            <a:off x="0" y="0"/>
            <a:ext cx="9144000" cy="4343400"/>
          </a:xfrm>
          <a:prstGeom prst="rect">
            <a:avLst/>
          </a:prstGeom>
          <a:noFill/>
          <a:ln w="9525">
            <a:noFill/>
            <a:miter lim="800000"/>
            <a:headEnd/>
            <a:tailEnd/>
          </a:ln>
        </p:spPr>
        <p:txBody>
          <a:bodyPr/>
          <a:lstStyle/>
          <a:p>
            <a:pPr indent="358775" algn="ctr" eaLnBrk="1" hangingPunct="1"/>
            <a:r>
              <a:rPr lang="ru-RU" altLang="ru-RU" sz="2800" b="1">
                <a:latin typeface="Times New Roman" pitchFamily="18" charset="0"/>
                <a:cs typeface="Times New Roman" pitchFamily="18" charset="0"/>
              </a:rPr>
              <a:t>20 августа 1960 года в 13:32 </a:t>
            </a:r>
            <a:r>
              <a:rPr lang="ru-RU" altLang="ru-RU" sz="2800">
                <a:latin typeface="Times New Roman" pitchFamily="18" charset="0"/>
                <a:cs typeface="Times New Roman" pitchFamily="18" charset="0"/>
              </a:rPr>
              <a:t>МСК на 18 витке с Земли была дана команда на запуск цикла спуска. Была включена тормозная двигательная установка, и корабль сошел с орбиты. Через некоторое время спускаемый аппарат успешно приземлился в заданном районе в 10 км от расчетной точки. </a:t>
            </a:r>
            <a:r>
              <a:rPr lang="ru-RU" altLang="ru-RU" sz="2800" b="1">
                <a:solidFill>
                  <a:srgbClr val="FF0000"/>
                </a:solidFill>
                <a:latin typeface="Times New Roman" pitchFamily="18" charset="0"/>
                <a:cs typeface="Times New Roman" pitchFamily="18" charset="0"/>
              </a:rPr>
              <a:t>Белка и Стрелка </a:t>
            </a:r>
            <a:r>
              <a:rPr lang="ru-RU" altLang="ru-RU" sz="2800">
                <a:latin typeface="Times New Roman" pitchFamily="18" charset="0"/>
                <a:cs typeface="Times New Roman" pitchFamily="18" charset="0"/>
              </a:rPr>
              <a:t>благополучно возвратились на Землю. Впервые в мире живые существа, побывав в космосе, возвратились на Землю.</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20.jpg"/>
          <p:cNvPicPr>
            <a:picLocks noChangeAspect="1" noChangeArrowheads="1"/>
          </p:cNvPicPr>
          <p:nvPr/>
        </p:nvPicPr>
        <p:blipFill>
          <a:blip r:embed="rId2" cstate="email">
            <a:extLst>
              <a:ext uri="{28A0092B-C50C-407E-A947-70E740481C1C}"/>
            </a:extLst>
          </a:blip>
          <a:srcRect/>
          <a:stretch>
            <a:fillRect/>
          </a:stretch>
        </p:blipFill>
        <p:spPr bwMode="auto">
          <a:xfrm>
            <a:off x="2286000" y="533400"/>
            <a:ext cx="4343400" cy="377377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extLst>
        </p:spPr>
      </p:pic>
      <p:sp>
        <p:nvSpPr>
          <p:cNvPr id="3" name="Содержимое 6"/>
          <p:cNvSpPr txBox="1">
            <a:spLocks/>
          </p:cNvSpPr>
          <p:nvPr/>
        </p:nvSpPr>
        <p:spPr bwMode="auto">
          <a:xfrm>
            <a:off x="762000" y="4648200"/>
            <a:ext cx="7239000" cy="1752600"/>
          </a:xfrm>
          <a:prstGeom prst="rect">
            <a:avLst/>
          </a:prstGeom>
          <a:noFill/>
          <a:ln w="9525">
            <a:noFill/>
            <a:miter lim="800000"/>
            <a:headEnd/>
            <a:tailEnd/>
          </a:ln>
        </p:spPr>
        <p:txBody>
          <a:bodyPr/>
          <a:lstStyle/>
          <a:p>
            <a:pPr indent="358775" algn="ctr" eaLnBrk="1" hangingPunct="1"/>
            <a:r>
              <a:rPr lang="ru-RU" altLang="ru-RU" sz="2800">
                <a:latin typeface="Times New Roman" pitchFamily="18" charset="0"/>
                <a:cs typeface="Times New Roman" pitchFamily="18" charset="0"/>
              </a:rPr>
              <a:t>Специалист по авиационной медицине, старший научный сотрудник </a:t>
            </a:r>
            <a:r>
              <a:rPr lang="ru-RU" altLang="ru-RU" sz="2800" b="1">
                <a:latin typeface="Times New Roman" pitchFamily="18" charset="0"/>
                <a:cs typeface="Times New Roman" pitchFamily="18" charset="0"/>
              </a:rPr>
              <a:t>Олег Газенко </a:t>
            </a:r>
            <a:r>
              <a:rPr lang="ru-RU" altLang="ru-RU" sz="2800">
                <a:latin typeface="Times New Roman" pitchFamily="18" charset="0"/>
                <a:cs typeface="Times New Roman" pitchFamily="18" charset="0"/>
              </a:rPr>
              <a:t>демонстрирует  вернувшихся из космоса собак.</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22" presetClass="entr" presetSubtype="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22.jpg"/>
          <p:cNvPicPr>
            <a:picLocks noChangeAspect="1" noChangeArrowheads="1"/>
          </p:cNvPicPr>
          <p:nvPr/>
        </p:nvPicPr>
        <p:blipFill>
          <a:blip r:embed="rId2"/>
          <a:srcRect/>
          <a:stretch>
            <a:fillRect/>
          </a:stretch>
        </p:blipFill>
        <p:spPr bwMode="auto">
          <a:xfrm>
            <a:off x="5029200" y="3278188"/>
            <a:ext cx="3581400" cy="2970212"/>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33795" name="Содержимое 6"/>
          <p:cNvSpPr txBox="1">
            <a:spLocks/>
          </p:cNvSpPr>
          <p:nvPr/>
        </p:nvSpPr>
        <p:spPr bwMode="auto">
          <a:xfrm>
            <a:off x="3124200" y="1066800"/>
            <a:ext cx="4724400" cy="4343400"/>
          </a:xfrm>
          <a:prstGeom prst="rect">
            <a:avLst/>
          </a:prstGeom>
          <a:noFill/>
          <a:ln w="9525">
            <a:noFill/>
            <a:miter lim="800000"/>
            <a:headEnd/>
            <a:tailEnd/>
          </a:ln>
        </p:spPr>
        <p:txBody>
          <a:bodyPr/>
          <a:lstStyle/>
          <a:p>
            <a:pPr indent="358775" algn="ctr" eaLnBrk="1" hangingPunct="1"/>
            <a:endParaRPr lang="ru-RU" altLang="ru-RU" sz="2800" b="1">
              <a:latin typeface="Times New Roman" pitchFamily="18" charset="0"/>
              <a:cs typeface="Times New Roman" pitchFamily="18" charset="0"/>
            </a:endParaRPr>
          </a:p>
          <a:p>
            <a:pPr indent="358775" algn="ctr" eaLnBrk="1" hangingPunct="1"/>
            <a:endParaRPr lang="ru-RU" altLang="ru-RU" sz="2800" b="1">
              <a:latin typeface="Times New Roman" pitchFamily="18" charset="0"/>
              <a:cs typeface="Times New Roman" pitchFamily="18" charset="0"/>
            </a:endParaRPr>
          </a:p>
          <a:p>
            <a:pPr indent="358775" algn="ctr" eaLnBrk="1" hangingPunct="1"/>
            <a:r>
              <a:rPr lang="ru-RU" altLang="ru-RU" sz="3600" b="1">
                <a:latin typeface="Times New Roman" pitchFamily="18" charset="0"/>
                <a:cs typeface="Times New Roman" pitchFamily="18" charset="0"/>
              </a:rPr>
              <a:t>Потомство Белки</a:t>
            </a:r>
          </a:p>
          <a:p>
            <a:pPr indent="358775" algn="ctr" eaLnBrk="1" hangingPunct="1"/>
            <a:endParaRPr lang="ru-RU" altLang="ru-RU" sz="2800" b="1">
              <a:latin typeface="Times New Roman" pitchFamily="18" charset="0"/>
              <a:cs typeface="Times New Roman" pitchFamily="18" charset="0"/>
            </a:endParaRPr>
          </a:p>
          <a:p>
            <a:pPr indent="358775" algn="ctr" eaLnBrk="1" hangingPunct="1"/>
            <a:endParaRPr lang="ru-RU" altLang="ru-RU" sz="2800" b="1">
              <a:latin typeface="Times New Roman" pitchFamily="18" charset="0"/>
              <a:cs typeface="Times New Roman" pitchFamily="18" charset="0"/>
            </a:endParaRPr>
          </a:p>
          <a:p>
            <a:pPr indent="358775" algn="ctr" eaLnBrk="1" hangingPunct="1"/>
            <a:endParaRPr lang="ru-RU" altLang="ru-RU" sz="2800" b="1">
              <a:latin typeface="Times New Roman" pitchFamily="18" charset="0"/>
              <a:cs typeface="Times New Roman" pitchFamily="18" charset="0"/>
            </a:endParaRPr>
          </a:p>
          <a:p>
            <a:pPr indent="358775" algn="ctr" eaLnBrk="1" hangingPunct="1"/>
            <a:endParaRPr lang="ru-RU" altLang="ru-RU" sz="2800" b="1">
              <a:latin typeface="Times New Roman" pitchFamily="18" charset="0"/>
              <a:cs typeface="Times New Roman" pitchFamily="18" charset="0"/>
            </a:endParaRPr>
          </a:p>
          <a:p>
            <a:pPr indent="358775" algn="ctr" eaLnBrk="1" hangingPunct="1"/>
            <a:endParaRPr lang="ru-RU" altLang="ru-RU" sz="2800" b="1">
              <a:latin typeface="Times New Roman" pitchFamily="18" charset="0"/>
              <a:cs typeface="Times New Roman" pitchFamily="18" charset="0"/>
            </a:endParaRPr>
          </a:p>
        </p:txBody>
      </p:sp>
      <p:pic>
        <p:nvPicPr>
          <p:cNvPr id="4" name="Picture 2" descr="http://player.myshared.ru/6/755701/slides/slide_22.jpg"/>
          <p:cNvPicPr>
            <a:picLocks noChangeAspect="1" noChangeArrowheads="1"/>
          </p:cNvPicPr>
          <p:nvPr/>
        </p:nvPicPr>
        <p:blipFill>
          <a:blip r:embed="rId3"/>
          <a:srcRect/>
          <a:stretch>
            <a:fillRect/>
          </a:stretch>
        </p:blipFill>
        <p:spPr bwMode="auto">
          <a:xfrm>
            <a:off x="533400" y="914400"/>
            <a:ext cx="2819400" cy="3876675"/>
          </a:xfrm>
          <a:prstGeom prst="rect">
            <a:avLst/>
          </a:prstGeom>
          <a:ln>
            <a:noFill/>
          </a:ln>
          <a:effectLst>
            <a:outerShdw blurRad="292100" dist="139700" dir="2700000" algn="tl" rotWithShape="0">
              <a:srgbClr val="333333">
                <a:alpha val="65000"/>
              </a:srgbClr>
            </a:outerShdw>
          </a:effectLst>
          <a:extLst>
            <a:ext uri="{909E8E84-426E-40DD-AFC4-6F175D3DCCD1}"/>
          </a:ex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23.jpg"/>
          <p:cNvPicPr>
            <a:picLocks noChangeAspect="1" noChangeArrowheads="1"/>
          </p:cNvPicPr>
          <p:nvPr/>
        </p:nvPicPr>
        <p:blipFill>
          <a:blip r:embed="rId2" cstate="print">
            <a:extLst>
              <a:ext uri="{28A0092B-C50C-407E-A947-70E740481C1C}"/>
            </a:extLst>
          </a:blip>
          <a:srcRect/>
          <a:stretch>
            <a:fillRect/>
          </a:stretch>
        </p:blipFill>
        <p:spPr bwMode="auto">
          <a:xfrm>
            <a:off x="-180528" y="-171400"/>
            <a:ext cx="9505056" cy="7200800"/>
          </a:xfrm>
          <a:prstGeom prst="rect">
            <a:avLst/>
          </a:prstGeom>
          <a:ln>
            <a:noFill/>
          </a:ln>
          <a:effectLst>
            <a:softEdge rad="112500"/>
          </a:effectLst>
          <a:extLst>
            <a:ext uri="{909E8E84-426E-40DD-AFC4-6F175D3DCCD1}"/>
          </a:ex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6"/>
          <p:cNvSpPr txBox="1">
            <a:spLocks/>
          </p:cNvSpPr>
          <p:nvPr/>
        </p:nvSpPr>
        <p:spPr bwMode="auto">
          <a:xfrm>
            <a:off x="228600" y="228600"/>
            <a:ext cx="6705600" cy="3429000"/>
          </a:xfrm>
          <a:prstGeom prst="rect">
            <a:avLst/>
          </a:prstGeom>
          <a:noFill/>
          <a:ln w="9525">
            <a:noFill/>
            <a:miter lim="800000"/>
            <a:headEnd/>
            <a:tailEnd/>
          </a:ln>
        </p:spPr>
        <p:txBody>
          <a:bodyPr/>
          <a:lstStyle/>
          <a:p>
            <a:pPr indent="358775" algn="ctr" eaLnBrk="1" hangingPunct="1"/>
            <a:r>
              <a:rPr lang="ru-RU" altLang="ru-RU" sz="2800">
                <a:latin typeface="Times New Roman" pitchFamily="18" charset="0"/>
                <a:cs typeface="Times New Roman" pitchFamily="18" charset="0"/>
              </a:rPr>
              <a:t>Очередь была за </a:t>
            </a:r>
            <a:r>
              <a:rPr lang="ru-RU" altLang="ru-RU" sz="2800" b="1">
                <a:solidFill>
                  <a:srgbClr val="FF0000"/>
                </a:solidFill>
                <a:latin typeface="Times New Roman" pitchFamily="18" charset="0"/>
                <a:cs typeface="Times New Roman" pitchFamily="18" charset="0"/>
              </a:rPr>
              <a:t>Пчелкой и Мушкой. </a:t>
            </a:r>
            <a:r>
              <a:rPr lang="ru-RU" altLang="ru-RU" sz="2800">
                <a:latin typeface="Times New Roman" pitchFamily="18" charset="0"/>
                <a:cs typeface="Times New Roman" pitchFamily="18" charset="0"/>
              </a:rPr>
              <a:t>Но их старт после аварии Р – 16 перенесли на </a:t>
            </a:r>
            <a:r>
              <a:rPr lang="ru-RU" altLang="ru-RU" sz="2800" b="1">
                <a:latin typeface="Times New Roman" pitchFamily="18" charset="0"/>
                <a:cs typeface="Times New Roman" pitchFamily="18" charset="0"/>
              </a:rPr>
              <a:t>1 декабря 1960 года. </a:t>
            </a:r>
            <a:r>
              <a:rPr lang="ru-RU" altLang="ru-RU" sz="2800">
                <a:latin typeface="Times New Roman" pitchFamily="18" charset="0"/>
                <a:cs typeface="Times New Roman" pitchFamily="18" charset="0"/>
              </a:rPr>
              <a:t>И вот в 7 часов 26 минут «Восток» стартовал. В общей сложности собаки пробыли на орбите сутки. Все шло гладко, но когда дали команду на возвращение, произошел сбой. </a:t>
            </a:r>
          </a:p>
        </p:txBody>
      </p:sp>
      <p:pic>
        <p:nvPicPr>
          <p:cNvPr id="4" name="Picture 2" descr="http://player.myshared.ru/6/755701/slides/slide_26.jpg"/>
          <p:cNvPicPr>
            <a:picLocks noChangeAspect="1" noChangeArrowheads="1"/>
          </p:cNvPicPr>
          <p:nvPr/>
        </p:nvPicPr>
        <p:blipFill>
          <a:blip r:embed="rId2"/>
          <a:srcRect/>
          <a:stretch>
            <a:fillRect/>
          </a:stretch>
        </p:blipFill>
        <p:spPr bwMode="auto">
          <a:xfrm>
            <a:off x="381000" y="3276600"/>
            <a:ext cx="1905000" cy="2540000"/>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5" name="Picture 2" descr="http://player.myshared.ru/6/755701/slides/slide_26.jpg"/>
          <p:cNvPicPr>
            <a:picLocks noChangeAspect="1" noChangeArrowheads="1"/>
          </p:cNvPicPr>
          <p:nvPr/>
        </p:nvPicPr>
        <p:blipFill>
          <a:blip r:embed="rId3"/>
          <a:srcRect/>
          <a:stretch>
            <a:fillRect/>
          </a:stretch>
        </p:blipFill>
        <p:spPr bwMode="auto">
          <a:xfrm>
            <a:off x="7010400" y="457200"/>
            <a:ext cx="1752600" cy="2503488"/>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6" name="Содержимое 6"/>
          <p:cNvSpPr txBox="1">
            <a:spLocks/>
          </p:cNvSpPr>
          <p:nvPr/>
        </p:nvSpPr>
        <p:spPr bwMode="auto">
          <a:xfrm>
            <a:off x="304800" y="5867400"/>
            <a:ext cx="1828800" cy="1143000"/>
          </a:xfrm>
          <a:prstGeom prst="rect">
            <a:avLst/>
          </a:prstGeom>
          <a:noFill/>
          <a:ln w="9525">
            <a:noFill/>
            <a:miter lim="800000"/>
            <a:headEnd/>
            <a:tailEnd/>
          </a:ln>
        </p:spPr>
        <p:txBody>
          <a:bodyPr/>
          <a:lstStyle/>
          <a:p>
            <a:pPr indent="358775" algn="ctr" eaLnBrk="1" hangingPunct="1">
              <a:defRPr/>
            </a:pPr>
            <a:r>
              <a:rPr lang="ru-RU" altLang="ru-RU" sz="2800" b="1" dirty="0">
                <a:solidFill>
                  <a:schemeClr val="tx1">
                    <a:lumMod val="95000"/>
                    <a:lumOff val="5000"/>
                  </a:schemeClr>
                </a:solidFill>
                <a:latin typeface="Times New Roman" pitchFamily="18" charset="0"/>
                <a:cs typeface="Times New Roman" pitchFamily="18" charset="0"/>
              </a:rPr>
              <a:t>Пчелка</a:t>
            </a:r>
            <a:endParaRPr lang="ru-RU" altLang="ru-RU" sz="2800" dirty="0">
              <a:solidFill>
                <a:schemeClr val="tx1">
                  <a:lumMod val="95000"/>
                  <a:lumOff val="5000"/>
                </a:schemeClr>
              </a:solidFill>
              <a:latin typeface="Times New Roman" pitchFamily="18" charset="0"/>
              <a:cs typeface="Times New Roman" pitchFamily="18" charset="0"/>
            </a:endParaRPr>
          </a:p>
        </p:txBody>
      </p:sp>
      <p:sp>
        <p:nvSpPr>
          <p:cNvPr id="7" name="Содержимое 6"/>
          <p:cNvSpPr txBox="1">
            <a:spLocks/>
          </p:cNvSpPr>
          <p:nvPr/>
        </p:nvSpPr>
        <p:spPr bwMode="auto">
          <a:xfrm>
            <a:off x="5943600" y="2971800"/>
            <a:ext cx="3276600" cy="685800"/>
          </a:xfrm>
          <a:prstGeom prst="rect">
            <a:avLst/>
          </a:prstGeom>
          <a:noFill/>
          <a:ln w="9525">
            <a:noFill/>
            <a:miter lim="800000"/>
            <a:headEnd/>
            <a:tailEnd/>
          </a:ln>
        </p:spPr>
        <p:txBody>
          <a:bodyPr/>
          <a:lstStyle/>
          <a:p>
            <a:pPr indent="358775" algn="ctr" eaLnBrk="1" hangingPunct="1">
              <a:defRPr/>
            </a:pPr>
            <a:r>
              <a:rPr lang="ru-RU" altLang="ru-RU" sz="2800" b="1" dirty="0">
                <a:solidFill>
                  <a:schemeClr val="tx1">
                    <a:lumMod val="95000"/>
                    <a:lumOff val="5000"/>
                  </a:schemeClr>
                </a:solidFill>
                <a:latin typeface="Times New Roman" pitchFamily="18" charset="0"/>
                <a:cs typeface="Times New Roman" pitchFamily="18" charset="0"/>
              </a:rPr>
              <a:t>Мушка</a:t>
            </a:r>
            <a:endParaRPr lang="ru-RU" altLang="ru-RU" sz="2800" dirty="0">
              <a:solidFill>
                <a:schemeClr val="tx1">
                  <a:lumMod val="95000"/>
                  <a:lumOff val="5000"/>
                </a:schemeClr>
              </a:solidFill>
              <a:latin typeface="Times New Roman" pitchFamily="18" charset="0"/>
              <a:cs typeface="Times New Roman" pitchFamily="18" charset="0"/>
            </a:endParaRPr>
          </a:p>
        </p:txBody>
      </p:sp>
      <p:sp>
        <p:nvSpPr>
          <p:cNvPr id="8" name="Прямоугольник 7"/>
          <p:cNvSpPr>
            <a:spLocks noChangeArrowheads="1"/>
          </p:cNvSpPr>
          <p:nvPr/>
        </p:nvSpPr>
        <p:spPr bwMode="auto">
          <a:xfrm>
            <a:off x="2362200" y="3505200"/>
            <a:ext cx="6781800" cy="2678113"/>
          </a:xfrm>
          <a:prstGeom prst="rect">
            <a:avLst/>
          </a:prstGeom>
          <a:noFill/>
          <a:ln w="9525">
            <a:noFill/>
            <a:miter lim="800000"/>
            <a:headEnd/>
            <a:tailEnd/>
          </a:ln>
        </p:spPr>
        <p:txBody>
          <a:bodyPr>
            <a:spAutoFit/>
          </a:bodyPr>
          <a:lstStyle/>
          <a:p>
            <a:pPr indent="358775" algn="ctr" eaLnBrk="1" hangingPunct="1"/>
            <a:r>
              <a:rPr lang="ru-RU" altLang="ru-RU" sz="2800">
                <a:latin typeface="Times New Roman" pitchFamily="18" charset="0"/>
                <a:cs typeface="Times New Roman" pitchFamily="18" charset="0"/>
              </a:rPr>
              <a:t>По одной из версии, собаки улетели в сторону… Юпитера и погибли от удушья и жары  после того, как их «шарик»  из за сбоя тормозной системы перешел на более высокую орбиту, а по другой – сгорели в плотных слоях атмосферы.</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000"/>
                                        <p:tgtEl>
                                          <p:spTgt spid="8"/>
                                        </p:tgtEl>
                                      </p:cBhvr>
                                    </p:animEffect>
                                  </p:childTnLst>
                                </p:cTn>
                              </p:par>
                            </p:childTnLst>
                          </p:cTn>
                        </p:par>
                        <p:par>
                          <p:cTn id="12" fill="hold">
                            <p:stCondLst>
                              <p:cond delay="4000"/>
                            </p:stCondLst>
                            <p:childTnLst>
                              <p:par>
                                <p:cTn id="13" presetID="2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2000"/>
                                        <p:tgtEl>
                                          <p:spTgt spid="7"/>
                                        </p:tgtEl>
                                      </p:cBhvr>
                                    </p:animEffect>
                                  </p:childTnLst>
                                </p:cTn>
                              </p:par>
                            </p:childTnLst>
                          </p:cTn>
                        </p:par>
                        <p:par>
                          <p:cTn id="20" fill="hold">
                            <p:stCondLst>
                              <p:cond delay="6000"/>
                            </p:stCondLst>
                            <p:childTnLst>
                              <p:par>
                                <p:cTn id="21" presetID="23" presetClass="entr" presetSubtype="16"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childTnLst>
                                </p:cTn>
                              </p:par>
                              <p:par>
                                <p:cTn id="25" presetID="2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6"/>
          <p:cNvSpPr txBox="1">
            <a:spLocks/>
          </p:cNvSpPr>
          <p:nvPr/>
        </p:nvSpPr>
        <p:spPr bwMode="auto">
          <a:xfrm>
            <a:off x="533400" y="381000"/>
            <a:ext cx="7467600" cy="6172200"/>
          </a:xfrm>
          <a:prstGeom prst="rect">
            <a:avLst/>
          </a:prstGeom>
          <a:noFill/>
          <a:ln w="9525">
            <a:noFill/>
            <a:miter lim="800000"/>
            <a:headEnd/>
            <a:tailEnd/>
          </a:ln>
        </p:spPr>
        <p:txBody>
          <a:bodyPr/>
          <a:lstStyle/>
          <a:p>
            <a:pPr indent="358775" algn="ctr" eaLnBrk="1" hangingPunct="1"/>
            <a:r>
              <a:rPr lang="ru-RU" altLang="ru-RU" sz="2800" b="1">
                <a:latin typeface="Times New Roman" pitchFamily="18" charset="0"/>
                <a:cs typeface="Times New Roman" pitchFamily="18" charset="0"/>
              </a:rPr>
              <a:t>22 декабря </a:t>
            </a:r>
            <a:r>
              <a:rPr lang="ru-RU" altLang="ru-RU" sz="2800">
                <a:latin typeface="Times New Roman" pitchFamily="18" charset="0"/>
                <a:cs typeface="Times New Roman" pitchFamily="18" charset="0"/>
              </a:rPr>
              <a:t>– новая попытка вывести «Восток»  на орбиту. Место в корабле-спутнике заняли </a:t>
            </a:r>
            <a:r>
              <a:rPr lang="ru-RU" altLang="ru-RU" sz="2800" b="1">
                <a:solidFill>
                  <a:srgbClr val="FF0000"/>
                </a:solidFill>
                <a:latin typeface="Times New Roman" pitchFamily="18" charset="0"/>
                <a:cs typeface="Times New Roman" pitchFamily="18" charset="0"/>
              </a:rPr>
              <a:t>Жемчужина и Жулька.</a:t>
            </a:r>
            <a:r>
              <a:rPr lang="ru-RU" altLang="ru-RU" sz="2800">
                <a:latin typeface="Times New Roman" pitchFamily="18" charset="0"/>
                <a:cs typeface="Times New Roman" pitchFamily="18" charset="0"/>
              </a:rPr>
              <a:t> На участке вывода случилась авария третьей ступени ракеты-носителя. Спускаемый аппарат совершил аварийную посадку в районе Тувы (Красноярский край). Погибли крысы, насекомые, растения, а собаки остались живы. Жульку тут же забрал себе академик </a:t>
            </a:r>
            <a:r>
              <a:rPr lang="ru-RU" altLang="ru-RU" sz="2800" b="1">
                <a:latin typeface="Times New Roman" pitchFamily="18" charset="0"/>
                <a:cs typeface="Times New Roman" pitchFamily="18" charset="0"/>
              </a:rPr>
              <a:t>Олег Газенко</a:t>
            </a:r>
            <a:r>
              <a:rPr lang="ru-RU" altLang="ru-RU" sz="2800">
                <a:latin typeface="Times New Roman" pitchFamily="18" charset="0"/>
                <a:cs typeface="Times New Roman" pitchFamily="18" charset="0"/>
              </a:rPr>
              <a:t> и остаток  жизни она провела  в  генеральском доме. </a:t>
            </a:r>
            <a:r>
              <a:rPr lang="ru-RU" altLang="ru-RU" sz="2800" b="1">
                <a:latin typeface="Times New Roman" pitchFamily="18" charset="0"/>
                <a:cs typeface="Times New Roman" pitchFamily="18" charset="0"/>
              </a:rPr>
              <a:t>Сергей Павлович Коровев </a:t>
            </a:r>
            <a:r>
              <a:rPr lang="ru-RU" altLang="ru-RU" sz="2800">
                <a:latin typeface="Times New Roman" pitchFamily="18" charset="0"/>
                <a:cs typeface="Times New Roman" pitchFamily="18" charset="0"/>
              </a:rPr>
              <a:t>не отступился от своего решения: два удачных старта – и летит человек. На следующих кораблях собак .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Заголовок 1"/>
          <p:cNvSpPr>
            <a:spLocks noGrp="1"/>
          </p:cNvSpPr>
          <p:nvPr>
            <p:ph type="title"/>
          </p:nvPr>
        </p:nvSpPr>
        <p:spPr>
          <a:xfrm>
            <a:off x="533400" y="2057400"/>
            <a:ext cx="8229600" cy="4432300"/>
          </a:xfrm>
        </p:spPr>
        <p:txBody>
          <a:bodyPr/>
          <a:lstStyle/>
          <a:p>
            <a:pPr algn="ctr" eaLnBrk="1" fontAlgn="auto" hangingPunct="1">
              <a:spcAft>
                <a:spcPts val="0"/>
              </a:spcAft>
              <a:defRPr/>
            </a:pP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smtClean="0">
              <a:latin typeface="Times New Roman" pitchFamily="18" charset="0"/>
              <a:cs typeface="Times New Roman" pitchFamily="18" charset="0"/>
            </a:endParaRPr>
          </a:p>
        </p:txBody>
      </p:sp>
      <p:sp>
        <p:nvSpPr>
          <p:cNvPr id="5" name="Прямоугольник 6"/>
          <p:cNvSpPr>
            <a:spLocks noChangeArrowheads="1"/>
          </p:cNvSpPr>
          <p:nvPr/>
        </p:nvSpPr>
        <p:spPr bwMode="auto">
          <a:xfrm>
            <a:off x="228600" y="0"/>
            <a:ext cx="8610600" cy="7940675"/>
          </a:xfrm>
          <a:prstGeom prst="rect">
            <a:avLst/>
          </a:prstGeom>
          <a:noFill/>
          <a:ln w="9525">
            <a:noFill/>
            <a:miter lim="800000"/>
            <a:headEnd/>
            <a:tailEnd/>
          </a:ln>
        </p:spPr>
        <p:txBody>
          <a:bodyPr>
            <a:spAutoFit/>
          </a:bodyPr>
          <a:lstStyle/>
          <a:p>
            <a:pPr algn="ctr" eaLnBrk="1" hangingPunct="1">
              <a:lnSpc>
                <a:spcPct val="150000"/>
              </a:lnSpc>
              <a:defRPr/>
            </a:pPr>
            <a:r>
              <a:rPr lang="ru-RU" sz="2800" b="1" dirty="0">
                <a:solidFill>
                  <a:srgbClr val="FF0000"/>
                </a:solidFill>
                <a:latin typeface="Times New Roman" pitchFamily="18" charset="0"/>
                <a:cs typeface="Times New Roman" pitchFamily="18" charset="0"/>
              </a:rPr>
              <a:t>Актуальность выбранной темы.</a:t>
            </a:r>
          </a:p>
          <a:p>
            <a:pPr algn="ctr" eaLnBrk="1" hangingPunct="1">
              <a:lnSpc>
                <a:spcPct val="150000"/>
              </a:lnSpc>
              <a:defRPr/>
            </a:pPr>
            <a:r>
              <a:rPr lang="ru-RU" sz="2400" dirty="0">
                <a:solidFill>
                  <a:schemeClr val="tx1">
                    <a:lumMod val="95000"/>
                    <a:lumOff val="5000"/>
                  </a:schemeClr>
                </a:solidFill>
                <a:latin typeface="Times New Roman" pitchFamily="18" charset="0"/>
                <a:cs typeface="Times New Roman" pitchFamily="18" charset="0"/>
              </a:rPr>
              <a:t>Ребята должны знать историю освоения космоса, гордиться своей страной-Родиной космонавтики. Планеты, солнечная система, звезды и космос всегда интересовали  Человечество. Многие ученые посвятили всю свою жизнь изучению космоса, космических явлений и процессов.</a:t>
            </a:r>
            <a:br>
              <a:rPr lang="ru-RU" sz="2400" dirty="0">
                <a:solidFill>
                  <a:schemeClr val="tx1">
                    <a:lumMod val="95000"/>
                    <a:lumOff val="5000"/>
                  </a:schemeClr>
                </a:solidFill>
                <a:latin typeface="Times New Roman" pitchFamily="18" charset="0"/>
                <a:cs typeface="Times New Roman" pitchFamily="18" charset="0"/>
              </a:rPr>
            </a:br>
            <a:r>
              <a:rPr lang="ru-RU" sz="2400" dirty="0">
                <a:solidFill>
                  <a:schemeClr val="tx1">
                    <a:lumMod val="95000"/>
                    <a:lumOff val="5000"/>
                  </a:schemeClr>
                </a:solidFill>
                <a:latin typeface="Times New Roman" pitchFamily="18" charset="0"/>
                <a:cs typeface="Times New Roman" pitchFamily="18" charset="0"/>
              </a:rPr>
              <a:t>Чтобы разумно творить будущее, надо понять, каково наше место в космосе. Именно «наше», а не «мое», так как, будучи «общественным животным» еще на самых ранних стадиях развития общества, человек и поныне немыслим вне коллектива. </a:t>
            </a:r>
            <a:br>
              <a:rPr lang="ru-RU" sz="2400" dirty="0">
                <a:solidFill>
                  <a:schemeClr val="tx1">
                    <a:lumMod val="95000"/>
                    <a:lumOff val="5000"/>
                  </a:schemeClr>
                </a:solidFill>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2400" b="1"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28.jpg"/>
          <p:cNvPicPr>
            <a:picLocks noChangeAspect="1" noChangeArrowheads="1"/>
          </p:cNvPicPr>
          <p:nvPr/>
        </p:nvPicPr>
        <p:blipFill>
          <a:blip r:embed="rId2"/>
          <a:srcRect/>
          <a:stretch>
            <a:fillRect/>
          </a:stretch>
        </p:blipFill>
        <p:spPr bwMode="auto">
          <a:xfrm>
            <a:off x="7086600" y="838200"/>
            <a:ext cx="1828800" cy="2362200"/>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3" name="Содержимое 6"/>
          <p:cNvSpPr txBox="1">
            <a:spLocks/>
          </p:cNvSpPr>
          <p:nvPr/>
        </p:nvSpPr>
        <p:spPr bwMode="auto">
          <a:xfrm>
            <a:off x="152400" y="0"/>
            <a:ext cx="7010400" cy="1752600"/>
          </a:xfrm>
          <a:prstGeom prst="rect">
            <a:avLst/>
          </a:prstGeom>
          <a:noFill/>
          <a:ln w="9525">
            <a:noFill/>
            <a:miter lim="800000"/>
            <a:headEnd/>
            <a:tailEnd/>
          </a:ln>
        </p:spPr>
        <p:txBody>
          <a:bodyPr/>
          <a:lstStyle/>
          <a:p>
            <a:pPr indent="358775" eaLnBrk="1" hangingPunct="1"/>
            <a:r>
              <a:rPr lang="ru-RU" altLang="ru-RU" sz="2400" b="1">
                <a:latin typeface="Times New Roman" pitchFamily="18" charset="0"/>
                <a:cs typeface="Times New Roman" pitchFamily="18" charset="0"/>
              </a:rPr>
              <a:t>9 марта 1961 </a:t>
            </a:r>
            <a:r>
              <a:rPr lang="ru-RU" altLang="ru-RU" sz="2400">
                <a:latin typeface="Times New Roman" pitchFamily="18" charset="0"/>
                <a:cs typeface="Times New Roman" pitchFamily="18" charset="0"/>
              </a:rPr>
              <a:t>года в космос ушла </a:t>
            </a:r>
            <a:r>
              <a:rPr lang="ru-RU" altLang="ru-RU" sz="2400" b="1">
                <a:solidFill>
                  <a:srgbClr val="FF0000"/>
                </a:solidFill>
                <a:latin typeface="Times New Roman" pitchFamily="18" charset="0"/>
                <a:cs typeface="Times New Roman" pitchFamily="18" charset="0"/>
              </a:rPr>
              <a:t>Чернушка</a:t>
            </a:r>
            <a:r>
              <a:rPr lang="ru-RU" altLang="ru-RU" sz="2400">
                <a:latin typeface="Times New Roman" pitchFamily="18" charset="0"/>
                <a:cs typeface="Times New Roman" pitchFamily="18" charset="0"/>
              </a:rPr>
              <a:t>. Собаке предстояло совершить один виток вокруг земли и вернуться- точная модель полета человека. Все прошло удачно.</a:t>
            </a:r>
          </a:p>
        </p:txBody>
      </p:sp>
      <p:sp>
        <p:nvSpPr>
          <p:cNvPr id="4" name="Содержимое 6"/>
          <p:cNvSpPr txBox="1">
            <a:spLocks/>
          </p:cNvSpPr>
          <p:nvPr/>
        </p:nvSpPr>
        <p:spPr bwMode="auto">
          <a:xfrm>
            <a:off x="228600" y="3505200"/>
            <a:ext cx="8534400" cy="1828800"/>
          </a:xfrm>
          <a:prstGeom prst="rect">
            <a:avLst/>
          </a:prstGeom>
          <a:noFill/>
          <a:ln w="9525">
            <a:noFill/>
            <a:miter lim="800000"/>
            <a:headEnd/>
            <a:tailEnd/>
          </a:ln>
        </p:spPr>
        <p:txBody>
          <a:bodyPr/>
          <a:lstStyle/>
          <a:p>
            <a:pPr indent="358775" eaLnBrk="1" hangingPunct="1"/>
            <a:r>
              <a:rPr lang="ru-RU" altLang="ru-RU" sz="2400" b="1">
                <a:latin typeface="Times New Roman" pitchFamily="18" charset="0"/>
                <a:cs typeface="Times New Roman" pitchFamily="18" charset="0"/>
              </a:rPr>
              <a:t>25 марта </a:t>
            </a:r>
            <a:r>
              <a:rPr lang="ru-RU" altLang="ru-RU" sz="2400">
                <a:latin typeface="Times New Roman" pitchFamily="18" charset="0"/>
                <a:cs typeface="Times New Roman" pitchFamily="18" charset="0"/>
              </a:rPr>
              <a:t>стартовала </a:t>
            </a:r>
            <a:r>
              <a:rPr lang="ru-RU" altLang="ru-RU" sz="2400" b="1">
                <a:solidFill>
                  <a:srgbClr val="FF0000"/>
                </a:solidFill>
                <a:latin typeface="Times New Roman" pitchFamily="18" charset="0"/>
                <a:cs typeface="Times New Roman" pitchFamily="18" charset="0"/>
              </a:rPr>
              <a:t>Звездочка</a:t>
            </a:r>
            <a:r>
              <a:rPr lang="ru-RU" altLang="ru-RU" sz="2400">
                <a:latin typeface="Times New Roman" pitchFamily="18" charset="0"/>
                <a:cs typeface="Times New Roman" pitchFamily="18" charset="0"/>
              </a:rPr>
              <a:t>. И ей предстояло выполнить один- оборот и приземлиться. Полет закончился удачно. Именно на ней отрабатывали все этапы полета, которые предстояло чуть позже выполнить первому космонавту-человеку.  </a:t>
            </a:r>
          </a:p>
        </p:txBody>
      </p:sp>
      <p:sp>
        <p:nvSpPr>
          <p:cNvPr id="5" name="Содержимое 6"/>
          <p:cNvSpPr txBox="1">
            <a:spLocks/>
          </p:cNvSpPr>
          <p:nvPr/>
        </p:nvSpPr>
        <p:spPr bwMode="auto">
          <a:xfrm>
            <a:off x="0" y="5638800"/>
            <a:ext cx="5562600" cy="1752600"/>
          </a:xfrm>
          <a:prstGeom prst="rect">
            <a:avLst/>
          </a:prstGeom>
          <a:noFill/>
          <a:ln w="9525">
            <a:noFill/>
            <a:miter lim="800000"/>
            <a:headEnd/>
            <a:tailEnd/>
          </a:ln>
        </p:spPr>
        <p:txBody>
          <a:bodyPr/>
          <a:lstStyle/>
          <a:p>
            <a:pPr indent="358775" algn="ctr" eaLnBrk="1" hangingPunct="1"/>
            <a:r>
              <a:rPr lang="ru-RU" altLang="ru-RU" sz="2400" b="1">
                <a:latin typeface="Times New Roman" pitchFamily="18" charset="0"/>
                <a:cs typeface="Times New Roman" pitchFamily="18" charset="0"/>
              </a:rPr>
              <a:t>Собаки – космонавты: Звездочка, Чернушка, Стрелка и Белка (фото 1961г.)</a:t>
            </a:r>
          </a:p>
        </p:txBody>
      </p:sp>
      <p:pic>
        <p:nvPicPr>
          <p:cNvPr id="6" name="Picture 2" descr="http://player.myshared.ru/6/755701/slides/slide_28.jpg"/>
          <p:cNvPicPr>
            <a:picLocks noChangeAspect="1" noChangeArrowheads="1"/>
          </p:cNvPicPr>
          <p:nvPr/>
        </p:nvPicPr>
        <p:blipFill>
          <a:blip r:embed="rId3"/>
          <a:srcRect/>
          <a:stretch>
            <a:fillRect/>
          </a:stretch>
        </p:blipFill>
        <p:spPr bwMode="auto">
          <a:xfrm>
            <a:off x="4267200" y="1397000"/>
            <a:ext cx="1524000" cy="2032000"/>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7" name="Picture 2" descr="http://player.myshared.ru/6/755701/slides/slide_28.jpg"/>
          <p:cNvPicPr>
            <a:picLocks noChangeAspect="1" noChangeArrowheads="1"/>
          </p:cNvPicPr>
          <p:nvPr/>
        </p:nvPicPr>
        <p:blipFill>
          <a:blip r:embed="rId4" cstate="email"/>
          <a:srcRect/>
          <a:stretch>
            <a:fillRect/>
          </a:stretch>
        </p:blipFill>
        <p:spPr bwMode="auto">
          <a:xfrm>
            <a:off x="6019800" y="5203825"/>
            <a:ext cx="3124200" cy="1654175"/>
          </a:xfrm>
          <a:prstGeom prst="rect">
            <a:avLst/>
          </a:prstGeom>
          <a:ln>
            <a:noFill/>
          </a:ln>
          <a:effectLst>
            <a:outerShdw blurRad="292100" dist="139700" dir="2700000" algn="tl" rotWithShape="0">
              <a:srgbClr val="333333">
                <a:alpha val="65000"/>
              </a:srgbClr>
            </a:outerShdw>
          </a:effectLst>
          <a:extLst>
            <a:ext uri="{909E8E84-426E-40DD-AFC4-6F175D3DCCD1}"/>
          </a:extLst>
        </p:spPr>
      </p:pic>
      <p:pic>
        <p:nvPicPr>
          <p:cNvPr id="8" name="Picture 2" descr="http://player.myshared.ru/6/755701/slides/slide_28.jpg"/>
          <p:cNvPicPr>
            <a:picLocks noChangeAspect="1" noChangeArrowheads="1"/>
          </p:cNvPicPr>
          <p:nvPr/>
        </p:nvPicPr>
        <p:blipFill>
          <a:blip r:embed="rId5"/>
          <a:srcRect/>
          <a:stretch>
            <a:fillRect/>
          </a:stretch>
        </p:blipFill>
        <p:spPr bwMode="auto">
          <a:xfrm>
            <a:off x="228600" y="1676400"/>
            <a:ext cx="2514600" cy="1752600"/>
          </a:xfrm>
          <a:prstGeom prst="rect">
            <a:avLst/>
          </a:prstGeom>
          <a:ln>
            <a:noFill/>
          </a:ln>
          <a:effectLst>
            <a:outerShdw blurRad="292100" dist="139700" dir="2700000" algn="tl" rotWithShape="0">
              <a:srgbClr val="333333">
                <a:alpha val="65000"/>
              </a:srgbClr>
            </a:outerShdw>
          </a:effectLst>
          <a:extLst>
            <a:ext uri="{909E8E84-426E-40DD-AFC4-6F175D3DCCD1}"/>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childTnLst>
                                </p:cTn>
                              </p:par>
                            </p:childTnLst>
                          </p:cTn>
                        </p:par>
                        <p:par>
                          <p:cTn id="21" fill="hold">
                            <p:stCondLst>
                              <p:cond delay="3000"/>
                            </p:stCondLst>
                            <p:childTnLst>
                              <p:par>
                                <p:cTn id="22" presetID="22" presetClass="entr" presetSubtype="1"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2000"/>
                                        <p:tgtEl>
                                          <p:spTgt spid="4"/>
                                        </p:tgtEl>
                                      </p:cBhvr>
                                    </p:animEffect>
                                  </p:childTnLst>
                                </p:cTn>
                              </p:par>
                            </p:childTnLst>
                          </p:cTn>
                        </p:par>
                        <p:par>
                          <p:cTn id="25" fill="hold">
                            <p:stCondLst>
                              <p:cond delay="5000"/>
                            </p:stCondLst>
                            <p:childTnLst>
                              <p:par>
                                <p:cTn id="26" presetID="22" presetClass="entr" presetSubtype="1"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2000"/>
                                        <p:tgtEl>
                                          <p:spTgt spid="5"/>
                                        </p:tgtEl>
                                      </p:cBhvr>
                                    </p:animEffect>
                                  </p:childTnLst>
                                </p:cTn>
                              </p:par>
                              <p:par>
                                <p:cTn id="29" presetID="23" presetClass="entr" presetSubtype="16"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29.jpg"/>
          <p:cNvPicPr>
            <a:picLocks noChangeAspect="1" noChangeArrowheads="1"/>
          </p:cNvPicPr>
          <p:nvPr/>
        </p:nvPicPr>
        <p:blipFill>
          <a:blip r:embed="rId2" cstate="print">
            <a:extLst>
              <a:ext uri="{28A0092B-C50C-407E-A947-70E740481C1C}"/>
            </a:extLst>
          </a:blip>
          <a:srcRect/>
          <a:stretch>
            <a:fillRect/>
          </a:stretch>
        </p:blipFill>
        <p:spPr bwMode="auto">
          <a:xfrm>
            <a:off x="-180528" y="-171400"/>
            <a:ext cx="9505056" cy="7200800"/>
          </a:xfrm>
          <a:prstGeom prst="rect">
            <a:avLst/>
          </a:prstGeom>
          <a:ln>
            <a:noFill/>
          </a:ln>
          <a:effectLst>
            <a:softEdge rad="112500"/>
          </a:effectLst>
          <a:extLst>
            <a:ext uri="{909E8E84-426E-40DD-AFC4-6F175D3DCCD1}"/>
          </a:ex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30.jpg"/>
          <p:cNvPicPr>
            <a:picLocks noChangeAspect="1" noChangeArrowheads="1"/>
          </p:cNvPicPr>
          <p:nvPr/>
        </p:nvPicPr>
        <p:blipFill>
          <a:blip r:embed="rId2"/>
          <a:srcRect/>
          <a:stretch>
            <a:fillRect/>
          </a:stretch>
        </p:blipFill>
        <p:spPr bwMode="auto">
          <a:xfrm>
            <a:off x="304800" y="4343400"/>
            <a:ext cx="2514600" cy="2133600"/>
          </a:xfrm>
          <a:prstGeom prst="rect">
            <a:avLst/>
          </a:prstGeom>
          <a:ln>
            <a:noFill/>
          </a:ln>
          <a:effectLst>
            <a:outerShdw blurRad="292100" dist="139700" dir="2700000" algn="tl" rotWithShape="0">
              <a:srgbClr val="333333">
                <a:alpha val="65000"/>
              </a:srgbClr>
            </a:outerShdw>
          </a:effectLst>
          <a:extLst>
            <a:ext uri="{909E8E84-426E-40DD-AFC4-6F175D3DCCD1}"/>
          </a:extLst>
        </p:spPr>
      </p:pic>
      <p:sp>
        <p:nvSpPr>
          <p:cNvPr id="3" name="Содержимое 6"/>
          <p:cNvSpPr txBox="1">
            <a:spLocks/>
          </p:cNvSpPr>
          <p:nvPr/>
        </p:nvSpPr>
        <p:spPr bwMode="auto">
          <a:xfrm>
            <a:off x="2667000" y="457200"/>
            <a:ext cx="6477000" cy="4038600"/>
          </a:xfrm>
          <a:prstGeom prst="rect">
            <a:avLst/>
          </a:prstGeom>
          <a:noFill/>
          <a:ln w="9525">
            <a:noFill/>
            <a:miter lim="800000"/>
            <a:headEnd/>
            <a:tailEnd/>
          </a:ln>
        </p:spPr>
        <p:txBody>
          <a:bodyPr/>
          <a:lstStyle/>
          <a:p>
            <a:pPr indent="358775" algn="ctr" eaLnBrk="1" hangingPunct="1">
              <a:defRPr/>
            </a:pPr>
            <a:r>
              <a:rPr lang="ru-RU" altLang="ru-RU" sz="2400" dirty="0">
                <a:latin typeface="Times New Roman" pitchFamily="18" charset="0"/>
                <a:cs typeface="Times New Roman" pitchFamily="18" charset="0"/>
              </a:rPr>
              <a:t>Всего </a:t>
            </a:r>
            <a:r>
              <a:rPr lang="ru-RU" altLang="ru-RU" sz="2400" b="1" dirty="0">
                <a:solidFill>
                  <a:schemeClr val="tx1">
                    <a:lumMod val="95000"/>
                    <a:lumOff val="5000"/>
                  </a:schemeClr>
                </a:solidFill>
                <a:latin typeface="Times New Roman" pitchFamily="18" charset="0"/>
                <a:cs typeface="Times New Roman" pitchFamily="18" charset="0"/>
              </a:rPr>
              <a:t>с июля 1951- го по сентябрь 1962- го </a:t>
            </a:r>
            <a:r>
              <a:rPr lang="ru-RU" altLang="ru-RU" sz="2400" dirty="0">
                <a:latin typeface="Times New Roman" pitchFamily="18" charset="0"/>
                <a:cs typeface="Times New Roman" pitchFamily="18" charset="0"/>
              </a:rPr>
              <a:t>состоялось 29 собачьих полетов в стратосферу на высоту 100-150 километров. Восемь из них закончились из них трагически. Собаки гибли от разгерметизации кабины, отказа парашютной системы, неполадок в системе </a:t>
            </a:r>
            <a:r>
              <a:rPr lang="ru-RU" altLang="ru-RU" sz="2400" dirty="0" err="1">
                <a:latin typeface="Times New Roman" pitchFamily="18" charset="0"/>
                <a:cs typeface="Times New Roman" pitchFamily="18" charset="0"/>
              </a:rPr>
              <a:t>жизнеобеспечевания</a:t>
            </a:r>
            <a:r>
              <a:rPr lang="ru-RU" altLang="ru-RU" sz="2400" dirty="0">
                <a:latin typeface="Times New Roman" pitchFamily="18" charset="0"/>
                <a:cs typeface="Times New Roman" pitchFamily="18" charset="0"/>
              </a:rPr>
              <a:t>. Увы, им не досталось даже сотой доли той славы, которой покрыли себя их четвероногие коллеги, побывавшие на орбите. Пусть и посмертно…</a:t>
            </a:r>
          </a:p>
          <a:p>
            <a:pPr indent="358775" algn="ctr" eaLnBrk="1" hangingPunct="1">
              <a:defRPr/>
            </a:pPr>
            <a:r>
              <a:rPr lang="ru-RU" altLang="ru-RU" sz="2400" dirty="0">
                <a:latin typeface="Times New Roman" pitchFamily="18" charset="0"/>
                <a:cs typeface="Times New Roman" pitchFamily="18" charset="0"/>
              </a:rPr>
              <a:t>Из них </a:t>
            </a:r>
            <a:r>
              <a:rPr lang="ru-RU" altLang="ru-RU" sz="2400" b="1" dirty="0">
                <a:solidFill>
                  <a:srgbClr val="FF0000"/>
                </a:solidFill>
                <a:latin typeface="Times New Roman" pitchFamily="18" charset="0"/>
                <a:cs typeface="Times New Roman" pitchFamily="18" charset="0"/>
              </a:rPr>
              <a:t>Рыжая</a:t>
            </a:r>
            <a:r>
              <a:rPr lang="ru-RU" altLang="ru-RU" sz="2400" dirty="0">
                <a:latin typeface="Times New Roman" pitchFamily="18" charset="0"/>
                <a:cs typeface="Times New Roman" pitchFamily="18" charset="0"/>
              </a:rPr>
              <a:t> и </a:t>
            </a:r>
            <a:r>
              <a:rPr lang="ru-RU" altLang="ru-RU" sz="2400" b="1" dirty="0">
                <a:solidFill>
                  <a:srgbClr val="FF0000"/>
                </a:solidFill>
                <a:latin typeface="Times New Roman" pitchFamily="18" charset="0"/>
                <a:cs typeface="Times New Roman" pitchFamily="18" charset="0"/>
              </a:rPr>
              <a:t>Дамка</a:t>
            </a:r>
            <a:r>
              <a:rPr lang="ru-RU" altLang="ru-RU" sz="2400" dirty="0">
                <a:latin typeface="Times New Roman" pitchFamily="18" charset="0"/>
                <a:cs typeface="Times New Roman" pitchFamily="18" charset="0"/>
              </a:rPr>
              <a:t>  поднимались на высоту 200 километров, </a:t>
            </a:r>
            <a:r>
              <a:rPr lang="ru-RU" altLang="ru-RU" sz="2400" b="1" dirty="0">
                <a:solidFill>
                  <a:srgbClr val="FF0000"/>
                </a:solidFill>
                <a:latin typeface="Times New Roman" pitchFamily="18" charset="0"/>
                <a:cs typeface="Times New Roman" pitchFamily="18" charset="0"/>
              </a:rPr>
              <a:t>Белянка</a:t>
            </a:r>
            <a:r>
              <a:rPr lang="ru-RU" altLang="ru-RU" sz="2400" dirty="0">
                <a:latin typeface="Times New Roman" pitchFamily="18" charset="0"/>
                <a:cs typeface="Times New Roman" pitchFamily="18" charset="0"/>
              </a:rPr>
              <a:t> и </a:t>
            </a:r>
            <a:r>
              <a:rPr lang="ru-RU" altLang="ru-RU" sz="2400" b="1" dirty="0">
                <a:solidFill>
                  <a:srgbClr val="FF0000"/>
                </a:solidFill>
                <a:latin typeface="Times New Roman" pitchFamily="18" charset="0"/>
                <a:cs typeface="Times New Roman" pitchFamily="18" charset="0"/>
              </a:rPr>
              <a:t>Пестрая</a:t>
            </a:r>
            <a:r>
              <a:rPr lang="ru-RU" altLang="ru-RU" sz="2400" dirty="0">
                <a:latin typeface="Times New Roman" pitchFamily="18" charset="0"/>
                <a:cs typeface="Times New Roman" pitchFamily="18" charset="0"/>
              </a:rPr>
              <a:t> – 473 километра. А собака </a:t>
            </a:r>
            <a:r>
              <a:rPr lang="ru-RU" altLang="ru-RU" sz="2400" b="1" dirty="0">
                <a:solidFill>
                  <a:srgbClr val="FF0000"/>
                </a:solidFill>
                <a:latin typeface="Times New Roman" pitchFamily="18" charset="0"/>
                <a:cs typeface="Times New Roman" pitchFamily="18" charset="0"/>
              </a:rPr>
              <a:t>Отважная</a:t>
            </a:r>
            <a:r>
              <a:rPr lang="ru-RU" altLang="ru-RU" sz="2400" dirty="0">
                <a:latin typeface="Times New Roman" pitchFamily="18" charset="0"/>
                <a:cs typeface="Times New Roman" pitchFamily="18" charset="0"/>
              </a:rPr>
              <a:t> была в космосе аж четыре раза. </a:t>
            </a:r>
          </a:p>
          <a:p>
            <a:pPr indent="358775" algn="ctr" eaLnBrk="1" hangingPunct="1">
              <a:defRPr/>
            </a:pPr>
            <a:r>
              <a:rPr lang="ru-RU" altLang="ru-RU" sz="2800" dirty="0">
                <a:latin typeface="Times New Roman" pitchFamily="18" charset="0"/>
                <a:cs typeface="Times New Roman" pitchFamily="18" charset="0"/>
              </a:rPr>
              <a:t> </a:t>
            </a:r>
          </a:p>
        </p:txBody>
      </p:sp>
      <p:pic>
        <p:nvPicPr>
          <p:cNvPr id="4" name="Picture 2" descr="http://player.myshared.ru/6/755701/slides/slide_30.jpg"/>
          <p:cNvPicPr>
            <a:picLocks noChangeAspect="1" noChangeArrowheads="1"/>
          </p:cNvPicPr>
          <p:nvPr/>
        </p:nvPicPr>
        <p:blipFill>
          <a:blip r:embed="rId3"/>
          <a:srcRect/>
          <a:stretch>
            <a:fillRect/>
          </a:stretch>
        </p:blipFill>
        <p:spPr bwMode="auto">
          <a:xfrm>
            <a:off x="304800" y="457200"/>
            <a:ext cx="2362200" cy="3459163"/>
          </a:xfrm>
          <a:prstGeom prst="rect">
            <a:avLst/>
          </a:prstGeom>
          <a:ln>
            <a:noFill/>
          </a:ln>
          <a:effectLst>
            <a:outerShdw blurRad="292100" dist="139700" dir="2700000" algn="tl" rotWithShape="0">
              <a:srgbClr val="333333">
                <a:alpha val="65000"/>
              </a:srgbClr>
            </a:outerShdw>
          </a:effectLst>
          <a:extLst>
            <a:ext uri="{909E8E84-426E-40DD-AFC4-6F175D3DCCD1}"/>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2000"/>
                                        <p:tgtEl>
                                          <p:spTgt spid="3"/>
                                        </p:tgtEl>
                                      </p:cBhvr>
                                    </p:animEffect>
                                  </p:childTnLst>
                                </p:cTn>
                              </p:par>
                              <p:par>
                                <p:cTn id="8" presetID="5"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1000"/>
                                        <p:tgtEl>
                                          <p:spTgt spid="4"/>
                                        </p:tgtEl>
                                      </p:cBhvr>
                                    </p:animEffect>
                                  </p:childTnLst>
                                </p:cTn>
                              </p:par>
                              <p:par>
                                <p:cTn id="11" presetID="5" presetClass="entr" presetSubtype="1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heckerboard(across)">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31.jpg">
            <a:extLst>
              <a:ext uri="{FF2B5EF4-FFF2-40B4-BE49-F238E27FC236}"/>
            </a:extLst>
          </p:cNvPr>
          <p:cNvPicPr>
            <a:picLocks noChangeAspect="1" noChangeArrowheads="1"/>
          </p:cNvPicPr>
          <p:nvPr/>
        </p:nvPicPr>
        <p:blipFill>
          <a:blip r:embed="rId2" cstate="print">
            <a:extLst/>
          </a:blip>
          <a:srcRect/>
          <a:stretch>
            <a:fillRect/>
          </a:stretch>
        </p:blipFill>
        <p:spPr bwMode="auto">
          <a:xfrm>
            <a:off x="-180528" y="-171400"/>
            <a:ext cx="9505056" cy="7200800"/>
          </a:xfrm>
          <a:prstGeom prst="rect">
            <a:avLst/>
          </a:prstGeom>
          <a:ln>
            <a:noFill/>
          </a:ln>
          <a:effectLst>
            <a:softEdge rad="112500"/>
          </a:effectLst>
          <a:extLst/>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32.jpg">
            <a:extLst>
              <a:ext uri="{FF2B5EF4-FFF2-40B4-BE49-F238E27FC236}"/>
            </a:extLst>
          </p:cNvPr>
          <p:cNvPicPr>
            <a:picLocks noChangeAspect="1" noChangeArrowheads="1"/>
          </p:cNvPicPr>
          <p:nvPr/>
        </p:nvPicPr>
        <p:blipFill>
          <a:blip r:embed="rId2"/>
          <a:srcRect/>
          <a:stretch>
            <a:fillRect/>
          </a:stretch>
        </p:blipFill>
        <p:spPr bwMode="auto">
          <a:xfrm>
            <a:off x="-180975" y="-171450"/>
            <a:ext cx="9505950" cy="72009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33.jpg">
            <a:extLst>
              <a:ext uri="{FF2B5EF4-FFF2-40B4-BE49-F238E27FC236}"/>
            </a:extLst>
          </p:cNvPr>
          <p:cNvPicPr>
            <a:picLocks noChangeAspect="1" noChangeArrowheads="1"/>
          </p:cNvPicPr>
          <p:nvPr/>
        </p:nvPicPr>
        <p:blipFill>
          <a:blip r:embed="rId2"/>
          <a:srcRect/>
          <a:stretch>
            <a:fillRect/>
          </a:stretch>
        </p:blipFill>
        <p:spPr bwMode="auto">
          <a:xfrm>
            <a:off x="-180975" y="-171450"/>
            <a:ext cx="9505950" cy="72009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yer.myshared.ru/6/755701/slides/slide_34.jpg">
            <a:extLst>
              <a:ext uri="{FF2B5EF4-FFF2-40B4-BE49-F238E27FC236}"/>
            </a:extLst>
          </p:cNvPr>
          <p:cNvPicPr>
            <a:picLocks noChangeAspect="1" noChangeArrowheads="1"/>
          </p:cNvPicPr>
          <p:nvPr/>
        </p:nvPicPr>
        <p:blipFill>
          <a:blip r:embed="rId2"/>
          <a:srcRect/>
          <a:stretch>
            <a:fillRect/>
          </a:stretch>
        </p:blipFill>
        <p:spPr bwMode="auto">
          <a:xfrm>
            <a:off x="-180975" y="-171450"/>
            <a:ext cx="9505950" cy="72009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mages.myshared.ru/6/690821/slide_1.jpg">
            <a:extLst>
              <a:ext uri="{FF2B5EF4-FFF2-40B4-BE49-F238E27FC236}"/>
            </a:extLst>
          </p:cNvPr>
          <p:cNvPicPr>
            <a:picLocks noChangeAspect="1" noChangeArrowheads="1"/>
          </p:cNvPicPr>
          <p:nvPr/>
        </p:nvPicPr>
        <p:blipFill>
          <a:blip r:embed="rId2"/>
          <a:srcRect/>
          <a:stretch>
            <a:fillRect/>
          </a:stretch>
        </p:blipFill>
        <p:spPr bwMode="auto">
          <a:xfrm>
            <a:off x="0" y="0"/>
            <a:ext cx="9156700" cy="685800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Содержимое 2">
            <a:extLst>
              <a:ext uri="{FF2B5EF4-FFF2-40B4-BE49-F238E27FC236}"/>
            </a:extLst>
          </p:cNvPr>
          <p:cNvSpPr>
            <a:spLocks noGrp="1"/>
          </p:cNvSpPr>
          <p:nvPr>
            <p:ph sz="half" idx="4294967295"/>
          </p:nvPr>
        </p:nvSpPr>
        <p:spPr>
          <a:xfrm>
            <a:off x="0" y="152400"/>
            <a:ext cx="5105400" cy="6705600"/>
          </a:xfrm>
        </p:spPr>
        <p:txBody>
          <a:bodyPr>
            <a:normAutofit fontScale="70000" lnSpcReduction="20000"/>
          </a:bodyPr>
          <a:lstStyle/>
          <a:p>
            <a:pPr marL="274320" indent="-274320" algn="ctr" eaLnBrk="1" fontAlgn="auto" hangingPunct="1">
              <a:spcAft>
                <a:spcPts val="0"/>
              </a:spcAft>
              <a:buFont typeface="Wingdings" pitchFamily="2" charset="2"/>
              <a:buNone/>
              <a:defRPr/>
            </a:pPr>
            <a:r>
              <a:rPr lang="ru-RU" sz="4000" b="1" dirty="0">
                <a:solidFill>
                  <a:srgbClr val="FF0000"/>
                </a:solidFill>
                <a:latin typeface="Times New Roman" pitchFamily="18" charset="0"/>
                <a:cs typeface="Times New Roman" pitchFamily="18" charset="0"/>
              </a:rPr>
              <a:t>         </a:t>
            </a:r>
            <a:r>
              <a:rPr lang="ru-RU" sz="4000" b="1" dirty="0" smtClean="0">
                <a:solidFill>
                  <a:srgbClr val="FF0000"/>
                </a:solidFill>
                <a:latin typeface="Times New Roman" pitchFamily="18" charset="0"/>
                <a:cs typeface="Times New Roman" pitchFamily="18" charset="0"/>
              </a:rPr>
              <a:t>Первый </a:t>
            </a:r>
            <a:r>
              <a:rPr lang="ru-RU" sz="4000" b="1" dirty="0">
                <a:solidFill>
                  <a:srgbClr val="FF0000"/>
                </a:solidFill>
                <a:latin typeface="Times New Roman" pitchFamily="18" charset="0"/>
                <a:cs typeface="Times New Roman" pitchFamily="18" charset="0"/>
              </a:rPr>
              <a:t>пилотируемый </a:t>
            </a:r>
            <a:r>
              <a:rPr lang="ru-RU" sz="4000" b="1" dirty="0" smtClean="0">
                <a:solidFill>
                  <a:srgbClr val="FF0000"/>
                </a:solidFill>
                <a:latin typeface="Times New Roman" pitchFamily="18" charset="0"/>
                <a:cs typeface="Times New Roman" pitchFamily="18" charset="0"/>
              </a:rPr>
              <a:t>полет</a:t>
            </a:r>
          </a:p>
          <a:p>
            <a:pPr marL="274320" indent="-274320" algn="ctr" eaLnBrk="1" fontAlgn="auto" hangingPunct="1">
              <a:spcAft>
                <a:spcPts val="0"/>
              </a:spcAft>
              <a:buFont typeface="Wingdings" pitchFamily="2" charset="2"/>
              <a:buNone/>
              <a:defRPr/>
            </a:pPr>
            <a:endParaRPr lang="ru-RU" sz="2900" dirty="0">
              <a:latin typeface="Times New Roman" pitchFamily="18" charset="0"/>
              <a:cs typeface="Times New Roman" pitchFamily="18" charset="0"/>
            </a:endParaRPr>
          </a:p>
          <a:p>
            <a:pPr marL="274320" indent="-274320" eaLnBrk="1" fontAlgn="auto" hangingPunct="1">
              <a:spcAft>
                <a:spcPts val="0"/>
              </a:spcAft>
              <a:buFont typeface="Wingdings" pitchFamily="2" charset="2"/>
              <a:buNone/>
              <a:defRPr/>
            </a:pPr>
            <a:r>
              <a:rPr lang="ru-RU" sz="2000" dirty="0">
                <a:solidFill>
                  <a:schemeClr val="bg1">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a:latin typeface="Times New Roman" pitchFamily="18" charset="0"/>
                <a:cs typeface="Times New Roman" pitchFamily="18" charset="0"/>
              </a:rPr>
              <a:t>Летчик Юрий Гагарин стал одним из тех, кого отобрали в первый отряд советских космонавтов. Его технические знания, трудоспособность, физическое здоровье обусловили тот факт, что именно он 12 апреля 1961 года стал первым человеком, поднявшимся в космическое пространство. С космодрома Байконур был произведен запуск ракеты «Восток-1». Выполнив один оборот вокруг Земли на 108 минуте, корабль завершил плановый полёт (на одну секунду раньше, чем было запланировано). Позывной Гагарина был «Кедр». Из-за сбоя в системе торможения спускаемый аппарат с Гагариным приземлился не в запланированной области в 110 км от Сталинграда, а в Саратовской области, неподалёку от Энгельса, в районе села </a:t>
            </a:r>
            <a:r>
              <a:rPr lang="ru-RU" sz="2800" dirty="0" err="1">
                <a:latin typeface="Times New Roman" pitchFamily="18" charset="0"/>
                <a:cs typeface="Times New Roman" pitchFamily="18" charset="0"/>
              </a:rPr>
              <a:t>Смеловка</a:t>
            </a:r>
            <a:r>
              <a:rPr lang="ru-RU" sz="2800" dirty="0">
                <a:latin typeface="Times New Roman" pitchFamily="18" charset="0"/>
                <a:cs typeface="Times New Roman" pitchFamily="18" charset="0"/>
              </a:rPr>
              <a:t>. </a:t>
            </a:r>
          </a:p>
          <a:p>
            <a:pPr marL="274320" indent="-274320" eaLnBrk="1" fontAlgn="auto" hangingPunct="1">
              <a:spcAft>
                <a:spcPts val="0"/>
              </a:spcAft>
              <a:buFont typeface="Wingdings" pitchFamily="2" charset="2"/>
              <a:buNone/>
              <a:defRPr/>
            </a:pPr>
            <a:endParaRPr lang="ru-RU" sz="2800" dirty="0"/>
          </a:p>
        </p:txBody>
      </p:sp>
      <p:sp>
        <p:nvSpPr>
          <p:cNvPr id="46083" name="Содержимое 6"/>
          <p:cNvSpPr>
            <a:spLocks noGrp="1"/>
          </p:cNvSpPr>
          <p:nvPr>
            <p:ph sz="half" idx="4294967295"/>
          </p:nvPr>
        </p:nvSpPr>
        <p:spPr>
          <a:xfrm>
            <a:off x="5105400" y="1981200"/>
            <a:ext cx="4038600" cy="4114800"/>
          </a:xfrm>
        </p:spPr>
        <p:txBody>
          <a:bodyPr/>
          <a:lstStyle/>
          <a:p>
            <a:pPr eaLnBrk="1" hangingPunct="1"/>
            <a:r>
              <a:rPr lang="ru-RU" sz="2800" smtClean="0"/>
              <a:t> </a:t>
            </a:r>
          </a:p>
        </p:txBody>
      </p:sp>
      <p:pic>
        <p:nvPicPr>
          <p:cNvPr id="5" name="Рисунок 65"/>
          <p:cNvPicPr>
            <a:picLocks noChangeAspect="1" noChangeArrowheads="1"/>
          </p:cNvPicPr>
          <p:nvPr/>
        </p:nvPicPr>
        <p:blipFill>
          <a:blip r:embed="rId3"/>
          <a:srcRect/>
          <a:stretch>
            <a:fillRect/>
          </a:stretch>
        </p:blipFill>
        <p:spPr bwMode="auto">
          <a:xfrm>
            <a:off x="5181600" y="838200"/>
            <a:ext cx="3603625" cy="5334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up)">
                                      <p:cBhvr>
                                        <p:cTn id="7" dur="2000"/>
                                        <p:tgtEl>
                                          <p:spTgt spid="5123">
                                            <p:txEl>
                                              <p:pRg st="0" end="0"/>
                                            </p:txEl>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animEffect transition="in" filter="wipe(up)">
                                      <p:cBhvr>
                                        <p:cTn id="11" dur="2000"/>
                                        <p:tgtEl>
                                          <p:spTgt spid="5123">
                                            <p:txEl>
                                              <p:pRg st="2" end="2"/>
                                            </p:txEl>
                                          </p:spTgt>
                                        </p:tgtEl>
                                      </p:cBhvr>
                                    </p:animEffect>
                                  </p:childTnLst>
                                </p:cTn>
                              </p:par>
                            </p:childTnLst>
                          </p:cTn>
                        </p:par>
                        <p:par>
                          <p:cTn id="12" fill="hold">
                            <p:stCondLst>
                              <p:cond delay="4000"/>
                            </p:stCondLst>
                            <p:childTnLst>
                              <p:par>
                                <p:cTn id="13" presetID="2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1"/>
          <p:cNvSpPr>
            <a:spLocks noChangeArrowheads="1"/>
          </p:cNvSpPr>
          <p:nvPr/>
        </p:nvSpPr>
        <p:spPr bwMode="auto">
          <a:xfrm>
            <a:off x="152400" y="838200"/>
            <a:ext cx="8991600" cy="5816600"/>
          </a:xfrm>
          <a:prstGeom prst="rect">
            <a:avLst/>
          </a:prstGeom>
          <a:noFill/>
          <a:ln w="9525">
            <a:noFill/>
            <a:miter lim="800000"/>
            <a:headEnd/>
            <a:tailEnd/>
          </a:ln>
        </p:spPr>
        <p:txBody>
          <a:bodyPr anchor="ctr">
            <a:spAutoFit/>
          </a:bodyPr>
          <a:lstStyle/>
          <a:p>
            <a:pPr>
              <a:defRPr/>
            </a:pPr>
            <a:r>
              <a:rPr lang="ru-RU" altLang="ru-RU" sz="2400" b="1" dirty="0">
                <a:latin typeface="Times New Roman" pitchFamily="18" charset="0"/>
                <a:cs typeface="Times New Roman" pitchFamily="18" charset="0"/>
              </a:rPr>
              <a:t>     </a:t>
            </a:r>
            <a:r>
              <a:rPr lang="ru-RU" altLang="ru-RU" sz="2800" b="1" dirty="0">
                <a:latin typeface="Times New Roman" pitchFamily="18" charset="0"/>
                <a:cs typeface="Times New Roman" pitchFamily="18" charset="0"/>
              </a:rPr>
              <a:t>Влияние </a:t>
            </a:r>
          </a:p>
          <a:p>
            <a:pPr>
              <a:defRPr/>
            </a:pPr>
            <a:r>
              <a:rPr lang="ru-RU" altLang="ru-RU" sz="2800" b="1" dirty="0">
                <a:latin typeface="Times New Roman" pitchFamily="18" charset="0"/>
                <a:cs typeface="Times New Roman" pitchFamily="18" charset="0"/>
              </a:rPr>
              <a:t>              космоса </a:t>
            </a:r>
          </a:p>
          <a:p>
            <a:pPr>
              <a:defRPr/>
            </a:pPr>
            <a:r>
              <a:rPr lang="ru-RU" altLang="ru-RU" sz="2800" b="1" dirty="0">
                <a:latin typeface="Times New Roman" pitchFamily="18" charset="0"/>
                <a:cs typeface="Times New Roman" pitchFamily="18" charset="0"/>
              </a:rPr>
              <a:t>                         на человека</a:t>
            </a:r>
          </a:p>
          <a:p>
            <a:pPr>
              <a:defRPr/>
            </a:pPr>
            <a:endParaRPr lang="ru-RU" altLang="ru-RU" sz="2400" dirty="0">
              <a:latin typeface="Times New Roman" pitchFamily="18" charset="0"/>
              <a:cs typeface="Times New Roman" pitchFamily="18" charset="0"/>
            </a:endParaRPr>
          </a:p>
          <a:p>
            <a:pPr>
              <a:defRPr/>
            </a:pPr>
            <a:endParaRPr lang="ru-RU" altLang="ru-RU" sz="2400" dirty="0">
              <a:latin typeface="Times New Roman" pitchFamily="18" charset="0"/>
              <a:cs typeface="Times New Roman" pitchFamily="18" charset="0"/>
            </a:endParaRPr>
          </a:p>
          <a:p>
            <a:pPr>
              <a:defRPr/>
            </a:pPr>
            <a:endParaRPr lang="ru-RU" altLang="ru-RU" sz="2400" dirty="0">
              <a:latin typeface="Times New Roman" pitchFamily="18" charset="0"/>
              <a:cs typeface="Times New Roman" pitchFamily="18" charset="0"/>
            </a:endParaRPr>
          </a:p>
          <a:p>
            <a:pPr indent="457200">
              <a:defRPr/>
            </a:pPr>
            <a:r>
              <a:rPr lang="ru-RU" altLang="ru-RU" sz="2400" dirty="0">
                <a:latin typeface="Times New Roman" pitchFamily="18" charset="0"/>
                <a:cs typeface="Times New Roman" pitchFamily="18" charset="0"/>
              </a:rPr>
              <a:t>Второй орбитальный полет - осуществил Г. С. Титов, который продолжался более суток. В ходе этого полета выяснялось влияние на человеческий организм длительного пребывания в космосе. Титову первым пришлось столкнуться со "спутниковой болезнью" - когда человека начинает "укачивать" в невесомости. Сейчас известно, что эти симптомы появляются в первые дни полета и вызваны адаптацией организма к невесомости, но тогда это, вызвало большие опасения, и были разработаны специальные методы тренировки вестибулярного аппарата космонавтов.</a:t>
            </a:r>
          </a:p>
        </p:txBody>
      </p:sp>
      <p:pic>
        <p:nvPicPr>
          <p:cNvPr id="39940" name="Picture 3" descr="http://img-fotki.yandex.ru/get/4130/121447594.314/0_bd854_703a6885_XL.jpeg.jpg"/>
          <p:cNvPicPr>
            <a:picLocks noChangeAspect="1" noChangeArrowheads="1"/>
          </p:cNvPicPr>
          <p:nvPr/>
        </p:nvPicPr>
        <p:blipFill>
          <a:blip r:embed="rId2" cstate="email"/>
          <a:srcRect/>
          <a:stretch>
            <a:fillRect/>
          </a:stretch>
        </p:blipFill>
        <p:spPr bwMode="auto">
          <a:xfrm>
            <a:off x="4648200" y="152400"/>
            <a:ext cx="4267200" cy="30344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Содержимое 3">
            <a:extLst>
              <a:ext uri="{FF2B5EF4-FFF2-40B4-BE49-F238E27FC236}"/>
            </a:extLst>
          </p:cNvPr>
          <p:cNvSpPr txBox="1">
            <a:spLocks/>
          </p:cNvSpPr>
          <p:nvPr/>
        </p:nvSpPr>
        <p:spPr bwMode="auto">
          <a:xfrm>
            <a:off x="228600" y="152400"/>
            <a:ext cx="4038600" cy="4114800"/>
          </a:xfrm>
          <a:prstGeom prst="rect">
            <a:avLst/>
          </a:prstGeom>
          <a:noFill/>
          <a:ln w="9525">
            <a:noFill/>
            <a:miter lim="800000"/>
            <a:headEnd/>
            <a:tailEnd/>
          </a:ln>
          <a:effectLst/>
        </p:spPr>
        <p:txBody>
          <a:bodyPr/>
          <a:lstStyle/>
          <a:p>
            <a:pPr marL="342900" indent="-342900" eaLnBrk="1" hangingPunct="1">
              <a:spcBef>
                <a:spcPct val="20000"/>
              </a:spcBef>
              <a:buClr>
                <a:schemeClr val="hlink"/>
              </a:buClr>
              <a:buSzPct val="65000"/>
              <a:buFont typeface="Wingdings" pitchFamily="2" charset="2"/>
              <a:buChar char="n"/>
              <a:defRPr/>
            </a:pPr>
            <a:endParaRPr lang="ru-RU" kern="0" dirty="0">
              <a:effectLst>
                <a:outerShdw blurRad="38100" dist="38100" dir="2700000" algn="tl">
                  <a:srgbClr val="000000"/>
                </a:outerShdw>
              </a:effectLst>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a:extLst>
              <a:ext uri="{FF2B5EF4-FFF2-40B4-BE49-F238E27FC236}"/>
            </a:extLst>
          </p:cNvPr>
          <p:cNvSpPr>
            <a:spLocks noChangeArrowheads="1"/>
          </p:cNvSpPr>
          <p:nvPr/>
        </p:nvSpPr>
        <p:spPr bwMode="auto">
          <a:xfrm>
            <a:off x="304800" y="360363"/>
            <a:ext cx="8686800" cy="5878512"/>
          </a:xfrm>
          <a:prstGeom prst="rect">
            <a:avLst/>
          </a:prstGeom>
          <a:noFill/>
          <a:ln w="9525">
            <a:noFill/>
            <a:miter lim="800000"/>
            <a:headEnd/>
            <a:tailEnd/>
          </a:ln>
        </p:spPr>
        <p:txBody>
          <a:bodyPr anchor="ctr">
            <a:spAutoFit/>
          </a:bodyPr>
          <a:lstStyle/>
          <a:p>
            <a:pPr>
              <a:defRPr/>
            </a:pPr>
            <a:r>
              <a:rPr lang="ru-RU" sz="3200" b="1" dirty="0">
                <a:solidFill>
                  <a:srgbClr val="FF0000"/>
                </a:solidFill>
                <a:latin typeface="Times New Roman" pitchFamily="18" charset="0"/>
                <a:cs typeface="Times New Roman" pitchFamily="18" charset="0"/>
              </a:rPr>
              <a:t>Цель учебного проекта: </a:t>
            </a:r>
            <a:r>
              <a:rPr lang="ru-RU" sz="2800" dirty="0">
                <a:solidFill>
                  <a:schemeClr val="tx1">
                    <a:lumMod val="95000"/>
                    <a:lumOff val="5000"/>
                  </a:schemeClr>
                </a:solidFill>
                <a:latin typeface="Times New Roman" pitchFamily="18" charset="0"/>
                <a:cs typeface="Times New Roman" pitchFamily="18" charset="0"/>
              </a:rPr>
              <a:t>формирование представлений обучающихся о космосе и космонавтах; познакомить с первыми космонавтами, осуществляющими полет в космос. </a:t>
            </a:r>
          </a:p>
          <a:p>
            <a:pPr>
              <a:defRPr/>
            </a:pPr>
            <a:endParaRPr lang="ru-RU" sz="2800" dirty="0">
              <a:solidFill>
                <a:schemeClr val="tx1">
                  <a:lumMod val="95000"/>
                  <a:lumOff val="5000"/>
                </a:schemeClr>
              </a:solidFill>
              <a:latin typeface="Times New Roman" pitchFamily="18" charset="0"/>
              <a:cs typeface="Times New Roman" pitchFamily="18" charset="0"/>
            </a:endParaRPr>
          </a:p>
          <a:p>
            <a:pPr>
              <a:defRPr/>
            </a:pPr>
            <a:r>
              <a:rPr lang="ru-RU" sz="4000" dirty="0">
                <a:solidFill>
                  <a:srgbClr val="FFFFFF"/>
                </a:solidFill>
                <a:latin typeface="Times New Roman" pitchFamily="18" charset="0"/>
                <a:cs typeface="Times New Roman" pitchFamily="18" charset="0"/>
              </a:rPr>
              <a:t/>
            </a:r>
            <a:br>
              <a:rPr lang="ru-RU" sz="4000" dirty="0">
                <a:solidFill>
                  <a:srgbClr val="FFFFFF"/>
                </a:solidFill>
                <a:latin typeface="Times New Roman" pitchFamily="18" charset="0"/>
                <a:cs typeface="Times New Roman" pitchFamily="18" charset="0"/>
              </a:rPr>
            </a:br>
            <a:r>
              <a:rPr lang="ru-RU" sz="3200" b="1" dirty="0">
                <a:solidFill>
                  <a:srgbClr val="FF0000"/>
                </a:solidFill>
                <a:latin typeface="Times New Roman" pitchFamily="18" charset="0"/>
                <a:cs typeface="Times New Roman" pitchFamily="18" charset="0"/>
              </a:rPr>
              <a:t>Возрастная категория обучающихся: </a:t>
            </a:r>
            <a:r>
              <a:rPr lang="ru-RU" sz="2800" dirty="0">
                <a:solidFill>
                  <a:schemeClr val="tx1">
                    <a:lumMod val="95000"/>
                    <a:lumOff val="5000"/>
                  </a:schemeClr>
                </a:solidFill>
                <a:latin typeface="Times New Roman" pitchFamily="18" charset="0"/>
                <a:cs typeface="Times New Roman" pitchFamily="18" charset="0"/>
              </a:rPr>
              <a:t>8 – 11 лет</a:t>
            </a:r>
            <a:endParaRPr lang="ru-RU" sz="4000" dirty="0">
              <a:solidFill>
                <a:schemeClr val="tx1">
                  <a:lumMod val="95000"/>
                  <a:lumOff val="5000"/>
                </a:schemeClr>
              </a:solidFill>
              <a:latin typeface="Times New Roman" pitchFamily="18" charset="0"/>
              <a:cs typeface="Times New Roman" pitchFamily="18" charset="0"/>
            </a:endParaRPr>
          </a:p>
          <a:p>
            <a:pPr>
              <a:defRPr/>
            </a:pPr>
            <a:endParaRPr lang="ru-RU" sz="4000" dirty="0">
              <a:solidFill>
                <a:srgbClr val="FFFFFF"/>
              </a:solidFill>
              <a:latin typeface="Times New Roman" pitchFamily="18" charset="0"/>
              <a:cs typeface="Times New Roman" pitchFamily="18" charset="0"/>
            </a:endParaRPr>
          </a:p>
          <a:p>
            <a:pPr>
              <a:defRPr/>
            </a:pPr>
            <a:r>
              <a:rPr lang="ru-RU" sz="3200" b="1" dirty="0">
                <a:solidFill>
                  <a:srgbClr val="FF0000"/>
                </a:solidFill>
                <a:latin typeface="Times New Roman" pitchFamily="18" charset="0"/>
                <a:cs typeface="Times New Roman" pitchFamily="18" charset="0"/>
              </a:rPr>
              <a:t>Продукт учебного проекта: </a:t>
            </a:r>
            <a:r>
              <a:rPr lang="ru-RU" sz="2800" dirty="0">
                <a:solidFill>
                  <a:schemeClr val="tx1">
                    <a:lumMod val="95000"/>
                    <a:lumOff val="5000"/>
                  </a:schemeClr>
                </a:solidFill>
                <a:latin typeface="Times New Roman" pitchFamily="18" charset="0"/>
                <a:cs typeface="Times New Roman" pitchFamily="18" charset="0"/>
              </a:rPr>
              <a:t>Рисунки на тему «Как начинались полеты в космос?» ,«Космическое путешествие», «Полет в будущее»</a:t>
            </a:r>
            <a:endParaRPr lang="ru-RU" sz="3200" dirty="0">
              <a:solidFill>
                <a:schemeClr val="tx1">
                  <a:lumMod val="95000"/>
                  <a:lumOff val="5000"/>
                </a:schemeClr>
              </a:solidFill>
              <a:latin typeface="Times New Roman" pitchFamily="18" charset="0"/>
              <a:cs typeface="Times New Roman" pitchFamily="18" charset="0"/>
            </a:endParaRPr>
          </a:p>
          <a:p>
            <a:pPr>
              <a:defRPr/>
            </a:pPr>
            <a:endParaRPr lang="ru-RU" sz="28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up)">
                                      <p:cBhvr>
                                        <p:cTn id="7"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Содержимое 3">
            <a:extLst>
              <a:ext uri="{FF2B5EF4-FFF2-40B4-BE49-F238E27FC236}"/>
            </a:extLst>
          </p:cNvPr>
          <p:cNvSpPr>
            <a:spLocks noGrp="1"/>
          </p:cNvSpPr>
          <p:nvPr>
            <p:ph sz="half" idx="4294967295"/>
          </p:nvPr>
        </p:nvSpPr>
        <p:spPr>
          <a:xfrm>
            <a:off x="5181600" y="0"/>
            <a:ext cx="3962400" cy="6858000"/>
          </a:xfrm>
        </p:spPr>
        <p:txBody>
          <a:bodyPr>
            <a:normAutofit lnSpcReduction="10000"/>
          </a:bodyPr>
          <a:lstStyle/>
          <a:p>
            <a:pPr marL="274320" indent="-274320" eaLnBrk="1" fontAlgn="auto" hangingPunct="1">
              <a:spcAft>
                <a:spcPts val="0"/>
              </a:spcAft>
              <a:buFont typeface="Wingdings" pitchFamily="2" charset="2"/>
              <a:buNone/>
              <a:defRPr/>
            </a:pPr>
            <a:r>
              <a:rPr lang="ru-RU" sz="2200" b="1" dirty="0">
                <a:solidFill>
                  <a:schemeClr val="tx1">
                    <a:lumMod val="95000"/>
                    <a:lumOff val="5000"/>
                  </a:schemeClr>
                </a:solidFill>
                <a:latin typeface="Times New Roman" pitchFamily="18" charset="0"/>
                <a:cs typeface="Times New Roman" pitchFamily="18" charset="0"/>
              </a:rPr>
              <a:t>Влияние человека на космос</a:t>
            </a:r>
            <a:endParaRPr lang="ru-RU" sz="2200" dirty="0">
              <a:solidFill>
                <a:schemeClr val="tx1">
                  <a:lumMod val="95000"/>
                  <a:lumOff val="5000"/>
                </a:schemeClr>
              </a:solidFill>
              <a:latin typeface="Times New Roman" pitchFamily="18" charset="0"/>
              <a:cs typeface="Times New Roman" pitchFamily="18" charset="0"/>
            </a:endParaRPr>
          </a:p>
          <a:p>
            <a:pPr marL="274320" indent="-274320" eaLnBrk="1" fontAlgn="auto" hangingPunct="1">
              <a:spcAft>
                <a:spcPts val="0"/>
              </a:spcAft>
              <a:buFont typeface="Wingdings" pitchFamily="2" charset="2"/>
              <a:buNone/>
              <a:defRPr/>
            </a:pPr>
            <a:r>
              <a:rPr lang="ru-RU" sz="1900" dirty="0">
                <a:solidFill>
                  <a:schemeClr val="tx1">
                    <a:lumMod val="95000"/>
                    <a:lumOff val="5000"/>
                  </a:schemeClr>
                </a:solidFill>
                <a:latin typeface="Times New Roman" pitchFamily="18" charset="0"/>
                <a:cs typeface="Times New Roman" pitchFamily="18" charset="0"/>
              </a:rPr>
              <a:t>          С началом космических исследований атмосферы Земли обнаружено нарушение озонового слоя над Антарктидой. Слой озона разрушается под воздействием загрязнения атмосферы оксидами азота, содержащимися в выбросах летательных аппаратов, при извержении вулканов, домашних и промышленных холодильниках, аэрозольных баллончиках! Точнее, это газ фреон. Он распадается под воздействием ультрафиолета и становится сильнейшим разрушителем озона. Несмотря на принимаемые меры, озонная дыра может разрастись. Наиболее технически реальным кажется «</a:t>
            </a:r>
            <a:r>
              <a:rPr lang="ru-RU" sz="1900" dirty="0" err="1">
                <a:solidFill>
                  <a:schemeClr val="tx1">
                    <a:lumMod val="95000"/>
                    <a:lumOff val="5000"/>
                  </a:schemeClr>
                </a:solidFill>
                <a:latin typeface="Times New Roman" pitchFamily="18" charset="0"/>
                <a:cs typeface="Times New Roman" pitchFamily="18" charset="0"/>
              </a:rPr>
              <a:t>радиоштопка</a:t>
            </a:r>
            <a:r>
              <a:rPr lang="ru-RU" sz="1900" dirty="0">
                <a:solidFill>
                  <a:schemeClr val="tx1">
                    <a:lumMod val="95000"/>
                    <a:lumOff val="5000"/>
                  </a:schemeClr>
                </a:solidFill>
                <a:latin typeface="Times New Roman" pitchFamily="18" charset="0"/>
                <a:cs typeface="Times New Roman" pitchFamily="18" charset="0"/>
              </a:rPr>
              <a:t>» — создание разряда в верхних слоях атмосферы с помощью радиоволн сверхвысоких частот. </a:t>
            </a:r>
          </a:p>
        </p:txBody>
      </p:sp>
      <p:pic>
        <p:nvPicPr>
          <p:cNvPr id="39939" name="Picture 6"/>
          <p:cNvPicPr>
            <a:picLocks noGrp="1" noChangeAspect="1" noChangeArrowheads="1"/>
          </p:cNvPicPr>
          <p:nvPr>
            <p:ph sz="half" idx="4294967295"/>
          </p:nvPr>
        </p:nvPicPr>
        <p:blipFill>
          <a:blip r:embed="rId3"/>
          <a:srcRect/>
          <a:stretch>
            <a:fillRect/>
          </a:stretch>
        </p:blipFill>
        <p:spPr>
          <a:xfrm>
            <a:off x="0" y="2819400"/>
            <a:ext cx="2133600" cy="1562100"/>
          </a:xfrm>
        </p:spPr>
      </p:pic>
      <p:pic>
        <p:nvPicPr>
          <p:cNvPr id="39940" name="Рисунок 7"/>
          <p:cNvPicPr>
            <a:picLocks noChangeAspect="1" noChangeArrowheads="1"/>
          </p:cNvPicPr>
          <p:nvPr/>
        </p:nvPicPr>
        <p:blipFill>
          <a:blip r:embed="rId4"/>
          <a:srcRect/>
          <a:stretch>
            <a:fillRect/>
          </a:stretch>
        </p:blipFill>
        <p:spPr bwMode="auto">
          <a:xfrm>
            <a:off x="228600" y="457200"/>
            <a:ext cx="2209800" cy="2127250"/>
          </a:xfrm>
          <a:prstGeom prst="rect">
            <a:avLst/>
          </a:prstGeom>
          <a:noFill/>
          <a:ln w="9525">
            <a:noFill/>
            <a:miter lim="800000"/>
            <a:headEnd/>
            <a:tailEnd/>
          </a:ln>
        </p:spPr>
      </p:pic>
      <p:pic>
        <p:nvPicPr>
          <p:cNvPr id="39942" name="Picture 8"/>
          <p:cNvPicPr>
            <a:picLocks noChangeAspect="1" noChangeArrowheads="1"/>
          </p:cNvPicPr>
          <p:nvPr/>
        </p:nvPicPr>
        <p:blipFill>
          <a:blip r:embed="rId5"/>
          <a:srcRect/>
          <a:stretch>
            <a:fillRect/>
          </a:stretch>
        </p:blipFill>
        <p:spPr bwMode="auto">
          <a:xfrm>
            <a:off x="0" y="4495800"/>
            <a:ext cx="1981200" cy="1651000"/>
          </a:xfrm>
          <a:prstGeom prst="rect">
            <a:avLst/>
          </a:prstGeom>
          <a:noFill/>
          <a:ln w="9525">
            <a:noFill/>
            <a:miter lim="800000"/>
            <a:headEnd/>
            <a:tailEnd/>
          </a:ln>
        </p:spPr>
      </p:pic>
      <p:pic>
        <p:nvPicPr>
          <p:cNvPr id="39943" name="Picture 10"/>
          <p:cNvPicPr>
            <a:picLocks noChangeAspect="1" noChangeArrowheads="1"/>
          </p:cNvPicPr>
          <p:nvPr/>
        </p:nvPicPr>
        <p:blipFill>
          <a:blip r:embed="rId6"/>
          <a:srcRect/>
          <a:stretch>
            <a:fillRect/>
          </a:stretch>
        </p:blipFill>
        <p:spPr bwMode="auto">
          <a:xfrm>
            <a:off x="2971800" y="2209800"/>
            <a:ext cx="2193925" cy="1828800"/>
          </a:xfrm>
          <a:prstGeom prst="rect">
            <a:avLst/>
          </a:prstGeom>
          <a:noFill/>
          <a:ln w="9525">
            <a:noFill/>
            <a:miter lim="800000"/>
            <a:headEnd/>
            <a:tailEnd/>
          </a:ln>
        </p:spPr>
      </p:pic>
      <p:pic>
        <p:nvPicPr>
          <p:cNvPr id="39944" name="Picture 11"/>
          <p:cNvPicPr>
            <a:picLocks noChangeAspect="1" noChangeArrowheads="1"/>
          </p:cNvPicPr>
          <p:nvPr/>
        </p:nvPicPr>
        <p:blipFill>
          <a:blip r:embed="rId7"/>
          <a:srcRect/>
          <a:stretch>
            <a:fillRect/>
          </a:stretch>
        </p:blipFill>
        <p:spPr bwMode="auto">
          <a:xfrm>
            <a:off x="2667000" y="304800"/>
            <a:ext cx="2332038" cy="1943100"/>
          </a:xfrm>
          <a:prstGeom prst="rect">
            <a:avLst/>
          </a:prstGeom>
          <a:noFill/>
          <a:ln w="9525">
            <a:noFill/>
            <a:miter lim="800000"/>
            <a:headEnd/>
            <a:tailEnd/>
          </a:ln>
        </p:spPr>
      </p:pic>
      <p:pic>
        <p:nvPicPr>
          <p:cNvPr id="39945" name="Picture 12"/>
          <p:cNvPicPr>
            <a:picLocks noChangeAspect="1" noChangeArrowheads="1"/>
          </p:cNvPicPr>
          <p:nvPr/>
        </p:nvPicPr>
        <p:blipFill>
          <a:blip r:embed="rId8"/>
          <a:srcRect/>
          <a:stretch>
            <a:fillRect/>
          </a:stretch>
        </p:blipFill>
        <p:spPr bwMode="auto">
          <a:xfrm>
            <a:off x="1447800" y="2743200"/>
            <a:ext cx="2271713" cy="1892300"/>
          </a:xfrm>
          <a:prstGeom prst="rect">
            <a:avLst/>
          </a:prstGeom>
          <a:noFill/>
          <a:ln w="9525">
            <a:noFill/>
            <a:miter lim="800000"/>
            <a:headEnd/>
            <a:tailEnd/>
          </a:ln>
        </p:spPr>
      </p:pic>
      <p:pic>
        <p:nvPicPr>
          <p:cNvPr id="39946" name="Picture 14"/>
          <p:cNvPicPr>
            <a:picLocks noChangeAspect="1" noChangeArrowheads="1"/>
          </p:cNvPicPr>
          <p:nvPr/>
        </p:nvPicPr>
        <p:blipFill>
          <a:blip r:embed="rId9"/>
          <a:srcRect/>
          <a:stretch>
            <a:fillRect/>
          </a:stretch>
        </p:blipFill>
        <p:spPr bwMode="auto">
          <a:xfrm>
            <a:off x="3048000" y="3962400"/>
            <a:ext cx="2286000" cy="1905000"/>
          </a:xfrm>
          <a:prstGeom prst="rect">
            <a:avLst/>
          </a:prstGeom>
          <a:noFill/>
          <a:ln w="9525">
            <a:noFill/>
            <a:miter lim="800000"/>
            <a:headEnd/>
            <a:tailEnd/>
          </a:ln>
        </p:spPr>
      </p:pic>
      <p:pic>
        <p:nvPicPr>
          <p:cNvPr id="39947" name="Picture 13"/>
          <p:cNvPicPr>
            <a:picLocks noChangeAspect="1" noChangeArrowheads="1"/>
          </p:cNvPicPr>
          <p:nvPr/>
        </p:nvPicPr>
        <p:blipFill>
          <a:blip r:embed="rId10"/>
          <a:srcRect/>
          <a:stretch>
            <a:fillRect/>
          </a:stretch>
        </p:blipFill>
        <p:spPr bwMode="auto">
          <a:xfrm>
            <a:off x="1676400" y="5105400"/>
            <a:ext cx="2209800" cy="16017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wipe(up)">
                                      <p:cBhvr>
                                        <p:cTn id="7" dur="2000"/>
                                        <p:tgtEl>
                                          <p:spTgt spid="6147">
                                            <p:txEl>
                                              <p:pRg st="0" end="0"/>
                                            </p:txEl>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Effect transition="in" filter="wipe(up)">
                                      <p:cBhvr>
                                        <p:cTn id="11" dur="2000"/>
                                        <p:tgtEl>
                                          <p:spTgt spid="6147">
                                            <p:txEl>
                                              <p:pRg st="1" end="1"/>
                                            </p:txEl>
                                          </p:spTgt>
                                        </p:tgtEl>
                                      </p:cBhvr>
                                    </p:animEffect>
                                  </p:childTnLst>
                                </p:cTn>
                              </p:par>
                              <p:par>
                                <p:cTn id="12" presetID="23" presetClass="entr" presetSubtype="16" fill="hold" nodeType="withEffect">
                                  <p:stCondLst>
                                    <p:cond delay="0"/>
                                  </p:stCondLst>
                                  <p:childTnLst>
                                    <p:set>
                                      <p:cBhvr>
                                        <p:cTn id="13" dur="1" fill="hold">
                                          <p:stCondLst>
                                            <p:cond delay="0"/>
                                          </p:stCondLst>
                                        </p:cTn>
                                        <p:tgtEl>
                                          <p:spTgt spid="39940"/>
                                        </p:tgtEl>
                                        <p:attrNameLst>
                                          <p:attrName>style.visibility</p:attrName>
                                        </p:attrNameLst>
                                      </p:cBhvr>
                                      <p:to>
                                        <p:strVal val="visible"/>
                                      </p:to>
                                    </p:set>
                                    <p:anim calcmode="lin" valueType="num">
                                      <p:cBhvr>
                                        <p:cTn id="14" dur="1000" fill="hold"/>
                                        <p:tgtEl>
                                          <p:spTgt spid="39940"/>
                                        </p:tgtEl>
                                        <p:attrNameLst>
                                          <p:attrName>ppt_w</p:attrName>
                                        </p:attrNameLst>
                                      </p:cBhvr>
                                      <p:tavLst>
                                        <p:tav tm="0">
                                          <p:val>
                                            <p:fltVal val="0"/>
                                          </p:val>
                                        </p:tav>
                                        <p:tav tm="100000">
                                          <p:val>
                                            <p:strVal val="#ppt_w"/>
                                          </p:val>
                                        </p:tav>
                                      </p:tavLst>
                                    </p:anim>
                                    <p:anim calcmode="lin" valueType="num">
                                      <p:cBhvr>
                                        <p:cTn id="15" dur="1000" fill="hold"/>
                                        <p:tgtEl>
                                          <p:spTgt spid="39940"/>
                                        </p:tgtEl>
                                        <p:attrNameLst>
                                          <p:attrName>ppt_h</p:attrName>
                                        </p:attrNameLst>
                                      </p:cBhvr>
                                      <p:tavLst>
                                        <p:tav tm="0">
                                          <p:val>
                                            <p:fltVal val="0"/>
                                          </p:val>
                                        </p:tav>
                                        <p:tav tm="100000">
                                          <p:val>
                                            <p:strVal val="#ppt_h"/>
                                          </p:val>
                                        </p:tav>
                                      </p:tavLst>
                                    </p:anim>
                                  </p:childTnLst>
                                </p:cTn>
                              </p:par>
                            </p:childTnLst>
                          </p:cTn>
                        </p:par>
                        <p:par>
                          <p:cTn id="16" fill="hold">
                            <p:stCondLst>
                              <p:cond delay="4000"/>
                            </p:stCondLst>
                            <p:childTnLst>
                              <p:par>
                                <p:cTn id="17" presetID="23" presetClass="entr" presetSubtype="16" fill="hold" nodeType="afterEffect">
                                  <p:stCondLst>
                                    <p:cond delay="0"/>
                                  </p:stCondLst>
                                  <p:childTnLst>
                                    <p:set>
                                      <p:cBhvr>
                                        <p:cTn id="18" dur="1" fill="hold">
                                          <p:stCondLst>
                                            <p:cond delay="0"/>
                                          </p:stCondLst>
                                        </p:cTn>
                                        <p:tgtEl>
                                          <p:spTgt spid="39939"/>
                                        </p:tgtEl>
                                        <p:attrNameLst>
                                          <p:attrName>style.visibility</p:attrName>
                                        </p:attrNameLst>
                                      </p:cBhvr>
                                      <p:to>
                                        <p:strVal val="visible"/>
                                      </p:to>
                                    </p:set>
                                    <p:anim calcmode="lin" valueType="num">
                                      <p:cBhvr>
                                        <p:cTn id="19" dur="1000" fill="hold"/>
                                        <p:tgtEl>
                                          <p:spTgt spid="39939"/>
                                        </p:tgtEl>
                                        <p:attrNameLst>
                                          <p:attrName>ppt_w</p:attrName>
                                        </p:attrNameLst>
                                      </p:cBhvr>
                                      <p:tavLst>
                                        <p:tav tm="0">
                                          <p:val>
                                            <p:fltVal val="0"/>
                                          </p:val>
                                        </p:tav>
                                        <p:tav tm="100000">
                                          <p:val>
                                            <p:strVal val="#ppt_w"/>
                                          </p:val>
                                        </p:tav>
                                      </p:tavLst>
                                    </p:anim>
                                    <p:anim calcmode="lin" valueType="num">
                                      <p:cBhvr>
                                        <p:cTn id="20" dur="1000" fill="hold"/>
                                        <p:tgtEl>
                                          <p:spTgt spid="39939"/>
                                        </p:tgtEl>
                                        <p:attrNameLst>
                                          <p:attrName>ppt_h</p:attrName>
                                        </p:attrNameLst>
                                      </p:cBhvr>
                                      <p:tavLst>
                                        <p:tav tm="0">
                                          <p:val>
                                            <p:fltVal val="0"/>
                                          </p:val>
                                        </p:tav>
                                        <p:tav tm="100000">
                                          <p:val>
                                            <p:strVal val="#ppt_h"/>
                                          </p:val>
                                        </p:tav>
                                      </p:tavLst>
                                    </p:anim>
                                  </p:childTnLst>
                                </p:cTn>
                              </p:par>
                            </p:childTnLst>
                          </p:cTn>
                        </p:par>
                        <p:par>
                          <p:cTn id="21" fill="hold">
                            <p:stCondLst>
                              <p:cond delay="5000"/>
                            </p:stCondLst>
                            <p:childTnLst>
                              <p:par>
                                <p:cTn id="22" presetID="23" presetClass="entr" presetSubtype="16" fill="hold" nodeType="afterEffect">
                                  <p:stCondLst>
                                    <p:cond delay="0"/>
                                  </p:stCondLst>
                                  <p:childTnLst>
                                    <p:set>
                                      <p:cBhvr>
                                        <p:cTn id="23" dur="1" fill="hold">
                                          <p:stCondLst>
                                            <p:cond delay="0"/>
                                          </p:stCondLst>
                                        </p:cTn>
                                        <p:tgtEl>
                                          <p:spTgt spid="39942"/>
                                        </p:tgtEl>
                                        <p:attrNameLst>
                                          <p:attrName>style.visibility</p:attrName>
                                        </p:attrNameLst>
                                      </p:cBhvr>
                                      <p:to>
                                        <p:strVal val="visible"/>
                                      </p:to>
                                    </p:set>
                                    <p:anim calcmode="lin" valueType="num">
                                      <p:cBhvr>
                                        <p:cTn id="24" dur="1000" fill="hold"/>
                                        <p:tgtEl>
                                          <p:spTgt spid="39942"/>
                                        </p:tgtEl>
                                        <p:attrNameLst>
                                          <p:attrName>ppt_w</p:attrName>
                                        </p:attrNameLst>
                                      </p:cBhvr>
                                      <p:tavLst>
                                        <p:tav tm="0">
                                          <p:val>
                                            <p:fltVal val="0"/>
                                          </p:val>
                                        </p:tav>
                                        <p:tav tm="100000">
                                          <p:val>
                                            <p:strVal val="#ppt_w"/>
                                          </p:val>
                                        </p:tav>
                                      </p:tavLst>
                                    </p:anim>
                                    <p:anim calcmode="lin" valueType="num">
                                      <p:cBhvr>
                                        <p:cTn id="25" dur="1000" fill="hold"/>
                                        <p:tgtEl>
                                          <p:spTgt spid="39942"/>
                                        </p:tgtEl>
                                        <p:attrNameLst>
                                          <p:attrName>ppt_h</p:attrName>
                                        </p:attrNameLst>
                                      </p:cBhvr>
                                      <p:tavLst>
                                        <p:tav tm="0">
                                          <p:val>
                                            <p:fltVal val="0"/>
                                          </p:val>
                                        </p:tav>
                                        <p:tav tm="100000">
                                          <p:val>
                                            <p:strVal val="#ppt_h"/>
                                          </p:val>
                                        </p:tav>
                                      </p:tavLst>
                                    </p:anim>
                                  </p:childTnLst>
                                </p:cTn>
                              </p:par>
                            </p:childTnLst>
                          </p:cTn>
                        </p:par>
                        <p:par>
                          <p:cTn id="26" fill="hold">
                            <p:stCondLst>
                              <p:cond delay="6000"/>
                            </p:stCondLst>
                            <p:childTnLst>
                              <p:par>
                                <p:cTn id="27" presetID="23" presetClass="entr" presetSubtype="16" fill="hold" nodeType="afterEffect">
                                  <p:stCondLst>
                                    <p:cond delay="0"/>
                                  </p:stCondLst>
                                  <p:childTnLst>
                                    <p:set>
                                      <p:cBhvr>
                                        <p:cTn id="28" dur="1" fill="hold">
                                          <p:stCondLst>
                                            <p:cond delay="0"/>
                                          </p:stCondLst>
                                        </p:cTn>
                                        <p:tgtEl>
                                          <p:spTgt spid="39947"/>
                                        </p:tgtEl>
                                        <p:attrNameLst>
                                          <p:attrName>style.visibility</p:attrName>
                                        </p:attrNameLst>
                                      </p:cBhvr>
                                      <p:to>
                                        <p:strVal val="visible"/>
                                      </p:to>
                                    </p:set>
                                    <p:anim calcmode="lin" valueType="num">
                                      <p:cBhvr>
                                        <p:cTn id="29" dur="1000" fill="hold"/>
                                        <p:tgtEl>
                                          <p:spTgt spid="39947"/>
                                        </p:tgtEl>
                                        <p:attrNameLst>
                                          <p:attrName>ppt_w</p:attrName>
                                        </p:attrNameLst>
                                      </p:cBhvr>
                                      <p:tavLst>
                                        <p:tav tm="0">
                                          <p:val>
                                            <p:fltVal val="0"/>
                                          </p:val>
                                        </p:tav>
                                        <p:tav tm="100000">
                                          <p:val>
                                            <p:strVal val="#ppt_w"/>
                                          </p:val>
                                        </p:tav>
                                      </p:tavLst>
                                    </p:anim>
                                    <p:anim calcmode="lin" valueType="num">
                                      <p:cBhvr>
                                        <p:cTn id="30" dur="1000" fill="hold"/>
                                        <p:tgtEl>
                                          <p:spTgt spid="39947"/>
                                        </p:tgtEl>
                                        <p:attrNameLst>
                                          <p:attrName>ppt_h</p:attrName>
                                        </p:attrNameLst>
                                      </p:cBhvr>
                                      <p:tavLst>
                                        <p:tav tm="0">
                                          <p:val>
                                            <p:fltVal val="0"/>
                                          </p:val>
                                        </p:tav>
                                        <p:tav tm="100000">
                                          <p:val>
                                            <p:strVal val="#ppt_h"/>
                                          </p:val>
                                        </p:tav>
                                      </p:tavLst>
                                    </p:anim>
                                  </p:childTnLst>
                                </p:cTn>
                              </p:par>
                            </p:childTnLst>
                          </p:cTn>
                        </p:par>
                        <p:par>
                          <p:cTn id="31" fill="hold">
                            <p:stCondLst>
                              <p:cond delay="7000"/>
                            </p:stCondLst>
                            <p:childTnLst>
                              <p:par>
                                <p:cTn id="32" presetID="23" presetClass="entr" presetSubtype="16" fill="hold" nodeType="afterEffect">
                                  <p:stCondLst>
                                    <p:cond delay="0"/>
                                  </p:stCondLst>
                                  <p:childTnLst>
                                    <p:set>
                                      <p:cBhvr>
                                        <p:cTn id="33" dur="1" fill="hold">
                                          <p:stCondLst>
                                            <p:cond delay="0"/>
                                          </p:stCondLst>
                                        </p:cTn>
                                        <p:tgtEl>
                                          <p:spTgt spid="39946"/>
                                        </p:tgtEl>
                                        <p:attrNameLst>
                                          <p:attrName>style.visibility</p:attrName>
                                        </p:attrNameLst>
                                      </p:cBhvr>
                                      <p:to>
                                        <p:strVal val="visible"/>
                                      </p:to>
                                    </p:set>
                                    <p:anim calcmode="lin" valueType="num">
                                      <p:cBhvr>
                                        <p:cTn id="34" dur="1000" fill="hold"/>
                                        <p:tgtEl>
                                          <p:spTgt spid="39946"/>
                                        </p:tgtEl>
                                        <p:attrNameLst>
                                          <p:attrName>ppt_w</p:attrName>
                                        </p:attrNameLst>
                                      </p:cBhvr>
                                      <p:tavLst>
                                        <p:tav tm="0">
                                          <p:val>
                                            <p:fltVal val="0"/>
                                          </p:val>
                                        </p:tav>
                                        <p:tav tm="100000">
                                          <p:val>
                                            <p:strVal val="#ppt_w"/>
                                          </p:val>
                                        </p:tav>
                                      </p:tavLst>
                                    </p:anim>
                                    <p:anim calcmode="lin" valueType="num">
                                      <p:cBhvr>
                                        <p:cTn id="35" dur="1000" fill="hold"/>
                                        <p:tgtEl>
                                          <p:spTgt spid="39946"/>
                                        </p:tgtEl>
                                        <p:attrNameLst>
                                          <p:attrName>ppt_h</p:attrName>
                                        </p:attrNameLst>
                                      </p:cBhvr>
                                      <p:tavLst>
                                        <p:tav tm="0">
                                          <p:val>
                                            <p:fltVal val="0"/>
                                          </p:val>
                                        </p:tav>
                                        <p:tav tm="100000">
                                          <p:val>
                                            <p:strVal val="#ppt_h"/>
                                          </p:val>
                                        </p:tav>
                                      </p:tavLst>
                                    </p:anim>
                                  </p:childTnLst>
                                </p:cTn>
                              </p:par>
                            </p:childTnLst>
                          </p:cTn>
                        </p:par>
                        <p:par>
                          <p:cTn id="36" fill="hold">
                            <p:stCondLst>
                              <p:cond delay="8000"/>
                            </p:stCondLst>
                            <p:childTnLst>
                              <p:par>
                                <p:cTn id="37" presetID="23" presetClass="entr" presetSubtype="16" fill="hold" nodeType="afterEffect">
                                  <p:stCondLst>
                                    <p:cond delay="0"/>
                                  </p:stCondLst>
                                  <p:childTnLst>
                                    <p:set>
                                      <p:cBhvr>
                                        <p:cTn id="38" dur="1" fill="hold">
                                          <p:stCondLst>
                                            <p:cond delay="0"/>
                                          </p:stCondLst>
                                        </p:cTn>
                                        <p:tgtEl>
                                          <p:spTgt spid="39943"/>
                                        </p:tgtEl>
                                        <p:attrNameLst>
                                          <p:attrName>style.visibility</p:attrName>
                                        </p:attrNameLst>
                                      </p:cBhvr>
                                      <p:to>
                                        <p:strVal val="visible"/>
                                      </p:to>
                                    </p:set>
                                    <p:anim calcmode="lin" valueType="num">
                                      <p:cBhvr>
                                        <p:cTn id="39" dur="1000" fill="hold"/>
                                        <p:tgtEl>
                                          <p:spTgt spid="39943"/>
                                        </p:tgtEl>
                                        <p:attrNameLst>
                                          <p:attrName>ppt_w</p:attrName>
                                        </p:attrNameLst>
                                      </p:cBhvr>
                                      <p:tavLst>
                                        <p:tav tm="0">
                                          <p:val>
                                            <p:fltVal val="0"/>
                                          </p:val>
                                        </p:tav>
                                        <p:tav tm="100000">
                                          <p:val>
                                            <p:strVal val="#ppt_w"/>
                                          </p:val>
                                        </p:tav>
                                      </p:tavLst>
                                    </p:anim>
                                    <p:anim calcmode="lin" valueType="num">
                                      <p:cBhvr>
                                        <p:cTn id="40" dur="1000" fill="hold"/>
                                        <p:tgtEl>
                                          <p:spTgt spid="39943"/>
                                        </p:tgtEl>
                                        <p:attrNameLst>
                                          <p:attrName>ppt_h</p:attrName>
                                        </p:attrNameLst>
                                      </p:cBhvr>
                                      <p:tavLst>
                                        <p:tav tm="0">
                                          <p:val>
                                            <p:fltVal val="0"/>
                                          </p:val>
                                        </p:tav>
                                        <p:tav tm="100000">
                                          <p:val>
                                            <p:strVal val="#ppt_h"/>
                                          </p:val>
                                        </p:tav>
                                      </p:tavLst>
                                    </p:anim>
                                  </p:childTnLst>
                                </p:cTn>
                              </p:par>
                            </p:childTnLst>
                          </p:cTn>
                        </p:par>
                        <p:par>
                          <p:cTn id="41" fill="hold">
                            <p:stCondLst>
                              <p:cond delay="9000"/>
                            </p:stCondLst>
                            <p:childTnLst>
                              <p:par>
                                <p:cTn id="42" presetID="23" presetClass="entr" presetSubtype="16" fill="hold" nodeType="afterEffect">
                                  <p:stCondLst>
                                    <p:cond delay="0"/>
                                  </p:stCondLst>
                                  <p:childTnLst>
                                    <p:set>
                                      <p:cBhvr>
                                        <p:cTn id="43" dur="1" fill="hold">
                                          <p:stCondLst>
                                            <p:cond delay="0"/>
                                          </p:stCondLst>
                                        </p:cTn>
                                        <p:tgtEl>
                                          <p:spTgt spid="39944"/>
                                        </p:tgtEl>
                                        <p:attrNameLst>
                                          <p:attrName>style.visibility</p:attrName>
                                        </p:attrNameLst>
                                      </p:cBhvr>
                                      <p:to>
                                        <p:strVal val="visible"/>
                                      </p:to>
                                    </p:set>
                                    <p:anim calcmode="lin" valueType="num">
                                      <p:cBhvr>
                                        <p:cTn id="44" dur="1000" fill="hold"/>
                                        <p:tgtEl>
                                          <p:spTgt spid="39944"/>
                                        </p:tgtEl>
                                        <p:attrNameLst>
                                          <p:attrName>ppt_w</p:attrName>
                                        </p:attrNameLst>
                                      </p:cBhvr>
                                      <p:tavLst>
                                        <p:tav tm="0">
                                          <p:val>
                                            <p:fltVal val="0"/>
                                          </p:val>
                                        </p:tav>
                                        <p:tav tm="100000">
                                          <p:val>
                                            <p:strVal val="#ppt_w"/>
                                          </p:val>
                                        </p:tav>
                                      </p:tavLst>
                                    </p:anim>
                                    <p:anim calcmode="lin" valueType="num">
                                      <p:cBhvr>
                                        <p:cTn id="45" dur="1000" fill="hold"/>
                                        <p:tgtEl>
                                          <p:spTgt spid="39944"/>
                                        </p:tgtEl>
                                        <p:attrNameLst>
                                          <p:attrName>ppt_h</p:attrName>
                                        </p:attrNameLst>
                                      </p:cBhvr>
                                      <p:tavLst>
                                        <p:tav tm="0">
                                          <p:val>
                                            <p:fltVal val="0"/>
                                          </p:val>
                                        </p:tav>
                                        <p:tav tm="100000">
                                          <p:val>
                                            <p:strVal val="#ppt_h"/>
                                          </p:val>
                                        </p:tav>
                                      </p:tavLst>
                                    </p:anim>
                                  </p:childTnLst>
                                </p:cTn>
                              </p:par>
                            </p:childTnLst>
                          </p:cTn>
                        </p:par>
                        <p:par>
                          <p:cTn id="46" fill="hold">
                            <p:stCondLst>
                              <p:cond delay="10000"/>
                            </p:stCondLst>
                            <p:childTnLst>
                              <p:par>
                                <p:cTn id="47" presetID="51" presetClass="entr" presetSubtype="0" fill="hold" nodeType="afterEffect">
                                  <p:stCondLst>
                                    <p:cond delay="0"/>
                                  </p:stCondLst>
                                  <p:childTnLst>
                                    <p:set>
                                      <p:cBhvr>
                                        <p:cTn id="48" dur="1" fill="hold">
                                          <p:stCondLst>
                                            <p:cond delay="0"/>
                                          </p:stCondLst>
                                        </p:cTn>
                                        <p:tgtEl>
                                          <p:spTgt spid="39945"/>
                                        </p:tgtEl>
                                        <p:attrNameLst>
                                          <p:attrName>style.visibility</p:attrName>
                                        </p:attrNameLst>
                                      </p:cBhvr>
                                      <p:to>
                                        <p:strVal val="visible"/>
                                      </p:to>
                                    </p:set>
                                    <p:animEffect transition="in" filter="fade">
                                      <p:cBhvr>
                                        <p:cTn id="49" dur="770" decel="100000"/>
                                        <p:tgtEl>
                                          <p:spTgt spid="39945"/>
                                        </p:tgtEl>
                                      </p:cBhvr>
                                    </p:animEffect>
                                    <p:animScale>
                                      <p:cBhvr>
                                        <p:cTn id="50" dur="770" decel="100000"/>
                                        <p:tgtEl>
                                          <p:spTgt spid="39945"/>
                                        </p:tgtEl>
                                      </p:cBhvr>
                                      <p:from x="10000" y="10000"/>
                                      <p:to x="200000" y="450000"/>
                                    </p:animScale>
                                    <p:animScale>
                                      <p:cBhvr>
                                        <p:cTn id="51" dur="1230" accel="100000" fill="hold">
                                          <p:stCondLst>
                                            <p:cond delay="770"/>
                                          </p:stCondLst>
                                        </p:cTn>
                                        <p:tgtEl>
                                          <p:spTgt spid="39945"/>
                                        </p:tgtEl>
                                      </p:cBhvr>
                                      <p:from x="200000" y="450000"/>
                                      <p:to x="100000" y="100000"/>
                                    </p:animScale>
                                    <p:set>
                                      <p:cBhvr>
                                        <p:cTn id="52" dur="770" fill="hold"/>
                                        <p:tgtEl>
                                          <p:spTgt spid="39945"/>
                                        </p:tgtEl>
                                        <p:attrNameLst>
                                          <p:attrName>ppt_x</p:attrName>
                                        </p:attrNameLst>
                                      </p:cBhvr>
                                      <p:to>
                                        <p:strVal val="(0.5)"/>
                                      </p:to>
                                    </p:set>
                                    <p:anim from="(0.5)" to="(#ppt_x)" calcmode="lin" valueType="num">
                                      <p:cBhvr>
                                        <p:cTn id="53" dur="1230" accel="100000" fill="hold">
                                          <p:stCondLst>
                                            <p:cond delay="770"/>
                                          </p:stCondLst>
                                        </p:cTn>
                                        <p:tgtEl>
                                          <p:spTgt spid="39945"/>
                                        </p:tgtEl>
                                        <p:attrNameLst>
                                          <p:attrName>ppt_x</p:attrName>
                                        </p:attrNameLst>
                                      </p:cBhvr>
                                    </p:anim>
                                    <p:set>
                                      <p:cBhvr>
                                        <p:cTn id="54" dur="770" fill="hold"/>
                                        <p:tgtEl>
                                          <p:spTgt spid="39945"/>
                                        </p:tgtEl>
                                        <p:attrNameLst>
                                          <p:attrName>ppt_y</p:attrName>
                                        </p:attrNameLst>
                                      </p:cBhvr>
                                      <p:to>
                                        <p:strVal val="(#ppt_y+0.4)"/>
                                      </p:to>
                                    </p:set>
                                    <p:anim from="(#ppt_y+0.4)" to="(#ppt_y)" calcmode="lin" valueType="num">
                                      <p:cBhvr>
                                        <p:cTn id="55" dur="1230" accel="100000" fill="hold">
                                          <p:stCondLst>
                                            <p:cond delay="770"/>
                                          </p:stCondLst>
                                        </p:cTn>
                                        <p:tgtEl>
                                          <p:spTgt spid="3994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extLst>
          </p:cNvPr>
          <p:cNvSpPr/>
          <p:nvPr/>
        </p:nvSpPr>
        <p:spPr>
          <a:xfrm>
            <a:off x="381000" y="770914"/>
            <a:ext cx="8190063" cy="923330"/>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eaLnBrk="1" hangingPunct="1">
              <a:defRPr/>
            </a:pPr>
            <a:r>
              <a:rPr lang="ru-RU"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2">
                      <a:satMod val="175000"/>
                      <a:alpha val="40000"/>
                    </a:schemeClr>
                  </a:glow>
                </a:effectLst>
              </a:rPr>
              <a:t>Спасибо за внимание!</a:t>
            </a:r>
          </a:p>
        </p:txBody>
      </p:sp>
      <p:pic>
        <p:nvPicPr>
          <p:cNvPr id="43012" name="Рисунок 1"/>
          <p:cNvPicPr>
            <a:picLocks noChangeAspect="1" noChangeArrowheads="1"/>
          </p:cNvPicPr>
          <p:nvPr/>
        </p:nvPicPr>
        <p:blipFill>
          <a:blip r:embed="rId2" cstate="email"/>
          <a:srcRect/>
          <a:stretch>
            <a:fillRect/>
          </a:stretch>
        </p:blipFill>
        <p:spPr bwMode="auto">
          <a:xfrm>
            <a:off x="1828800" y="2057400"/>
            <a:ext cx="5297487" cy="397192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2"/>
          <p:cNvSpPr>
            <a:spLocks noChangeArrowheads="1"/>
          </p:cNvSpPr>
          <p:nvPr/>
        </p:nvSpPr>
        <p:spPr bwMode="auto">
          <a:xfrm>
            <a:off x="152400" y="0"/>
            <a:ext cx="8839200" cy="646113"/>
          </a:xfrm>
          <a:prstGeom prst="rect">
            <a:avLst/>
          </a:prstGeom>
          <a:noFill/>
          <a:ln w="9525">
            <a:noFill/>
            <a:miter lim="800000"/>
            <a:headEnd/>
            <a:tailEnd/>
          </a:ln>
        </p:spPr>
        <p:txBody>
          <a:bodyPr>
            <a:spAutoFit/>
          </a:bodyPr>
          <a:lstStyle/>
          <a:p>
            <a:pPr algn="ctr" eaLnBrk="1" hangingPunct="1"/>
            <a:r>
              <a:rPr lang="ru-RU" sz="3600" b="1">
                <a:solidFill>
                  <a:srgbClr val="FF0000"/>
                </a:solidFill>
                <a:latin typeface="Times New Roman" pitchFamily="18" charset="0"/>
                <a:cs typeface="Times New Roman" pitchFamily="18" charset="0"/>
              </a:rPr>
              <a:t>Задачи учебного проекта:</a:t>
            </a:r>
          </a:p>
        </p:txBody>
      </p:sp>
      <p:sp>
        <p:nvSpPr>
          <p:cNvPr id="4" name="Прямоугольник: скругленные углы 3">
            <a:extLst>
              <a:ext uri="{FF2B5EF4-FFF2-40B4-BE49-F238E27FC236}"/>
            </a:extLst>
          </p:cNvPr>
          <p:cNvSpPr/>
          <p:nvPr/>
        </p:nvSpPr>
        <p:spPr>
          <a:xfrm>
            <a:off x="152400" y="1053606"/>
            <a:ext cx="3810000" cy="2222994"/>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ru-RU" sz="2000" dirty="0">
                <a:latin typeface="Times New Roman" panose="02020603050405020304" pitchFamily="18" charset="0"/>
                <a:cs typeface="Times New Roman" panose="02020603050405020304" pitchFamily="18" charset="0"/>
              </a:rPr>
              <a:t>1) Расширить и углубить знания обучающихся о космосе, первых космонавтах, совершивших полет; познакомить с освоением космоса: спутники, животные – космонавты, человек.</a:t>
            </a:r>
          </a:p>
        </p:txBody>
      </p:sp>
      <p:sp>
        <p:nvSpPr>
          <p:cNvPr id="6" name="Прямоугольник: скругленные углы 5">
            <a:extLst>
              <a:ext uri="{FF2B5EF4-FFF2-40B4-BE49-F238E27FC236}"/>
            </a:extLst>
          </p:cNvPr>
          <p:cNvSpPr/>
          <p:nvPr/>
        </p:nvSpPr>
        <p:spPr>
          <a:xfrm>
            <a:off x="0" y="3646940"/>
            <a:ext cx="4572000" cy="290626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ru-RU" sz="2000" dirty="0">
                <a:latin typeface="Times New Roman" panose="02020603050405020304" pitchFamily="18" charset="0"/>
                <a:cs typeface="Times New Roman" panose="02020603050405020304" pitchFamily="18" charset="0"/>
              </a:rPr>
              <a:t>2) Развивать мышление, воображение, любознательность, способствовать развитию речи, умению анализировать содержание вопросов и давать полный ответ на них; развивать умения взаимодействовать друг с другом, побуждать к совместной деятельности.</a:t>
            </a:r>
          </a:p>
        </p:txBody>
      </p:sp>
      <p:sp>
        <p:nvSpPr>
          <p:cNvPr id="8" name="Прямоугольник: скругленные углы 7">
            <a:extLst>
              <a:ext uri="{FF2B5EF4-FFF2-40B4-BE49-F238E27FC236}"/>
            </a:extLst>
          </p:cNvPr>
          <p:cNvSpPr/>
          <p:nvPr/>
        </p:nvSpPr>
        <p:spPr>
          <a:xfrm>
            <a:off x="4114800" y="913735"/>
            <a:ext cx="4876800" cy="2715014"/>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ru-RU" sz="2000" dirty="0">
                <a:latin typeface="Times New Roman" panose="02020603050405020304" pitchFamily="18" charset="0"/>
                <a:cs typeface="Times New Roman" panose="02020603050405020304" pitchFamily="18" charset="0"/>
              </a:rPr>
              <a:t>3) Воспитывать чувство патриотизма и гордости за свою страну, за достижения отечественных ученых и космонавтов, уважение к профессии – космонавт; способствовать формированию доброжелательных взаимоотношений между обучающимися, воспитывать чувство взаимопомощи.</a:t>
            </a:r>
          </a:p>
        </p:txBody>
      </p:sp>
      <p:sp>
        <p:nvSpPr>
          <p:cNvPr id="9" name="Прямоугольник: скругленные углы 8">
            <a:extLst>
              <a:ext uri="{FF2B5EF4-FFF2-40B4-BE49-F238E27FC236}"/>
            </a:extLst>
          </p:cNvPr>
          <p:cNvSpPr/>
          <p:nvPr/>
        </p:nvSpPr>
        <p:spPr>
          <a:xfrm>
            <a:off x="4724400" y="4039105"/>
            <a:ext cx="4267200" cy="2410254"/>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ru-RU" sz="2000" dirty="0">
                <a:latin typeface="Times New Roman" panose="02020603050405020304" pitchFamily="18" charset="0"/>
                <a:cs typeface="Times New Roman" panose="02020603050405020304" pitchFamily="18" charset="0"/>
              </a:rPr>
              <a:t>4) Активизировать словарь: планета, космос, ракета, скафандр, луна, вселенная, космонавт.</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1000"/>
                                        <p:tgtEl>
                                          <p:spTgt spid="8"/>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2"/>
          <p:cNvSpPr>
            <a:spLocks noChangeArrowheads="1"/>
          </p:cNvSpPr>
          <p:nvPr/>
        </p:nvSpPr>
        <p:spPr bwMode="auto">
          <a:xfrm>
            <a:off x="533400" y="381000"/>
            <a:ext cx="8610600" cy="4894263"/>
          </a:xfrm>
          <a:prstGeom prst="rect">
            <a:avLst/>
          </a:prstGeom>
          <a:noFill/>
          <a:ln w="9525">
            <a:noFill/>
            <a:miter lim="800000"/>
            <a:headEnd/>
            <a:tailEnd/>
          </a:ln>
        </p:spPr>
        <p:txBody>
          <a:bodyPr>
            <a:spAutoFit/>
          </a:bodyPr>
          <a:lstStyle/>
          <a:p>
            <a:pPr indent="457200" eaLnBrk="1" hangingPunct="1"/>
            <a:r>
              <a:rPr lang="ru-RU" sz="3200" b="1">
                <a:solidFill>
                  <a:srgbClr val="FF0000"/>
                </a:solidFill>
                <a:latin typeface="Times New Roman" pitchFamily="18" charset="0"/>
                <a:cs typeface="Times New Roman" pitchFamily="18" charset="0"/>
              </a:rPr>
              <a:t>Вид учебного проекта:</a:t>
            </a:r>
          </a:p>
          <a:p>
            <a:pPr indent="457200" eaLnBrk="1" hangingPunct="1"/>
            <a:r>
              <a:rPr lang="ru-RU" sz="2800" i="1">
                <a:latin typeface="Times New Roman" pitchFamily="18" charset="0"/>
                <a:cs typeface="Times New Roman" pitchFamily="18" charset="0"/>
              </a:rPr>
              <a:t>По доминирующей деятельности ученика: </a:t>
            </a:r>
            <a:r>
              <a:rPr lang="ru-RU" sz="2800">
                <a:latin typeface="Times New Roman" pitchFamily="18" charset="0"/>
                <a:cs typeface="Times New Roman" pitchFamily="18" charset="0"/>
              </a:rPr>
              <a:t>Информационный, творческий</a:t>
            </a:r>
          </a:p>
          <a:p>
            <a:pPr indent="457200" eaLnBrk="1" hangingPunct="1"/>
            <a:endParaRPr lang="ru-RU" sz="2800">
              <a:latin typeface="Times New Roman" pitchFamily="18" charset="0"/>
              <a:cs typeface="Times New Roman" pitchFamily="18" charset="0"/>
            </a:endParaRPr>
          </a:p>
          <a:p>
            <a:pPr indent="457200" eaLnBrk="1" hangingPunct="1"/>
            <a:r>
              <a:rPr lang="ru-RU" sz="2800" i="1">
                <a:latin typeface="Times New Roman" pitchFamily="18" charset="0"/>
                <a:cs typeface="Times New Roman" pitchFamily="18" charset="0"/>
              </a:rPr>
              <a:t>По предметно-содержательной области: </a:t>
            </a:r>
            <a:r>
              <a:rPr lang="ru-RU" sz="2800">
                <a:latin typeface="Times New Roman" pitchFamily="18" charset="0"/>
                <a:cs typeface="Times New Roman" pitchFamily="18" charset="0"/>
              </a:rPr>
              <a:t>Межпредметный проект</a:t>
            </a:r>
          </a:p>
          <a:p>
            <a:pPr indent="457200" eaLnBrk="1" hangingPunct="1"/>
            <a:endParaRPr lang="ru-RU" sz="2800">
              <a:latin typeface="Times New Roman" pitchFamily="18" charset="0"/>
              <a:cs typeface="Times New Roman" pitchFamily="18" charset="0"/>
            </a:endParaRPr>
          </a:p>
          <a:p>
            <a:pPr indent="457200" eaLnBrk="1" hangingPunct="1"/>
            <a:r>
              <a:rPr lang="ru-RU" sz="2800" i="1">
                <a:latin typeface="Times New Roman" pitchFamily="18" charset="0"/>
                <a:cs typeface="Times New Roman" pitchFamily="18" charset="0"/>
              </a:rPr>
              <a:t>По составу участников и по характеру контактов между участниками: </a:t>
            </a:r>
            <a:r>
              <a:rPr lang="ru-RU" sz="2800">
                <a:latin typeface="Times New Roman" pitchFamily="18" charset="0"/>
                <a:cs typeface="Times New Roman" pitchFamily="18" charset="0"/>
              </a:rPr>
              <a:t>Внутриклассный</a:t>
            </a:r>
          </a:p>
          <a:p>
            <a:pPr indent="457200" eaLnBrk="1" hangingPunct="1"/>
            <a:endParaRPr lang="ru-RU" sz="2800">
              <a:latin typeface="Times New Roman" pitchFamily="18" charset="0"/>
              <a:cs typeface="Times New Roman" pitchFamily="18" charset="0"/>
            </a:endParaRPr>
          </a:p>
          <a:p>
            <a:pPr indent="457200" eaLnBrk="1" hangingPunct="1"/>
            <a:r>
              <a:rPr lang="ru-RU" sz="2800" i="1">
                <a:latin typeface="Times New Roman" pitchFamily="18" charset="0"/>
                <a:cs typeface="Times New Roman" pitchFamily="18" charset="0"/>
              </a:rPr>
              <a:t>По срокам исполнения: </a:t>
            </a:r>
            <a:r>
              <a:rPr lang="ru-RU" sz="2800">
                <a:latin typeface="Times New Roman" pitchFamily="18" charset="0"/>
                <a:cs typeface="Times New Roman" pitchFamily="18" charset="0"/>
              </a:rPr>
              <a:t>Минипроект</a:t>
            </a:r>
            <a:endParaRPr lang="ru-RU" sz="320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314">
                                            <p:txEl>
                                              <p:pRg st="1" end="1"/>
                                            </p:txEl>
                                          </p:spTgt>
                                        </p:tgtEl>
                                        <p:attrNameLst>
                                          <p:attrName>style.visibility</p:attrName>
                                        </p:attrNameLst>
                                      </p:cBhvr>
                                      <p:to>
                                        <p:strVal val="visible"/>
                                      </p:to>
                                    </p:set>
                                    <p:animEffect transition="in" filter="wipe(up)">
                                      <p:cBhvr>
                                        <p:cTn id="7" dur="2000"/>
                                        <p:tgtEl>
                                          <p:spTgt spid="13314">
                                            <p:txEl>
                                              <p:pRg st="1" end="1"/>
                                            </p:txEl>
                                          </p:spTgt>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13314">
                                            <p:txEl>
                                              <p:pRg st="3" end="3"/>
                                            </p:txEl>
                                          </p:spTgt>
                                        </p:tgtEl>
                                        <p:attrNameLst>
                                          <p:attrName>style.visibility</p:attrName>
                                        </p:attrNameLst>
                                      </p:cBhvr>
                                      <p:to>
                                        <p:strVal val="visible"/>
                                      </p:to>
                                    </p:set>
                                    <p:animEffect transition="in" filter="wipe(up)">
                                      <p:cBhvr>
                                        <p:cTn id="11" dur="2000"/>
                                        <p:tgtEl>
                                          <p:spTgt spid="13314">
                                            <p:txEl>
                                              <p:pRg st="3" end="3"/>
                                            </p:txEl>
                                          </p:spTgt>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13314">
                                            <p:txEl>
                                              <p:pRg st="5" end="5"/>
                                            </p:txEl>
                                          </p:spTgt>
                                        </p:tgtEl>
                                        <p:attrNameLst>
                                          <p:attrName>style.visibility</p:attrName>
                                        </p:attrNameLst>
                                      </p:cBhvr>
                                      <p:to>
                                        <p:strVal val="visible"/>
                                      </p:to>
                                    </p:set>
                                    <p:animEffect transition="in" filter="wipe(up)">
                                      <p:cBhvr>
                                        <p:cTn id="15" dur="2000"/>
                                        <p:tgtEl>
                                          <p:spTgt spid="13314">
                                            <p:txEl>
                                              <p:pRg st="5" end="5"/>
                                            </p:txEl>
                                          </p:spTgt>
                                        </p:tgtEl>
                                      </p:cBhvr>
                                    </p:animEffect>
                                  </p:childTnLst>
                                </p:cTn>
                              </p:par>
                            </p:childTnLst>
                          </p:cTn>
                        </p:par>
                        <p:par>
                          <p:cTn id="16" fill="hold">
                            <p:stCondLst>
                              <p:cond delay="6000"/>
                            </p:stCondLst>
                            <p:childTnLst>
                              <p:par>
                                <p:cTn id="17" presetID="22" presetClass="entr" presetSubtype="1" fill="hold" nodeType="afterEffect">
                                  <p:stCondLst>
                                    <p:cond delay="0"/>
                                  </p:stCondLst>
                                  <p:childTnLst>
                                    <p:set>
                                      <p:cBhvr>
                                        <p:cTn id="18" dur="1" fill="hold">
                                          <p:stCondLst>
                                            <p:cond delay="0"/>
                                          </p:stCondLst>
                                        </p:cTn>
                                        <p:tgtEl>
                                          <p:spTgt spid="13314">
                                            <p:txEl>
                                              <p:pRg st="7" end="7"/>
                                            </p:txEl>
                                          </p:spTgt>
                                        </p:tgtEl>
                                        <p:attrNameLst>
                                          <p:attrName>style.visibility</p:attrName>
                                        </p:attrNameLst>
                                      </p:cBhvr>
                                      <p:to>
                                        <p:strVal val="visible"/>
                                      </p:to>
                                    </p:set>
                                    <p:animEffect transition="in" filter="wipe(up)">
                                      <p:cBhvr>
                                        <p:cTn id="19" dur="2000"/>
                                        <p:tgtEl>
                                          <p:spTgt spid="133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a:extLst>
              <a:ext uri="{FF2B5EF4-FFF2-40B4-BE49-F238E27FC236}"/>
            </a:extLst>
          </p:cNvPr>
          <p:cNvSpPr>
            <a:spLocks noChangeArrowheads="1"/>
          </p:cNvSpPr>
          <p:nvPr/>
        </p:nvSpPr>
        <p:spPr bwMode="auto">
          <a:xfrm>
            <a:off x="381000" y="246063"/>
            <a:ext cx="8763000" cy="6094412"/>
          </a:xfrm>
          <a:prstGeom prst="rect">
            <a:avLst/>
          </a:prstGeom>
          <a:noFill/>
          <a:ln w="9525">
            <a:noFill/>
            <a:miter lim="800000"/>
            <a:headEnd/>
            <a:tailEnd/>
          </a:ln>
        </p:spPr>
        <p:txBody>
          <a:bodyPr anchor="ctr">
            <a:spAutoFit/>
          </a:bodyPr>
          <a:lstStyle/>
          <a:p>
            <a:pPr indent="457200">
              <a:defRPr/>
            </a:pPr>
            <a:r>
              <a:rPr lang="ru-RU" sz="3200" b="1" dirty="0">
                <a:solidFill>
                  <a:srgbClr val="FF0000"/>
                </a:solidFill>
                <a:latin typeface="Times New Roman" pitchFamily="18" charset="0"/>
                <a:cs typeface="Times New Roman" pitchFamily="18" charset="0"/>
              </a:rPr>
              <a:t>Вопросы проекта:</a:t>
            </a:r>
          </a:p>
          <a:p>
            <a:pPr indent="457200">
              <a:defRPr/>
            </a:pPr>
            <a:endParaRPr lang="ru-RU" sz="3200" b="1" dirty="0">
              <a:latin typeface="Times New Roman" pitchFamily="18" charset="0"/>
              <a:cs typeface="Times New Roman" pitchFamily="18" charset="0"/>
            </a:endParaRPr>
          </a:p>
          <a:p>
            <a:pPr indent="360000">
              <a:defRPr/>
            </a:pPr>
            <a:r>
              <a:rPr lang="ru-RU" sz="2800" dirty="0">
                <a:latin typeface="Times New Roman" pitchFamily="18" charset="0"/>
                <a:cs typeface="Times New Roman" pitchFamily="18" charset="0"/>
              </a:rPr>
              <a:t>«Какова история изучения и освоения космического пространства?»</a:t>
            </a:r>
          </a:p>
          <a:p>
            <a:pPr indent="360000">
              <a:defRPr/>
            </a:pPr>
            <a:r>
              <a:rPr lang="ru-RU" sz="2800" dirty="0">
                <a:latin typeface="Times New Roman" pitchFamily="18" charset="0"/>
                <a:cs typeface="Times New Roman" pitchFamily="18" charset="0"/>
              </a:rPr>
              <a:t>«Что такое космос?»</a:t>
            </a:r>
          </a:p>
          <a:p>
            <a:pPr indent="360000">
              <a:defRPr/>
            </a:pPr>
            <a:r>
              <a:rPr lang="ru-RU" sz="2800" dirty="0">
                <a:latin typeface="Times New Roman" pitchFamily="18" charset="0"/>
                <a:cs typeface="Times New Roman" pitchFamily="18" charset="0"/>
              </a:rPr>
              <a:t>«Кто открыл дорогу в космос?» </a:t>
            </a:r>
          </a:p>
          <a:p>
            <a:pPr indent="360000" eaLnBrk="1" hangingPunct="1">
              <a:defRPr/>
            </a:pPr>
            <a:r>
              <a:rPr lang="ru-RU" sz="2800" dirty="0">
                <a:latin typeface="Times New Roman" pitchFamily="18" charset="0"/>
                <a:cs typeface="Times New Roman" pitchFamily="18" charset="0"/>
              </a:rPr>
              <a:t>«Как звали собаку, которая первая побывала в космосе?» </a:t>
            </a:r>
          </a:p>
          <a:p>
            <a:pPr indent="360000" eaLnBrk="1" hangingPunct="1">
              <a:defRPr/>
            </a:pPr>
            <a:r>
              <a:rPr lang="ru-RU" sz="2800" dirty="0">
                <a:latin typeface="Times New Roman" pitchFamily="18" charset="0"/>
                <a:cs typeface="Times New Roman" pitchFamily="18" charset="0"/>
              </a:rPr>
              <a:t>«Как звали первого человека, который полетел в космос?»</a:t>
            </a:r>
            <a:endParaRPr lang="ru-RU" sz="2800" dirty="0">
              <a:cs typeface="Arial" charset="0"/>
            </a:endParaRPr>
          </a:p>
          <a:p>
            <a:pPr indent="360000">
              <a:defRPr/>
            </a:pPr>
            <a:r>
              <a:rPr lang="ru-RU" sz="2800" dirty="0">
                <a:latin typeface="Times New Roman" pitchFamily="18" charset="0"/>
                <a:cs typeface="Times New Roman" pitchFamily="18" charset="0"/>
              </a:rPr>
              <a:t>«Какое влияние оказывает космос на человека?»</a:t>
            </a:r>
          </a:p>
          <a:p>
            <a:pPr indent="360000">
              <a:defRPr/>
            </a:pPr>
            <a:r>
              <a:rPr lang="ru-RU" sz="2800" dirty="0">
                <a:latin typeface="Times New Roman" pitchFamily="18" charset="0"/>
                <a:cs typeface="Times New Roman" pitchFamily="18" charset="0"/>
              </a:rPr>
              <a:t>«Какое влияние оказывает человек на космос?»</a:t>
            </a:r>
          </a:p>
          <a:p>
            <a:pPr indent="360000">
              <a:defRPr/>
            </a:pPr>
            <a:endParaRPr lang="ru-RU" sz="2800" b="1" dirty="0">
              <a:latin typeface="Calibri" pitchFamily="34" charset="0"/>
              <a:cs typeface="Times New Roman" pitchFamily="18" charset="0"/>
            </a:endParaRPr>
          </a:p>
          <a:p>
            <a:pPr indent="360000">
              <a:defRPr/>
            </a:pPr>
            <a:endParaRPr lang="ru-RU" dirty="0">
              <a:cs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2"/>
          <p:cNvSpPr>
            <a:spLocks noChangeArrowheads="1"/>
          </p:cNvSpPr>
          <p:nvPr/>
        </p:nvSpPr>
        <p:spPr bwMode="auto">
          <a:xfrm>
            <a:off x="1044575" y="0"/>
            <a:ext cx="7054850" cy="584200"/>
          </a:xfrm>
          <a:prstGeom prst="rect">
            <a:avLst/>
          </a:prstGeom>
          <a:noFill/>
          <a:ln w="9525">
            <a:noFill/>
            <a:miter lim="800000"/>
            <a:headEnd/>
            <a:tailEnd/>
          </a:ln>
        </p:spPr>
        <p:txBody>
          <a:bodyPr wrap="none">
            <a:spAutoFit/>
          </a:bodyPr>
          <a:lstStyle/>
          <a:p>
            <a:pPr eaLnBrk="1" hangingPunct="1"/>
            <a:r>
              <a:rPr lang="ru-RU" sz="3200" b="1">
                <a:solidFill>
                  <a:srgbClr val="FF0000"/>
                </a:solidFill>
                <a:latin typeface="Times New Roman" pitchFamily="18" charset="0"/>
                <a:cs typeface="Times New Roman" pitchFamily="18" charset="0"/>
              </a:rPr>
              <a:t>Этапы реализации учебного проекта</a:t>
            </a:r>
          </a:p>
        </p:txBody>
      </p:sp>
      <p:sp>
        <p:nvSpPr>
          <p:cNvPr id="15363" name="Прямоугольник 3"/>
          <p:cNvSpPr>
            <a:spLocks noChangeArrowheads="1"/>
          </p:cNvSpPr>
          <p:nvPr/>
        </p:nvSpPr>
        <p:spPr bwMode="auto">
          <a:xfrm>
            <a:off x="76200" y="1547813"/>
            <a:ext cx="3333750" cy="1108075"/>
          </a:xfrm>
          <a:prstGeom prst="rect">
            <a:avLst/>
          </a:prstGeom>
          <a:noFill/>
          <a:ln w="9525">
            <a:noFill/>
            <a:miter lim="800000"/>
            <a:headEnd/>
            <a:tailEnd/>
          </a:ln>
        </p:spPr>
        <p:txBody>
          <a:bodyPr>
            <a:spAutoFit/>
          </a:bodyPr>
          <a:lstStyle/>
          <a:p>
            <a:pPr algn="ctr" eaLnBrk="1" hangingPunct="1"/>
            <a:r>
              <a:rPr lang="ru-RU" sz="2400" b="1">
                <a:latin typeface="Times New Roman" pitchFamily="18" charset="0"/>
                <a:cs typeface="Times New Roman" pitchFamily="18" charset="0"/>
              </a:rPr>
              <a:t>1. Предпроектный этап</a:t>
            </a:r>
          </a:p>
          <a:p>
            <a:pPr eaLnBrk="1" hangingPunct="1"/>
            <a:endParaRPr lang="ru-RU" b="1"/>
          </a:p>
        </p:txBody>
      </p:sp>
      <p:sp>
        <p:nvSpPr>
          <p:cNvPr id="15364" name="Прямоугольник 4"/>
          <p:cNvSpPr>
            <a:spLocks noChangeArrowheads="1"/>
          </p:cNvSpPr>
          <p:nvPr/>
        </p:nvSpPr>
        <p:spPr bwMode="auto">
          <a:xfrm>
            <a:off x="2057400" y="2843213"/>
            <a:ext cx="3124200" cy="1108075"/>
          </a:xfrm>
          <a:prstGeom prst="rect">
            <a:avLst/>
          </a:prstGeom>
          <a:noFill/>
          <a:ln w="9525">
            <a:noFill/>
            <a:miter lim="800000"/>
            <a:headEnd/>
            <a:tailEnd/>
          </a:ln>
        </p:spPr>
        <p:txBody>
          <a:bodyPr>
            <a:spAutoFit/>
          </a:bodyPr>
          <a:lstStyle/>
          <a:p>
            <a:pPr algn="ctr" eaLnBrk="1" hangingPunct="1"/>
            <a:r>
              <a:rPr lang="ru-RU" sz="2400" b="1">
                <a:latin typeface="Times New Roman" pitchFamily="18" charset="0"/>
                <a:cs typeface="Times New Roman" pitchFamily="18" charset="0"/>
              </a:rPr>
              <a:t>2. Реализация проекта</a:t>
            </a:r>
          </a:p>
          <a:p>
            <a:pPr eaLnBrk="1" hangingPunct="1"/>
            <a:endParaRPr lang="ru-RU"/>
          </a:p>
        </p:txBody>
      </p:sp>
      <p:sp>
        <p:nvSpPr>
          <p:cNvPr id="15365" name="Прямоугольник 5"/>
          <p:cNvSpPr>
            <a:spLocks noChangeArrowheads="1"/>
          </p:cNvSpPr>
          <p:nvPr/>
        </p:nvSpPr>
        <p:spPr bwMode="auto">
          <a:xfrm>
            <a:off x="4038600" y="4062413"/>
            <a:ext cx="3124200" cy="1108075"/>
          </a:xfrm>
          <a:prstGeom prst="rect">
            <a:avLst/>
          </a:prstGeom>
          <a:noFill/>
          <a:ln w="9525">
            <a:noFill/>
            <a:miter lim="800000"/>
            <a:headEnd/>
            <a:tailEnd/>
          </a:ln>
        </p:spPr>
        <p:txBody>
          <a:bodyPr>
            <a:spAutoFit/>
          </a:bodyPr>
          <a:lstStyle/>
          <a:p>
            <a:pPr algn="ctr" eaLnBrk="1" hangingPunct="1"/>
            <a:r>
              <a:rPr lang="ru-RU" sz="2400" b="1">
                <a:latin typeface="Times New Roman" pitchFamily="18" charset="0"/>
                <a:cs typeface="Times New Roman" pitchFamily="18" charset="0"/>
              </a:rPr>
              <a:t>3. Рефлексивный этап</a:t>
            </a:r>
          </a:p>
          <a:p>
            <a:pPr eaLnBrk="1" hangingPunct="1"/>
            <a:endParaRPr lang="ru-RU"/>
          </a:p>
        </p:txBody>
      </p:sp>
      <p:sp>
        <p:nvSpPr>
          <p:cNvPr id="15366" name="Прямоугольник 6"/>
          <p:cNvSpPr>
            <a:spLocks noChangeArrowheads="1"/>
          </p:cNvSpPr>
          <p:nvPr/>
        </p:nvSpPr>
        <p:spPr bwMode="auto">
          <a:xfrm>
            <a:off x="5638800" y="5434013"/>
            <a:ext cx="3505200" cy="1108075"/>
          </a:xfrm>
          <a:prstGeom prst="rect">
            <a:avLst/>
          </a:prstGeom>
          <a:noFill/>
          <a:ln w="9525">
            <a:noFill/>
            <a:miter lim="800000"/>
            <a:headEnd/>
            <a:tailEnd/>
          </a:ln>
        </p:spPr>
        <p:txBody>
          <a:bodyPr>
            <a:spAutoFit/>
          </a:bodyPr>
          <a:lstStyle/>
          <a:p>
            <a:pPr algn="ctr" eaLnBrk="1" hangingPunct="1"/>
            <a:r>
              <a:rPr lang="ru-RU" sz="2400" b="1">
                <a:latin typeface="Times New Roman" pitchFamily="18" charset="0"/>
                <a:cs typeface="Times New Roman" pitchFamily="18" charset="0"/>
              </a:rPr>
              <a:t>4. Послепроектный этап</a:t>
            </a:r>
          </a:p>
          <a:p>
            <a:pPr eaLnBrk="1" hangingPunct="1"/>
            <a:endParaRPr lang="ru-RU"/>
          </a:p>
        </p:txBody>
      </p:sp>
      <p:pic>
        <p:nvPicPr>
          <p:cNvPr id="8" name="Рисунок 7">
            <a:extLst>
              <a:ext uri="{FF2B5EF4-FFF2-40B4-BE49-F238E27FC236}"/>
            </a:extLst>
          </p:cNvPr>
          <p:cNvPicPr>
            <a:picLocks noChangeAspect="1"/>
          </p:cNvPicPr>
          <p:nvPr/>
        </p:nvPicPr>
        <p:blipFill>
          <a:blip r:embed="rId2" cstate="email"/>
          <a:stretch>
            <a:fillRect/>
          </a:stretch>
        </p:blipFill>
        <p:spPr>
          <a:xfrm>
            <a:off x="5029200" y="911303"/>
            <a:ext cx="3542083" cy="217950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Рисунок 8">
            <a:extLst>
              <a:ext uri="{FF2B5EF4-FFF2-40B4-BE49-F238E27FC236}"/>
            </a:extLst>
          </p:cNvPr>
          <p:cNvPicPr>
            <a:picLocks noChangeAspect="1"/>
          </p:cNvPicPr>
          <p:nvPr/>
        </p:nvPicPr>
        <p:blipFill>
          <a:blip r:embed="rId3" cstate="email"/>
          <a:stretch>
            <a:fillRect/>
          </a:stretch>
        </p:blipFill>
        <p:spPr>
          <a:xfrm>
            <a:off x="380636" y="3733800"/>
            <a:ext cx="3703469" cy="23136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1000" fill="hold"/>
                                        <p:tgtEl>
                                          <p:spTgt spid="15363"/>
                                        </p:tgtEl>
                                        <p:attrNameLst>
                                          <p:attrName>ppt_w</p:attrName>
                                        </p:attrNameLst>
                                      </p:cBhvr>
                                      <p:tavLst>
                                        <p:tav tm="0">
                                          <p:val>
                                            <p:fltVal val="0"/>
                                          </p:val>
                                        </p:tav>
                                        <p:tav tm="100000">
                                          <p:val>
                                            <p:strVal val="#ppt_w"/>
                                          </p:val>
                                        </p:tav>
                                      </p:tavLst>
                                    </p:anim>
                                    <p:anim calcmode="lin" valueType="num">
                                      <p:cBhvr>
                                        <p:cTn id="8" dur="1000" fill="hold"/>
                                        <p:tgtEl>
                                          <p:spTgt spid="15363"/>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grpId="0" nodeType="afterEffect">
                                  <p:stCondLst>
                                    <p:cond delay="0"/>
                                  </p:stCondLst>
                                  <p:childTnLst>
                                    <p:set>
                                      <p:cBhvr>
                                        <p:cTn id="11" dur="1" fill="hold">
                                          <p:stCondLst>
                                            <p:cond delay="0"/>
                                          </p:stCondLst>
                                        </p:cTn>
                                        <p:tgtEl>
                                          <p:spTgt spid="15364"/>
                                        </p:tgtEl>
                                        <p:attrNameLst>
                                          <p:attrName>style.visibility</p:attrName>
                                        </p:attrNameLst>
                                      </p:cBhvr>
                                      <p:to>
                                        <p:strVal val="visible"/>
                                      </p:to>
                                    </p:set>
                                    <p:anim calcmode="lin" valueType="num">
                                      <p:cBhvr>
                                        <p:cTn id="12" dur="1000" fill="hold"/>
                                        <p:tgtEl>
                                          <p:spTgt spid="15364"/>
                                        </p:tgtEl>
                                        <p:attrNameLst>
                                          <p:attrName>ppt_w</p:attrName>
                                        </p:attrNameLst>
                                      </p:cBhvr>
                                      <p:tavLst>
                                        <p:tav tm="0">
                                          <p:val>
                                            <p:fltVal val="0"/>
                                          </p:val>
                                        </p:tav>
                                        <p:tav tm="100000">
                                          <p:val>
                                            <p:strVal val="#ppt_w"/>
                                          </p:val>
                                        </p:tav>
                                      </p:tavLst>
                                    </p:anim>
                                    <p:anim calcmode="lin" valueType="num">
                                      <p:cBhvr>
                                        <p:cTn id="13" dur="1000" fill="hold"/>
                                        <p:tgtEl>
                                          <p:spTgt spid="15364"/>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23" presetClass="entr" presetSubtype="16" fill="hold" grpId="0" nodeType="afterEffect">
                                  <p:stCondLst>
                                    <p:cond delay="0"/>
                                  </p:stCondLst>
                                  <p:childTnLst>
                                    <p:set>
                                      <p:cBhvr>
                                        <p:cTn id="16" dur="1" fill="hold">
                                          <p:stCondLst>
                                            <p:cond delay="0"/>
                                          </p:stCondLst>
                                        </p:cTn>
                                        <p:tgtEl>
                                          <p:spTgt spid="15365"/>
                                        </p:tgtEl>
                                        <p:attrNameLst>
                                          <p:attrName>style.visibility</p:attrName>
                                        </p:attrNameLst>
                                      </p:cBhvr>
                                      <p:to>
                                        <p:strVal val="visible"/>
                                      </p:to>
                                    </p:set>
                                    <p:anim calcmode="lin" valueType="num">
                                      <p:cBhvr>
                                        <p:cTn id="17" dur="1000" fill="hold"/>
                                        <p:tgtEl>
                                          <p:spTgt spid="15365"/>
                                        </p:tgtEl>
                                        <p:attrNameLst>
                                          <p:attrName>ppt_w</p:attrName>
                                        </p:attrNameLst>
                                      </p:cBhvr>
                                      <p:tavLst>
                                        <p:tav tm="0">
                                          <p:val>
                                            <p:fltVal val="0"/>
                                          </p:val>
                                        </p:tav>
                                        <p:tav tm="100000">
                                          <p:val>
                                            <p:strVal val="#ppt_w"/>
                                          </p:val>
                                        </p:tav>
                                      </p:tavLst>
                                    </p:anim>
                                    <p:anim calcmode="lin" valueType="num">
                                      <p:cBhvr>
                                        <p:cTn id="18" dur="1000" fill="hold"/>
                                        <p:tgtEl>
                                          <p:spTgt spid="15365"/>
                                        </p:tgtEl>
                                        <p:attrNameLst>
                                          <p:attrName>ppt_h</p:attrName>
                                        </p:attrNameLst>
                                      </p:cBhvr>
                                      <p:tavLst>
                                        <p:tav tm="0">
                                          <p:val>
                                            <p:fltVal val="0"/>
                                          </p:val>
                                        </p:tav>
                                        <p:tav tm="100000">
                                          <p:val>
                                            <p:strVal val="#ppt_h"/>
                                          </p:val>
                                        </p:tav>
                                      </p:tavLst>
                                    </p:anim>
                                  </p:childTnLst>
                                </p:cTn>
                              </p:par>
                            </p:childTnLst>
                          </p:cTn>
                        </p:par>
                        <p:par>
                          <p:cTn id="19" fill="hold">
                            <p:stCondLst>
                              <p:cond delay="3000"/>
                            </p:stCondLst>
                            <p:childTnLst>
                              <p:par>
                                <p:cTn id="20" presetID="23" presetClass="entr" presetSubtype="16" fill="hold" grpId="0" nodeType="afterEffect">
                                  <p:stCondLst>
                                    <p:cond delay="0"/>
                                  </p:stCondLst>
                                  <p:childTnLst>
                                    <p:set>
                                      <p:cBhvr>
                                        <p:cTn id="21" dur="1" fill="hold">
                                          <p:stCondLst>
                                            <p:cond delay="0"/>
                                          </p:stCondLst>
                                        </p:cTn>
                                        <p:tgtEl>
                                          <p:spTgt spid="15366"/>
                                        </p:tgtEl>
                                        <p:attrNameLst>
                                          <p:attrName>style.visibility</p:attrName>
                                        </p:attrNameLst>
                                      </p:cBhvr>
                                      <p:to>
                                        <p:strVal val="visible"/>
                                      </p:to>
                                    </p:set>
                                    <p:anim calcmode="lin" valueType="num">
                                      <p:cBhvr>
                                        <p:cTn id="22" dur="1000" fill="hold"/>
                                        <p:tgtEl>
                                          <p:spTgt spid="15366"/>
                                        </p:tgtEl>
                                        <p:attrNameLst>
                                          <p:attrName>ppt_w</p:attrName>
                                        </p:attrNameLst>
                                      </p:cBhvr>
                                      <p:tavLst>
                                        <p:tav tm="0">
                                          <p:val>
                                            <p:fltVal val="0"/>
                                          </p:val>
                                        </p:tav>
                                        <p:tav tm="100000">
                                          <p:val>
                                            <p:strVal val="#ppt_w"/>
                                          </p:val>
                                        </p:tav>
                                      </p:tavLst>
                                    </p:anim>
                                    <p:anim calcmode="lin" valueType="num">
                                      <p:cBhvr>
                                        <p:cTn id="23" dur="1000" fill="hold"/>
                                        <p:tgtEl>
                                          <p:spTgt spid="15366"/>
                                        </p:tgtEl>
                                        <p:attrNameLst>
                                          <p:attrName>ppt_h</p:attrName>
                                        </p:attrNameLst>
                                      </p:cBhvr>
                                      <p:tavLst>
                                        <p:tav tm="0">
                                          <p:val>
                                            <p:fltVal val="0"/>
                                          </p:val>
                                        </p:tav>
                                        <p:tav tm="100000">
                                          <p:val>
                                            <p:strVal val="#ppt_h"/>
                                          </p:val>
                                        </p:tav>
                                      </p:tavLst>
                                    </p:anim>
                                  </p:childTnLst>
                                </p:cTn>
                              </p:par>
                              <p:par>
                                <p:cTn id="24" presetID="5" presetClass="entr" presetSubtype="1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heckerboard(across)">
                                      <p:cBhvr>
                                        <p:cTn id="26" dur="500"/>
                                        <p:tgtEl>
                                          <p:spTgt spid="9"/>
                                        </p:tgtEl>
                                      </p:cBhvr>
                                    </p:animEffect>
                                  </p:childTnLst>
                                </p:cTn>
                              </p:par>
                              <p:par>
                                <p:cTn id="27" presetID="5" presetClass="entr" presetSubtype="1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heckerboard(across)">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p:bldP spid="15365" grpId="0"/>
      <p:bldP spid="153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2"/>
          <p:cNvSpPr>
            <a:spLocks noChangeArrowheads="1"/>
          </p:cNvSpPr>
          <p:nvPr/>
        </p:nvSpPr>
        <p:spPr bwMode="auto">
          <a:xfrm>
            <a:off x="838200" y="0"/>
            <a:ext cx="7162800" cy="862013"/>
          </a:xfrm>
          <a:prstGeom prst="rect">
            <a:avLst/>
          </a:prstGeom>
          <a:noFill/>
          <a:ln w="9525">
            <a:noFill/>
            <a:miter lim="800000"/>
            <a:headEnd/>
            <a:tailEnd/>
          </a:ln>
        </p:spPr>
        <p:txBody>
          <a:bodyPr>
            <a:spAutoFit/>
          </a:bodyPr>
          <a:lstStyle/>
          <a:p>
            <a:pPr algn="ctr" eaLnBrk="1" hangingPunct="1"/>
            <a:r>
              <a:rPr lang="ru-RU" sz="3200" b="1">
                <a:solidFill>
                  <a:srgbClr val="FF0000"/>
                </a:solidFill>
                <a:latin typeface="Times New Roman" pitchFamily="18" charset="0"/>
                <a:cs typeface="Times New Roman" pitchFamily="18" charset="0"/>
              </a:rPr>
              <a:t>1. Предпроектный этап</a:t>
            </a:r>
          </a:p>
          <a:p>
            <a:pPr eaLnBrk="1" hangingPunct="1"/>
            <a:endParaRPr lang="ru-RU" b="1"/>
          </a:p>
        </p:txBody>
      </p:sp>
      <p:sp>
        <p:nvSpPr>
          <p:cNvPr id="4" name="Прямоугольник 4"/>
          <p:cNvSpPr>
            <a:spLocks noChangeArrowheads="1"/>
          </p:cNvSpPr>
          <p:nvPr/>
        </p:nvSpPr>
        <p:spPr bwMode="auto">
          <a:xfrm>
            <a:off x="457200" y="914400"/>
            <a:ext cx="8305800" cy="1570038"/>
          </a:xfrm>
          <a:prstGeom prst="rect">
            <a:avLst/>
          </a:prstGeom>
          <a:noFill/>
          <a:ln w="9525">
            <a:noFill/>
            <a:miter lim="800000"/>
            <a:headEnd/>
            <a:tailEnd/>
          </a:ln>
        </p:spPr>
        <p:txBody>
          <a:bodyPr>
            <a:spAutoFit/>
          </a:bodyPr>
          <a:lstStyle/>
          <a:p>
            <a:pPr eaLnBrk="1" hangingPunct="1">
              <a:defRPr/>
            </a:pPr>
            <a:r>
              <a:rPr lang="ru-RU" sz="2400" dirty="0">
                <a:solidFill>
                  <a:schemeClr val="tx1">
                    <a:lumMod val="95000"/>
                    <a:lumOff val="5000"/>
                  </a:schemeClr>
                </a:solidFill>
                <a:latin typeface="Times New Roman" pitchFamily="18" charset="0"/>
                <a:cs typeface="Times New Roman" pitchFamily="18" charset="0"/>
              </a:rPr>
              <a:t>1) Продумывание темы учебного проекта.</a:t>
            </a:r>
          </a:p>
          <a:p>
            <a:pPr eaLnBrk="1" hangingPunct="1">
              <a:defRPr/>
            </a:pPr>
            <a:endParaRPr lang="ru-RU" sz="2400" dirty="0">
              <a:solidFill>
                <a:schemeClr val="tx1">
                  <a:lumMod val="95000"/>
                  <a:lumOff val="5000"/>
                </a:schemeClr>
              </a:solidFill>
              <a:latin typeface="Times New Roman" pitchFamily="18" charset="0"/>
              <a:cs typeface="Times New Roman" pitchFamily="18" charset="0"/>
            </a:endParaRPr>
          </a:p>
          <a:p>
            <a:pPr eaLnBrk="1" hangingPunct="1">
              <a:defRPr/>
            </a:pPr>
            <a:r>
              <a:rPr lang="ru-RU" sz="2400" dirty="0">
                <a:solidFill>
                  <a:schemeClr val="tx1">
                    <a:lumMod val="95000"/>
                    <a:lumOff val="5000"/>
                  </a:schemeClr>
                </a:solidFill>
                <a:latin typeface="Times New Roman" pitchFamily="18" charset="0"/>
                <a:cs typeface="Times New Roman" pitchFamily="18" charset="0"/>
              </a:rPr>
              <a:t>2) </a:t>
            </a:r>
            <a:r>
              <a:rPr lang="ru-RU" sz="2400" dirty="0">
                <a:latin typeface="Times New Roman" pitchFamily="18" charset="0"/>
                <a:cs typeface="Times New Roman" pitchFamily="18" charset="0"/>
              </a:rPr>
              <a:t>Формулирование проблемных вопросов учебной темы проекта.</a:t>
            </a:r>
            <a:endParaRPr lang="ru-RU" sz="2400" dirty="0">
              <a:solidFill>
                <a:schemeClr val="tx1">
                  <a:lumMod val="95000"/>
                  <a:lumOff val="5000"/>
                </a:schemeClr>
              </a:solidFill>
              <a:latin typeface="Times New Roman" pitchFamily="18" charset="0"/>
              <a:cs typeface="Times New Roman" pitchFamily="18" charset="0"/>
            </a:endParaRPr>
          </a:p>
        </p:txBody>
      </p:sp>
      <p:pic>
        <p:nvPicPr>
          <p:cNvPr id="18439" name="Picture 7" descr="https://as1.ftcdn.net/jpg/01/38/91/92/500_F_138919262_eoLHyCmT6GIby58C1m5UUVeWui2qL4aq.jpg"/>
          <p:cNvPicPr>
            <a:picLocks noChangeAspect="1" noChangeArrowheads="1"/>
          </p:cNvPicPr>
          <p:nvPr/>
        </p:nvPicPr>
        <p:blipFill>
          <a:blip r:embed="rId2" cstate="email"/>
          <a:srcRect/>
          <a:stretch>
            <a:fillRect/>
          </a:stretch>
        </p:blipFill>
        <p:spPr bwMode="auto">
          <a:xfrm>
            <a:off x="2819400" y="4419600"/>
            <a:ext cx="3034454" cy="2438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Скругленный прямоугольник 5"/>
          <p:cNvSpPr/>
          <p:nvPr/>
        </p:nvSpPr>
        <p:spPr>
          <a:xfrm>
            <a:off x="0" y="3505200"/>
            <a:ext cx="2133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lumMod val="95000"/>
                    <a:lumOff val="5000"/>
                  </a:schemeClr>
                </a:solidFill>
                <a:latin typeface="Times New Roman" pitchFamily="18" charset="0"/>
                <a:cs typeface="Times New Roman" pitchFamily="18" charset="0"/>
              </a:rPr>
              <a:t>«Кто открыл дорогу в космос?» </a:t>
            </a:r>
            <a:endParaRPr lang="ru-RU" dirty="0">
              <a:solidFill>
                <a:schemeClr val="tx1">
                  <a:lumMod val="95000"/>
                  <a:lumOff val="5000"/>
                </a:schemeClr>
              </a:solidFill>
            </a:endParaRPr>
          </a:p>
        </p:txBody>
      </p:sp>
      <p:sp>
        <p:nvSpPr>
          <p:cNvPr id="7" name="Скругленный прямоугольник 6"/>
          <p:cNvSpPr/>
          <p:nvPr/>
        </p:nvSpPr>
        <p:spPr>
          <a:xfrm>
            <a:off x="3200400" y="2438400"/>
            <a:ext cx="2362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lumMod val="95000"/>
                    <a:lumOff val="5000"/>
                  </a:schemeClr>
                </a:solidFill>
                <a:latin typeface="Times New Roman" pitchFamily="18" charset="0"/>
                <a:cs typeface="Times New Roman" pitchFamily="18" charset="0"/>
              </a:rPr>
              <a:t>«На чём можно полететь в космос?»</a:t>
            </a:r>
            <a:endParaRPr lang="ru-RU" dirty="0">
              <a:solidFill>
                <a:schemeClr val="tx1">
                  <a:lumMod val="95000"/>
                  <a:lumOff val="5000"/>
                </a:schemeClr>
              </a:solidFill>
            </a:endParaRPr>
          </a:p>
        </p:txBody>
      </p:sp>
      <p:sp>
        <p:nvSpPr>
          <p:cNvPr id="8" name="Скругленный прямоугольник 7"/>
          <p:cNvSpPr/>
          <p:nvPr/>
        </p:nvSpPr>
        <p:spPr>
          <a:xfrm>
            <a:off x="6629400" y="3505200"/>
            <a:ext cx="2514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lumMod val="95000"/>
                    <a:lumOff val="5000"/>
                  </a:schemeClr>
                </a:solidFill>
                <a:latin typeface="Times New Roman" pitchFamily="18" charset="0"/>
                <a:cs typeface="Times New Roman" pitchFamily="18" charset="0"/>
              </a:rPr>
              <a:t>«Как в будущем будут осуществляться полеты?»</a:t>
            </a:r>
            <a:endParaRPr lang="ru-RU" dirty="0"/>
          </a:p>
        </p:txBody>
      </p:sp>
      <p:sp>
        <p:nvSpPr>
          <p:cNvPr id="10" name="Выгнутая влево стрелка 9"/>
          <p:cNvSpPr/>
          <p:nvPr/>
        </p:nvSpPr>
        <p:spPr>
          <a:xfrm rot="13568992">
            <a:off x="6471444" y="4358482"/>
            <a:ext cx="973137" cy="20447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sp>
        <p:nvSpPr>
          <p:cNvPr id="11" name="Выгнутая вправо стрелка 10"/>
          <p:cNvSpPr/>
          <p:nvPr/>
        </p:nvSpPr>
        <p:spPr>
          <a:xfrm rot="8075315">
            <a:off x="1116013" y="4335463"/>
            <a:ext cx="1090612" cy="210026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solidFill>
                <a:schemeClr val="tx1"/>
              </a:solidFill>
            </a:endParaRPr>
          </a:p>
        </p:txBody>
      </p:sp>
      <p:sp>
        <p:nvSpPr>
          <p:cNvPr id="12" name="Стрелка вверх 11"/>
          <p:cNvSpPr/>
          <p:nvPr/>
        </p:nvSpPr>
        <p:spPr>
          <a:xfrm>
            <a:off x="4114800" y="3352800"/>
            <a:ext cx="457200" cy="990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18439"/>
                                        </p:tgtEl>
                                        <p:attrNameLst>
                                          <p:attrName>style.visibility</p:attrName>
                                        </p:attrNameLst>
                                      </p:cBhvr>
                                      <p:to>
                                        <p:strVal val="visible"/>
                                      </p:to>
                                    </p:set>
                                    <p:anim calcmode="lin" valueType="num">
                                      <p:cBhvr>
                                        <p:cTn id="11" dur="1000" fill="hold"/>
                                        <p:tgtEl>
                                          <p:spTgt spid="18439"/>
                                        </p:tgtEl>
                                        <p:attrNameLst>
                                          <p:attrName>ppt_w</p:attrName>
                                        </p:attrNameLst>
                                      </p:cBhvr>
                                      <p:tavLst>
                                        <p:tav tm="0">
                                          <p:val>
                                            <p:fltVal val="0"/>
                                          </p:val>
                                        </p:tav>
                                        <p:tav tm="100000">
                                          <p:val>
                                            <p:strVal val="#ppt_w"/>
                                          </p:val>
                                        </p:tav>
                                      </p:tavLst>
                                    </p:anim>
                                    <p:anim calcmode="lin" valueType="num">
                                      <p:cBhvr>
                                        <p:cTn id="12" dur="1000" fill="hold"/>
                                        <p:tgtEl>
                                          <p:spTgt spid="18439"/>
                                        </p:tgtEl>
                                        <p:attrNameLst>
                                          <p:attrName>ppt_h</p:attrName>
                                        </p:attrNameLst>
                                      </p:cBhvr>
                                      <p:tavLst>
                                        <p:tav tm="0">
                                          <p:val>
                                            <p:fltVal val="0"/>
                                          </p:val>
                                        </p:tav>
                                        <p:tav tm="100000">
                                          <p:val>
                                            <p:strVal val="#ppt_h"/>
                                          </p:val>
                                        </p:tav>
                                      </p:tavLst>
                                    </p:anim>
                                    <p:animEffect transition="in" filter="fade">
                                      <p:cBhvr>
                                        <p:cTn id="13" dur="1000"/>
                                        <p:tgtEl>
                                          <p:spTgt spid="18439"/>
                                        </p:tgtEl>
                                      </p:cBhvr>
                                    </p:animEffect>
                                  </p:childTnLst>
                                </p:cTn>
                              </p:par>
                            </p:childTnLst>
                          </p:cTn>
                        </p:par>
                        <p:par>
                          <p:cTn id="14" fill="hold">
                            <p:stCondLst>
                              <p:cond delay="3000"/>
                            </p:stCondLst>
                            <p:childTnLst>
                              <p:par>
                                <p:cTn id="15" presetID="2" presetClass="entr" presetSubtype="1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000" fill="hold"/>
                                        <p:tgtEl>
                                          <p:spTgt spid="11"/>
                                        </p:tgtEl>
                                        <p:attrNameLst>
                                          <p:attrName>ppt_x</p:attrName>
                                        </p:attrNameLst>
                                      </p:cBhvr>
                                      <p:tavLst>
                                        <p:tav tm="0">
                                          <p:val>
                                            <p:strVal val="0-#ppt_w/2"/>
                                          </p:val>
                                        </p:tav>
                                        <p:tav tm="100000">
                                          <p:val>
                                            <p:strVal val="#ppt_x"/>
                                          </p:val>
                                        </p:tav>
                                      </p:tavLst>
                                    </p:anim>
                                    <p:anim calcmode="lin" valueType="num">
                                      <p:cBhvr additive="base">
                                        <p:cTn id="18" dur="10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40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1000"/>
                                        <p:tgtEl>
                                          <p:spTgt spid="6"/>
                                        </p:tgtEl>
                                      </p:cBhvr>
                                    </p:animEffect>
                                  </p:childTnLst>
                                </p:cTn>
                              </p:par>
                            </p:childTnLst>
                          </p:cTn>
                        </p:par>
                        <p:par>
                          <p:cTn id="23" fill="hold">
                            <p:stCondLst>
                              <p:cond delay="50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1000" fill="hold"/>
                                        <p:tgtEl>
                                          <p:spTgt spid="12"/>
                                        </p:tgtEl>
                                        <p:attrNameLst>
                                          <p:attrName>ppt_x</p:attrName>
                                        </p:attrNameLst>
                                      </p:cBhvr>
                                      <p:tavLst>
                                        <p:tav tm="0">
                                          <p:val>
                                            <p:strVal val="#ppt_x"/>
                                          </p:val>
                                        </p:tav>
                                        <p:tav tm="100000">
                                          <p:val>
                                            <p:strVal val="#ppt_x"/>
                                          </p:val>
                                        </p:tav>
                                      </p:tavLst>
                                    </p:anim>
                                    <p:anim calcmode="lin" valueType="num">
                                      <p:cBhvr additive="base">
                                        <p:cTn id="27" dur="10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1000"/>
                                        <p:tgtEl>
                                          <p:spTgt spid="7"/>
                                        </p:tgtEl>
                                      </p:cBhvr>
                                    </p:animEffect>
                                  </p:childTnLst>
                                </p:cTn>
                              </p:par>
                            </p:childTnLst>
                          </p:cTn>
                        </p:par>
                        <p:par>
                          <p:cTn id="32" fill="hold">
                            <p:stCondLst>
                              <p:cond delay="7000"/>
                            </p:stCondLst>
                            <p:childTnLst>
                              <p:par>
                                <p:cTn id="33" presetID="2" presetClass="entr" presetSubtype="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1+#ppt_w/2"/>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childTnLst>
                          </p:cTn>
                        </p:par>
                        <p:par>
                          <p:cTn id="37" fill="hold">
                            <p:stCondLst>
                              <p:cond delay="8000"/>
                            </p:stCondLst>
                            <p:childTnLst>
                              <p:par>
                                <p:cTn id="38" presetID="22"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up)">
                                      <p:cBhvr>
                                        <p:cTn id="4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10" grpId="0" animBg="1"/>
      <p:bldP spid="11" grpId="0" animBg="1"/>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TotalTime>
  <Words>2033</Words>
  <PresentationFormat>Экран (4:3)</PresentationFormat>
  <Paragraphs>160</Paragraphs>
  <Slides>41</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Эркер</vt:lpstr>
      <vt:lpstr>Слайд 1</vt:lpstr>
      <vt:lpstr>Слайд 2</vt:lpstr>
      <vt:lpstr>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Дима</dc:creator>
  <cp:lastModifiedBy>Пользователь Windows</cp:lastModifiedBy>
  <cp:revision>3</cp:revision>
  <dcterms:created xsi:type="dcterms:W3CDTF">2019-04-18T20:54:20Z</dcterms:created>
  <dcterms:modified xsi:type="dcterms:W3CDTF">2019-04-18T21:08:21Z</dcterms:modified>
</cp:coreProperties>
</file>