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9"/>
  </p:notesMasterIdLst>
  <p:handoutMasterIdLst>
    <p:handoutMasterId r:id="rId30"/>
  </p:handoutMasterIdLst>
  <p:sldIdLst>
    <p:sldId id="283" r:id="rId2"/>
    <p:sldId id="312" r:id="rId3"/>
    <p:sldId id="288" r:id="rId4"/>
    <p:sldId id="328" r:id="rId5"/>
    <p:sldId id="329" r:id="rId6"/>
    <p:sldId id="330" r:id="rId7"/>
    <p:sldId id="326" r:id="rId8"/>
    <p:sldId id="327" r:id="rId9"/>
    <p:sldId id="331" r:id="rId10"/>
    <p:sldId id="290" r:id="rId11"/>
    <p:sldId id="333" r:id="rId12"/>
    <p:sldId id="345" r:id="rId13"/>
    <p:sldId id="325" r:id="rId14"/>
    <p:sldId id="314" r:id="rId15"/>
    <p:sldId id="334" r:id="rId16"/>
    <p:sldId id="336" r:id="rId17"/>
    <p:sldId id="335" r:id="rId18"/>
    <p:sldId id="337" r:id="rId19"/>
    <p:sldId id="293" r:id="rId20"/>
    <p:sldId id="295" r:id="rId21"/>
    <p:sldId id="338" r:id="rId22"/>
    <p:sldId id="339" r:id="rId23"/>
    <p:sldId id="340" r:id="rId24"/>
    <p:sldId id="341" r:id="rId25"/>
    <p:sldId id="346" r:id="rId26"/>
    <p:sldId id="347" r:id="rId27"/>
    <p:sldId id="34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3300"/>
    <a:srgbClr val="996600"/>
    <a:srgbClr val="006600"/>
    <a:srgbClr val="F0F0F0"/>
    <a:srgbClr val="009900"/>
    <a:srgbClr val="39F76B"/>
    <a:srgbClr val="001A0C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05" autoAdjust="0"/>
    <p:restoredTop sz="94679" autoAdjust="0"/>
  </p:normalViewPr>
  <p:slideViewPr>
    <p:cSldViewPr>
      <p:cViewPr>
        <p:scale>
          <a:sx n="66" d="100"/>
          <a:sy n="66" d="100"/>
        </p:scale>
        <p:origin x="-714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6372D1A-C5B1-4574-98B6-3D7FE5991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04217DF-2E67-4163-853A-D683DA614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6CE1A-36A8-43B5-B3A8-97FEB5D6CCB2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B3662-9F41-4250-852C-B6C2122F4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5519A-DBE8-40CC-B4F9-55EB733CFF43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7E366-1538-40C0-B2F5-8521B4702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D652B-2452-4B61-9CC8-8449E7058F77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46E91-A1EE-4AF7-969B-BBDB4269A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4726C-AAED-43A6-A0F9-4E00AC95424E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FE641-179F-473F-995F-7CD96BCEA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DCBC-1649-47F9-960C-259750F6065C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0C21F-9AA0-47C7-9500-19CB3CE26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D5034-AD08-4962-850D-2DD47A5313E5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5482A-7364-409C-ADB9-DA4C89E54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F48B5-5C08-4457-80C4-7AA07EED4746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87C22-134B-4519-BDEB-333020A99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7A6DB-8C77-4088-8B75-0DC6143F20F7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F681F-F83D-4079-AF45-FE216E7BA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61406-A658-41A8-B6A8-338BAE627102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FE0EC-F7F8-49E4-B1DA-33148AE2E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139E3-79B2-4D70-BF6B-773BE0BF51A2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E9721-82DB-4405-B10B-C4826148A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5465E-53BB-4F75-9063-4DB598A771DD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D6038-5C11-4965-8937-AD4F30542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E1744-0CE0-470C-943D-19EDB5717EBD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A1F7C-BE92-4871-88B9-102E935EA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D872C-2010-45C2-AB31-608BF8698FB4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34A63-F41B-410A-829D-C0BF356E4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0C09-350D-4C9B-A217-24DD0D38A2E1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1B1A1-F9E7-46DC-908E-E374D4884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D4AAC346-91D8-47DC-BE34-BD23D9491B5E}" type="datetime1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12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4D3C72B-3731-443C-8456-DE7721284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103;\Downloads\Chaykovskiy-Petr-&#1056;&#152;l_ich-club13333245-Vremena-goda---&#1056;&#152;yun_-Barkarola(muzofon.com).mp3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103;\Downloads\Klassika-dlya-detey-Chaykovskiy-P_esa-aprel_-vremena-goda(muzofon.com).mp3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103;\Downloads\Klassika-dlya-detey-Chaykovskiy-P_esa-aprel_-vremena-goda(muzofon.com).mp3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5;&#1103;\Downloads\&#1056;&#160;&#1056;&#176;&#1057;&#1027;&#1057;&#1027;&#1056;&#1108;&#1056;&#176;&#1056;&#183;&#1057;&#8249;%20&#1056;&#1119;&#1057;&#1026;&#1056;&#1105;&#1057;&#8364;&#1056;&#1030;&#1056;&#1105;&#1056;&#1029;&#1056;&#176;%20-%20&#1056;&#1114;&#1056;&#1109;&#1057;&#1039;%20&#1057;&#1026;&#1056;&#1109;&#1056;&#1169;&#1056;&#1105;&#1056;&#1029;&#1056;&#176;.mp3" TargetMode="Externa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5;&#1103;\Desktop\&#1087;&#1088;&#1080;&#1096;-&#1088;&#1086;&#1083;&#1080;&#1082;!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7" name="WordArt 7"/>
          <p:cNvSpPr>
            <a:spLocks noChangeArrowheads="1" noChangeShapeType="1" noTextEdit="1"/>
          </p:cNvSpPr>
          <p:nvPr/>
        </p:nvSpPr>
        <p:spPr bwMode="auto">
          <a:xfrm>
            <a:off x="3810000" y="762000"/>
            <a:ext cx="5181600" cy="2133600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ПЕВЕЦ  РОДНОЙ  ЗЕМЛИ</a:t>
            </a:r>
            <a:endParaRPr lang="ru-RU" sz="3600" b="1" kern="10" dirty="0">
              <a:ln w="11430"/>
              <a:solidFill>
                <a:srgbClr val="66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51" name="Rectangle 12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WordArt 7"/>
          <p:cNvSpPr>
            <a:spLocks noChangeArrowheads="1" noChangeShapeType="1" noTextEdit="1"/>
          </p:cNvSpPr>
          <p:nvPr/>
        </p:nvSpPr>
        <p:spPr bwMode="auto">
          <a:xfrm>
            <a:off x="4419600" y="5105400"/>
            <a:ext cx="4267200" cy="1066800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1873 - 1954   </a:t>
            </a:r>
          </a:p>
        </p:txBody>
      </p:sp>
      <p:pic>
        <p:nvPicPr>
          <p:cNvPr id="2053" name="Picture 7" descr="prishvin_port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600200"/>
            <a:ext cx="3352800" cy="41179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3886200" y="3200400"/>
            <a:ext cx="5029200" cy="1524000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МИХАИЛ  </a:t>
            </a:r>
            <a:r>
              <a:rPr lang="ru-RU" sz="3600" b="1" kern="10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МИХАЙЛОВИЧ  ПРИШВИН   </a:t>
            </a:r>
            <a:endParaRPr lang="ru-RU" sz="3600" b="1" kern="10" dirty="0">
              <a:ln w="11430"/>
              <a:solidFill>
                <a:srgbClr val="66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4876800" y="3657600"/>
            <a:ext cx="3733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000"/>
              <a:t>К писательскому творчеству пришёл уже в зрелом возрасте. Первая публикация появилась в детском журнале «Родник» в 1906г.  Однако лишь в 1925г. вышла его первая детская книжка «Матрёшка в картошке».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04800"/>
            <a:ext cx="4495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4800600" y="609600"/>
            <a:ext cx="3810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В годы Первой мировой войны Пришвин был военным корреспондентом. После 1917г он вновь уехал в деревню и вернулся к профессии агронома. Работал учителем в сельской школе, библиотекарем,  даже был директором школы.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429000" cy="5029200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Сидит Пришвин на пне,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а кругом большой лес.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В руках он держит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записную книжечку.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Сидит и слушает, что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ему шепчет лес, а может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быть лес притих от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уважения к писателю,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он умнее и старше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самого леса, все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понимает и записывает в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</a:rPr>
              <a:t>книжечку.</a:t>
            </a:r>
            <a:r>
              <a:rPr lang="en-US" sz="2200" b="1" dirty="0" smtClean="0">
                <a:latin typeface="Times New Roman" pitchFamily="18" charset="0"/>
              </a:rPr>
              <a:t> </a:t>
            </a:r>
          </a:p>
          <a:p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7" descr="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78275" y="320675"/>
            <a:ext cx="4622800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862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609600"/>
            <a:ext cx="3581400" cy="5516563"/>
          </a:xfrm>
        </p:spPr>
        <p:txBody>
          <a:bodyPr/>
          <a:lstStyle/>
          <a:p>
            <a:pPr algn="ctr">
              <a:spcBef>
                <a:spcPct val="50000"/>
              </a:spcBef>
              <a:buNone/>
            </a:pPr>
            <a:r>
              <a:rPr lang="ru-RU" sz="4000" b="1" dirty="0" smtClean="0">
                <a:latin typeface="Times New Roman" pitchFamily="18" charset="0"/>
              </a:rPr>
              <a:t>Валерия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4000" b="1" dirty="0" smtClean="0">
                <a:latin typeface="Times New Roman" pitchFamily="18" charset="0"/>
              </a:rPr>
              <a:t>Дмитриевна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4000" b="1" dirty="0" smtClean="0">
                <a:latin typeface="Times New Roman" pitchFamily="18" charset="0"/>
              </a:rPr>
              <a:t>Пришвина 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sz="4000" b="1" dirty="0" smtClean="0">
                <a:latin typeface="Times New Roman" pitchFamily="18" charset="0"/>
              </a:rPr>
              <a:t>( 1</a:t>
            </a:r>
            <a:r>
              <a:rPr lang="en-US" sz="4000" b="1" dirty="0" smtClean="0">
                <a:latin typeface="Times New Roman" pitchFamily="18" charset="0"/>
              </a:rPr>
              <a:t>899</a:t>
            </a:r>
            <a:r>
              <a:rPr lang="ru-RU" sz="4000" b="1" dirty="0" smtClean="0">
                <a:latin typeface="Times New Roman" pitchFamily="18" charset="0"/>
              </a:rPr>
              <a:t> -19</a:t>
            </a:r>
            <a:r>
              <a:rPr lang="en-US" sz="4000" b="1" dirty="0" smtClean="0">
                <a:latin typeface="Times New Roman" pitchFamily="18" charset="0"/>
              </a:rPr>
              <a:t>79</a:t>
            </a:r>
            <a:r>
              <a:rPr lang="ru-RU" sz="4000" b="1" dirty="0" smtClean="0">
                <a:latin typeface="Times New Roman" pitchFamily="18" charset="0"/>
              </a:rPr>
              <a:t>г.)  жена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8a0b28fc655a13869e94133d7f2aedd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304800"/>
            <a:ext cx="4724400" cy="6248400"/>
          </a:xfrm>
          <a:prstGeom prst="rect">
            <a:avLst/>
          </a:prstGeom>
          <a:noFill/>
          <a:ln w="101600" cmpd="thickThin">
            <a:solidFill>
              <a:srgbClr val="0000FF"/>
            </a:solidFill>
            <a:miter lim="800000"/>
            <a:headEnd/>
            <a:tailEnd/>
          </a:ln>
          <a:effectLst>
            <a:outerShdw dist="89803" dir="2700000" algn="ctr" rotWithShape="0">
              <a:srgbClr val="FF9933"/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Chaykovskiy-Petr-Рl_ich-club13333245-Vremena-goda---Рyun_-Barkarol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572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6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878385">
            <a:off x="592138" y="1165225"/>
            <a:ext cx="15748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30084">
            <a:off x="5697538" y="722313"/>
            <a:ext cx="1414462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396950">
            <a:off x="2327275" y="722313"/>
            <a:ext cx="1487488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84982">
            <a:off x="7073900" y="1320800"/>
            <a:ext cx="138588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563274">
            <a:off x="2089150" y="2614613"/>
            <a:ext cx="1570038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123491">
            <a:off x="6799263" y="3036888"/>
            <a:ext cx="146685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-1067381">
            <a:off x="627063" y="2895600"/>
            <a:ext cx="1500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752844">
            <a:off x="5045075" y="2738438"/>
            <a:ext cx="175101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000500" y="500063"/>
            <a:ext cx="15271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86188" y="2571750"/>
            <a:ext cx="13271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1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809750" y="4643438"/>
            <a:ext cx="13366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746625" y="4643438"/>
            <a:ext cx="1254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3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429000" y="4643438"/>
            <a:ext cx="10985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4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143625" y="4643438"/>
            <a:ext cx="1277938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Klassika-dlya-detey-Chaykovskiy-P_esa-aprel_-vremena-god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0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8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8839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Klassika-dlya-detey-Chaykovskiy-P_esa-aprel_-vremena-god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8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4038600" y="152400"/>
            <a:ext cx="2209800" cy="1143001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Ё ж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67000" y="1219200"/>
            <a:ext cx="594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Где встретил  автор ежа?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4600" y="1752600"/>
            <a:ext cx="4114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i="1" dirty="0"/>
              <a:t> </a:t>
            </a:r>
            <a:r>
              <a:rPr lang="ru-RU" sz="2400" b="1" i="1" dirty="0"/>
              <a:t>На берегу озера</a:t>
            </a:r>
          </a:p>
          <a:p>
            <a:pPr>
              <a:buFontTx/>
              <a:buChar char="-"/>
            </a:pPr>
            <a:endParaRPr lang="ru-RU" sz="2400" b="1" dirty="0"/>
          </a:p>
          <a:p>
            <a:pPr>
              <a:buFontTx/>
              <a:buChar char="-"/>
            </a:pPr>
            <a:r>
              <a:rPr lang="ru-RU" sz="2400" b="1" i="1" dirty="0"/>
              <a:t> Около дома</a:t>
            </a:r>
          </a:p>
          <a:p>
            <a:pPr>
              <a:buFontTx/>
              <a:buChar char="-"/>
            </a:pPr>
            <a:r>
              <a:rPr lang="ru-RU" sz="2400" b="1" i="1" dirty="0"/>
              <a:t> Около дороги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67000" y="2133600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/>
              <a:t>- </a:t>
            </a:r>
            <a:r>
              <a:rPr lang="ru-RU" sz="2400" b="1" i="1" dirty="0"/>
              <a:t>На берегу ручья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3505200"/>
            <a:ext cx="7848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Куда поместил автор ежа после их первой встречи?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33600" y="46482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/>
              <a:t>- </a:t>
            </a:r>
            <a:r>
              <a:rPr lang="ru-RU" sz="2400" b="1" i="1" dirty="0"/>
              <a:t>В шляпу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105400"/>
            <a:ext cx="259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 b="1" i="1" dirty="0"/>
              <a:t>  В шапку</a:t>
            </a:r>
          </a:p>
          <a:p>
            <a:pPr>
              <a:buFontTx/>
              <a:buChar char="-"/>
            </a:pPr>
            <a:r>
              <a:rPr lang="ru-RU" sz="2400" b="1" dirty="0"/>
              <a:t>  </a:t>
            </a:r>
            <a:r>
              <a:rPr lang="ru-RU" sz="2400" b="1" i="1" dirty="0"/>
              <a:t>В сумку</a:t>
            </a:r>
          </a:p>
          <a:p>
            <a:pPr>
              <a:buFontTx/>
              <a:buChar char="-"/>
            </a:pPr>
            <a:r>
              <a:rPr lang="ru-RU" sz="2400" b="1" i="1" dirty="0"/>
              <a:t>  В корзинку</a:t>
            </a:r>
          </a:p>
        </p:txBody>
      </p:sp>
      <p:pic>
        <p:nvPicPr>
          <p:cNvPr id="9225" name="Picture 11" descr="C:\Users\Admin\Desktop\25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20955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  <p:bldP spid="7" grpId="0"/>
      <p:bldP spid="8" grpId="0" build="allAtOnce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/>
        </p:nvSpPr>
        <p:spPr bwMode="auto">
          <a:xfrm>
            <a:off x="4038600" y="762000"/>
            <a:ext cx="48768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2400" b="1" dirty="0"/>
              <a:t>Старик</a:t>
            </a:r>
          </a:p>
          <a:p>
            <a:pPr algn="ctr"/>
            <a:r>
              <a:rPr lang="ru-RU" sz="2400" b="1" dirty="0"/>
              <a:t>Всю жизнь бродил он по лесам</a:t>
            </a:r>
            <a:endParaRPr lang="ru-RU" sz="2400" dirty="0"/>
          </a:p>
          <a:p>
            <a:pPr algn="ctr"/>
            <a:r>
              <a:rPr lang="ru-RU" sz="2400" b="1" dirty="0"/>
              <a:t>Деревьев знал язык,</a:t>
            </a:r>
            <a:endParaRPr lang="ru-RU" sz="2400" dirty="0"/>
          </a:p>
          <a:p>
            <a:pPr algn="ctr"/>
            <a:r>
              <a:rPr lang="ru-RU" sz="2400" b="1" dirty="0"/>
              <a:t>Птиц различал по голосам</a:t>
            </a:r>
            <a:endParaRPr lang="ru-RU" sz="2400" dirty="0"/>
          </a:p>
          <a:p>
            <a:pPr algn="ctr"/>
            <a:r>
              <a:rPr lang="ru-RU" sz="2400" b="1" dirty="0"/>
              <a:t>Знакомый мне старик.</a:t>
            </a:r>
            <a:endParaRPr lang="ru-RU" sz="2400" dirty="0"/>
          </a:p>
          <a:p>
            <a:pPr algn="ctr"/>
            <a:r>
              <a:rPr lang="ru-RU" sz="2400" b="1" dirty="0"/>
              <a:t>Всегда он ведал наперед</a:t>
            </a:r>
            <a:endParaRPr lang="ru-RU" sz="2400" dirty="0"/>
          </a:p>
          <a:p>
            <a:pPr algn="ctr"/>
            <a:r>
              <a:rPr lang="ru-RU" sz="2400" b="1" dirty="0"/>
              <a:t>Средь сосен и дубрав,</a:t>
            </a:r>
            <a:endParaRPr lang="ru-RU" sz="2400" dirty="0"/>
          </a:p>
          <a:p>
            <a:pPr algn="ctr"/>
            <a:r>
              <a:rPr lang="ru-RU" sz="2400" b="1" dirty="0"/>
              <a:t>Где слаще ягода растет</a:t>
            </a:r>
            <a:endParaRPr lang="ru-RU" sz="2400" dirty="0"/>
          </a:p>
          <a:p>
            <a:pPr algn="ctr"/>
            <a:r>
              <a:rPr lang="ru-RU" sz="2400" b="1" dirty="0"/>
              <a:t>И где полно грибов.</a:t>
            </a:r>
            <a:endParaRPr lang="ru-RU" sz="2400" dirty="0"/>
          </a:p>
          <a:p>
            <a:pPr algn="ctr"/>
            <a:r>
              <a:rPr lang="ru-RU" sz="2400" b="1" dirty="0"/>
              <a:t>Никто не мог так передать</a:t>
            </a:r>
            <a:endParaRPr lang="ru-RU" sz="2400" dirty="0"/>
          </a:p>
          <a:p>
            <a:pPr algn="ctr"/>
            <a:r>
              <a:rPr lang="ru-RU" sz="2400" b="1" dirty="0"/>
              <a:t>Красы полей и рек,</a:t>
            </a:r>
            <a:endParaRPr lang="ru-RU" sz="2400" dirty="0"/>
          </a:p>
          <a:p>
            <a:pPr algn="ctr"/>
            <a:r>
              <a:rPr lang="ru-RU" sz="2400" b="1" dirty="0"/>
              <a:t>И так о лесе рассказать</a:t>
            </a:r>
            <a:endParaRPr lang="ru-RU" sz="2400" dirty="0"/>
          </a:p>
          <a:p>
            <a:pPr algn="ctr"/>
            <a:r>
              <a:rPr lang="ru-RU" sz="2400" b="1" dirty="0"/>
              <a:t>Как этот человек…</a:t>
            </a:r>
          </a:p>
          <a:p>
            <a:pPr algn="ctr"/>
            <a:r>
              <a:rPr lang="ru-RU" sz="2000" b="1" dirty="0"/>
              <a:t>                         М. </a:t>
            </a:r>
            <a:r>
              <a:rPr lang="ru-RU" sz="2000" b="1" dirty="0" err="1"/>
              <a:t>Цуранов</a:t>
            </a:r>
            <a:endParaRPr lang="ru-RU" sz="2000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Содержимое 4" descr="Prishvin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1" y="228600"/>
            <a:ext cx="4114799" cy="6324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5000" y="990600"/>
            <a:ext cx="5105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b="1" i="1" dirty="0"/>
              <a:t> </a:t>
            </a:r>
            <a:r>
              <a:rPr lang="ru-RU" sz="2400" b="1" i="1" dirty="0"/>
              <a:t>Мохнатый комок</a:t>
            </a:r>
          </a:p>
          <a:p>
            <a:pPr>
              <a:buFontTx/>
              <a:buChar char="-"/>
            </a:pPr>
            <a:r>
              <a:rPr lang="ru-RU" sz="2400" b="1" i="1" dirty="0"/>
              <a:t> Колючий клубок</a:t>
            </a:r>
          </a:p>
          <a:p>
            <a:pPr>
              <a:buFontTx/>
              <a:buChar char="-"/>
            </a:pPr>
            <a:endParaRPr lang="ru-RU" sz="2400" b="1" i="1" dirty="0"/>
          </a:p>
          <a:p>
            <a:pPr>
              <a:buFontTx/>
              <a:buChar char="-"/>
            </a:pPr>
            <a:r>
              <a:rPr lang="ru-RU" sz="2400" b="1" i="1" dirty="0"/>
              <a:t> Серый комок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00200" y="304800"/>
            <a:ext cx="754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      </a:t>
            </a:r>
            <a:r>
              <a:rPr lang="ru-RU" sz="2800" b="1" i="1" dirty="0" smtClean="0">
                <a:solidFill>
                  <a:srgbClr val="C00000"/>
                </a:solidFill>
              </a:rPr>
              <a:t>Как ласково автор называет ежа?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05000" y="1752600"/>
            <a:ext cx="487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 dirty="0"/>
              <a:t>-</a:t>
            </a:r>
            <a:r>
              <a:rPr lang="ru-RU" sz="2400" b="1" i="1" dirty="0"/>
              <a:t> Колючий комок</a:t>
            </a:r>
          </a:p>
        </p:txBody>
      </p:sp>
      <p:sp>
        <p:nvSpPr>
          <p:cNvPr id="11269" name="TextBox 8"/>
          <p:cNvSpPr txBox="1">
            <a:spLocks noChangeArrowheads="1"/>
          </p:cNvSpPr>
          <p:nvPr/>
        </p:nvSpPr>
        <p:spPr bwMode="auto">
          <a:xfrm>
            <a:off x="-304800" y="2667000"/>
            <a:ext cx="7086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/>
              <a:t>            </a:t>
            </a:r>
            <a:r>
              <a:rPr lang="ru-RU" sz="2800" b="1" i="1" dirty="0">
                <a:solidFill>
                  <a:srgbClr val="C00000"/>
                </a:solidFill>
              </a:rPr>
              <a:t>Что напоминала  лампа ёжику в доме хозяина?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52600" y="3810000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/>
              <a:t>-</a:t>
            </a:r>
            <a:r>
              <a:rPr lang="ru-RU" sz="2400" b="1" i="1"/>
              <a:t> Луну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52600" y="4191000"/>
            <a:ext cx="480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 b="1" i="1" dirty="0"/>
              <a:t> Солнце</a:t>
            </a:r>
          </a:p>
          <a:p>
            <a:pPr>
              <a:buFontTx/>
              <a:buChar char="-"/>
            </a:pPr>
            <a:r>
              <a:rPr lang="ru-RU" sz="2400" b="1" i="1" dirty="0"/>
              <a:t> Одинокую звезду.</a:t>
            </a:r>
          </a:p>
          <a:p>
            <a:pPr>
              <a:buFontTx/>
              <a:buChar char="-"/>
            </a:pPr>
            <a:r>
              <a:rPr lang="ru-RU" sz="2400" b="1" i="1" dirty="0"/>
              <a:t> Фонарик  в ночном парке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0" y="3276600"/>
            <a:ext cx="2524125" cy="336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7" grpId="0"/>
      <p:bldP spid="7" grpId="1"/>
      <p:bldP spid="11269" grpId="0"/>
      <p:bldP spid="6" grpId="0"/>
      <p:bldP spid="6" grpId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 err="1" smtClean="0">
                <a:solidFill>
                  <a:srgbClr val="663300"/>
                </a:solidFill>
                <a:latin typeface="Georgia" pitchFamily="18" charset="0"/>
              </a:rPr>
              <a:t>Лисичкин</a:t>
            </a:r>
            <a:r>
              <a:rPr lang="ru-RU" dirty="0" smtClean="0">
                <a:solidFill>
                  <a:srgbClr val="663300"/>
                </a:solidFill>
                <a:latin typeface="Georgia" pitchFamily="18" charset="0"/>
              </a:rPr>
              <a:t> хлеб</a:t>
            </a:r>
            <a:endParaRPr lang="ru-RU" dirty="0">
              <a:solidFill>
                <a:srgbClr val="6633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5181600" cy="4754563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Комочек чего принёс автор в дом?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Сосновой смолы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Еловой смолы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Берёзовой смолы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Комочек бумаги </a:t>
            </a:r>
          </a:p>
          <a:p>
            <a:pPr algn="ctr">
              <a:buNone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О какой капусте идёт речь в рассказе?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О свежей капусте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О заячьей капусте</a:t>
            </a:r>
            <a:endParaRPr lang="ru-RU" sz="2400" b="1" i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1676400"/>
            <a:ext cx="33528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Ребята и утята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3486" y="2967335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8194" name="Picture 2" descr="C:\Users\Аня\Desktop\167_14_07_2011_duck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0" y="1371600"/>
            <a:ext cx="3810000" cy="4876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1295400"/>
            <a:ext cx="47244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Куда повела утка своих утят?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от озера к лесу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из леса к озеру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из леса в деревню 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Что сделали ребята с утятами по дороге?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унесли к озеру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посадили в клетку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зашвыряли шапками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Пиковая дама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9219" name="Picture 3" descr="C:\Users\Аня\Desktop\pikovaya-da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9200" y="1447800"/>
            <a:ext cx="3810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Золотой луг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10242" name="Picture 2" descr="C:\Users\Аня\Desktop\ras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371600"/>
            <a:ext cx="4419600" cy="5105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4800" y="1447800"/>
            <a:ext cx="43434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Куда мальчик отправился рано утром?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удить рыбу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в соседнее село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в лес</a:t>
            </a:r>
          </a:p>
          <a:p>
            <a:pPr>
              <a:buFontTx/>
              <a:buChar char="-"/>
            </a:pPr>
            <a:endParaRPr lang="ru-RU" sz="20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Какого цвета был луг утром?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золотого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белого</a:t>
            </a:r>
          </a:p>
          <a:p>
            <a:pPr>
              <a:buFontTx/>
              <a:buChar char="-"/>
            </a:pPr>
            <a:r>
              <a:rPr lang="ru-RU" sz="2400" b="1" i="1" dirty="0" smtClean="0"/>
              <a:t> зеленого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381000"/>
            <a:ext cx="4191000" cy="6477000"/>
          </a:xfrm>
        </p:spPr>
        <p:txBody>
          <a:bodyPr/>
          <a:lstStyle/>
          <a:p>
            <a:r>
              <a:rPr lang="ru-RU" sz="3000" dirty="0" smtClean="0"/>
              <a:t> </a:t>
            </a:r>
            <a:r>
              <a:rPr lang="ru-RU" sz="3000" b="1" dirty="0" smtClean="0">
                <a:latin typeface="Times New Roman" pitchFamily="18" charset="0"/>
              </a:rPr>
              <a:t>« Если бы природа могла чувствовать благодарность к человеку за то, что он проник в её жизнь и воспел её, то прежде всего эта благодарность выпала бы на долю Михаила Пришвина» </a:t>
            </a:r>
            <a:r>
              <a:rPr lang="en-US" sz="3000" b="1" dirty="0" smtClean="0">
                <a:latin typeface="Times New Roman" pitchFamily="18" charset="0"/>
              </a:rPr>
              <a:t/>
            </a:r>
            <a:br>
              <a:rPr lang="en-US" sz="3000" b="1" dirty="0" smtClean="0">
                <a:latin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</a:rPr>
              <a:t>                  </a:t>
            </a:r>
            <a:br>
              <a:rPr lang="ru-RU" sz="3000" b="1" dirty="0" smtClean="0">
                <a:latin typeface="Times New Roman" pitchFamily="18" charset="0"/>
              </a:rPr>
            </a:br>
            <a:r>
              <a:rPr lang="ru-RU" sz="3000" b="1" i="1" dirty="0" smtClean="0">
                <a:solidFill>
                  <a:srgbClr val="0000FF"/>
                </a:solidFill>
                <a:latin typeface="Times New Roman" pitchFamily="18" charset="0"/>
              </a:rPr>
              <a:t>Константин</a:t>
            </a:r>
            <a:r>
              <a:rPr lang="ru-RU" sz="3000" i="1" dirty="0" smtClean="0">
                <a:solidFill>
                  <a:srgbClr val="0000FF"/>
                </a:solidFill>
                <a:latin typeface="Times New Roman" pitchFamily="18" charset="0"/>
              </a:rPr>
              <a:t>                       </a:t>
            </a:r>
            <a:r>
              <a:rPr lang="ru-RU" sz="3000" b="1" i="1" dirty="0" smtClean="0">
                <a:solidFill>
                  <a:srgbClr val="0000FF"/>
                </a:solidFill>
                <a:latin typeface="Times New Roman" pitchFamily="18" charset="0"/>
              </a:rPr>
              <a:t>Паустовский</a:t>
            </a:r>
            <a:br>
              <a:rPr lang="ru-RU" sz="30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sz="3000" dirty="0"/>
          </a:p>
        </p:txBody>
      </p:sp>
      <p:pic>
        <p:nvPicPr>
          <p:cNvPr id="11267" name="Picture 3" descr="C:\Users\Аня\Desktop\Пришвин-воспо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04800"/>
            <a:ext cx="3886200" cy="5867400"/>
          </a:xfrm>
          <a:prstGeom prst="rect">
            <a:avLst/>
          </a:prstGeom>
          <a:noFill/>
        </p:spPr>
      </p:pic>
      <p:pic>
        <p:nvPicPr>
          <p:cNvPr id="7" name="Р Р°СЃСЃРєР°Р·С‹ РџСЂРёС€РІРёРЅР° - РњРѕСЏ СЂРѕРґРёРЅР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286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4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иш-ролик!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5400" y="274638"/>
            <a:ext cx="4038600" cy="5897562"/>
          </a:xfrm>
        </p:spPr>
        <p:txBody>
          <a:bodyPr/>
          <a:lstStyle/>
          <a:p>
            <a:r>
              <a:rPr lang="ru-RU" sz="3600" dirty="0" smtClean="0"/>
              <a:t>«Я нашёл для себя любимое дело: искать и открывать в природе прекрасные стороны души человека»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М. М. Пришвин</a:t>
            </a:r>
            <a:endParaRPr lang="ru-RU" sz="3600" dirty="0"/>
          </a:p>
        </p:txBody>
      </p:sp>
      <p:pic>
        <p:nvPicPr>
          <p:cNvPr id="12292" name="Picture 4" descr="C:\Users\Аня\Desktop\приш-па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304800"/>
            <a:ext cx="5181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381000" y="990600"/>
            <a:ext cx="44196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М.М.Пришвин родился 4 </a:t>
            </a:r>
            <a:r>
              <a:rPr lang="ru-RU" sz="2000" dirty="0" smtClean="0"/>
              <a:t>февраля</a:t>
            </a:r>
          </a:p>
          <a:p>
            <a:pPr algn="ctr"/>
            <a:r>
              <a:rPr lang="ru-RU" sz="2000" dirty="0" smtClean="0"/>
              <a:t>1873г.в </a:t>
            </a:r>
            <a:r>
              <a:rPr lang="ru-RU" sz="2000" dirty="0"/>
              <a:t>селе Хрущёве Орловской губернии в обедневшей </a:t>
            </a:r>
            <a:r>
              <a:rPr lang="ru-RU" sz="2000" dirty="0" smtClean="0"/>
              <a:t>купеческой</a:t>
            </a:r>
          </a:p>
          <a:p>
            <a:pPr algn="ctr"/>
            <a:r>
              <a:rPr lang="ru-RU" sz="2000" dirty="0" smtClean="0"/>
              <a:t>семье</a:t>
            </a:r>
            <a:r>
              <a:rPr lang="ru-RU" sz="2000" dirty="0"/>
              <a:t>. С 1883г. учился в Елецкой гимназии, из которой был отчислен в 4 классе за дерзость учителю. Образование удалось завершить в Тюменском реальном училище. В 1893г. Пришвин поступил на химико-агрономическое отделение Рижского политехнического института. В 1900г. Пришвин отправился в Германию, где окончил агрономическое отделение Лейпцигского университета. По возвращению в Россию работал агрономом. </a:t>
            </a:r>
          </a:p>
        </p:txBody>
      </p:sp>
      <p:pic>
        <p:nvPicPr>
          <p:cNvPr id="4099" name="Picture 3" descr="C:\Users\Admin\Desktop\27367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990600"/>
            <a:ext cx="31702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28600"/>
            <a:ext cx="8839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600200"/>
            <a:ext cx="32004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276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3" descr="C:\Users\Helen\Desktop\0_3b9bf_de83dc78_-8-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28600"/>
            <a:ext cx="8839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274638"/>
            <a:ext cx="32004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3505200" cy="4678363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    </a:t>
            </a:r>
            <a:r>
              <a:rPr lang="ru-RU" sz="2400" dirty="0" smtClean="0"/>
              <a:t>С самого раннего детства Пришвин рос в дружбе с крестьянскими детьми, бегал с ними на речку, в лес. У них он учился перекликаться с птицами, переводить их щебетание на свой язык. 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3622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10" descr="av_prishvin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228600"/>
            <a:ext cx="48768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5-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52400"/>
            <a:ext cx="5105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1001" y="1844527"/>
            <a:ext cx="320039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Мать М.М. Пришвина </a:t>
            </a:r>
          </a:p>
          <a:p>
            <a:r>
              <a:rPr lang="ru-RU" sz="2800" b="1" dirty="0">
                <a:latin typeface="Times New Roman" pitchFamily="18" charset="0"/>
              </a:rPr>
              <a:t>Мария Ивановна (1842-1914)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0f31cb503c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0" y="1524000"/>
            <a:ext cx="4114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 i="1" dirty="0" smtClean="0"/>
              <a:t>   </a:t>
            </a:r>
            <a:r>
              <a:rPr lang="ru-RU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Миша Пришвин успешно выдержал вступительные испытания и был зачислен в гимназию в 1881 году. </a:t>
            </a:r>
            <a:endParaRPr lang="ru-RU" sz="3600" b="1" dirty="0" smtClean="0"/>
          </a:p>
        </p:txBody>
      </p:sp>
      <p:pic>
        <p:nvPicPr>
          <p:cNvPr id="7172" name="Picture 7" descr="previe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66800" y="457200"/>
            <a:ext cx="32385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100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09800"/>
            <a:ext cx="3810000" cy="32004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Путешествовать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Пришвин будет очень много, он объездит почти всю страну и напишет о Дальнем Востоке,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Средней Азии,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Кавказе, </a:t>
            </a:r>
            <a:b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Крыме так, словно в этих краях много лет прожил, но сердце его навсегда будет отдано Русскому Северу.</a:t>
            </a:r>
            <a:r>
              <a:rPr lang="ru-RU" sz="2400" b="1" i="1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6" descr="9b65d5ad492ab99f41fa72bce29_pre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038600" y="228600"/>
            <a:ext cx="4876800" cy="6248400"/>
          </a:xfr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9.7|0.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</TotalTime>
  <Words>546</Words>
  <Application>Microsoft Office PowerPoint</Application>
  <PresentationFormat>Экран (4:3)</PresentationFormat>
  <Paragraphs>100</Paragraphs>
  <Slides>27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Путешествовать  Пришвин будет очень много, он объездит почти всю страну и напишет о Дальнем Востоке,  Средней Азии,  Кавказе,  Крыме так, словно в этих краях много лет прожил, но сердце его навсегда будет отдано Русскому Северу.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Лисичкин хлеб</vt:lpstr>
      <vt:lpstr>Ребята и утята</vt:lpstr>
      <vt:lpstr>Пиковая дама</vt:lpstr>
      <vt:lpstr>Золотой луг</vt:lpstr>
      <vt:lpstr> « Если бы природа могла чувствовать благодарность к человеку за то, что он проник в её жизнь и воспел её, то прежде всего эта благодарность выпала бы на долю Михаила Пришвина»                     Константин                       Паустовский </vt:lpstr>
      <vt:lpstr>Слайд 26</vt:lpstr>
      <vt:lpstr>«Я нашёл для себя любимое дело: искать и открывать в природе прекрасные стороны души человека»  М. М. Пришвин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AlekseyBardanov</cp:lastModifiedBy>
  <cp:revision>225</cp:revision>
  <cp:lastPrinted>1601-01-01T00:00:00Z</cp:lastPrinted>
  <dcterms:created xsi:type="dcterms:W3CDTF">1601-01-01T00:00:00Z</dcterms:created>
  <dcterms:modified xsi:type="dcterms:W3CDTF">2019-04-19T01:26:28Z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