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70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35536B6-A1C0-4F7F-BC1D-8B1B30525184}">
          <p14:sldIdLst/>
        </p14:section>
        <p14:section name="Раздел без заголовка" id="{25EE5D11-0682-4BCD-8DE0-404DF5DBF001}">
          <p14:sldIdLst>
            <p14:sldId id="256"/>
            <p14:sldId id="257"/>
            <p14:sldId id="269"/>
            <p14:sldId id="258"/>
            <p14:sldId id="259"/>
            <p14:sldId id="260"/>
            <p14:sldId id="261"/>
            <p14:sldId id="270"/>
            <p14:sldId id="263"/>
            <p14:sldId id="264"/>
            <p14:sldId id="265"/>
            <p14:sldId id="266"/>
            <p14:sldId id="267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82B9-9E30-495A-B833-FD9977044726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83E4-85EB-4F8C-9087-7820A6613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500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82B9-9E30-495A-B833-FD9977044726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83E4-85EB-4F8C-9087-7820A6613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65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82B9-9E30-495A-B833-FD9977044726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83E4-85EB-4F8C-9087-7820A6613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807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82B9-9E30-495A-B833-FD9977044726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83E4-85EB-4F8C-9087-7820A6613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929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82B9-9E30-495A-B833-FD9977044726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83E4-85EB-4F8C-9087-7820A6613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76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82B9-9E30-495A-B833-FD9977044726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83E4-85EB-4F8C-9087-7820A6613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21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82B9-9E30-495A-B833-FD9977044726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83E4-85EB-4F8C-9087-7820A6613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223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82B9-9E30-495A-B833-FD9977044726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83E4-85EB-4F8C-9087-7820A6613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859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82B9-9E30-495A-B833-FD9977044726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83E4-85EB-4F8C-9087-7820A6613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539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82B9-9E30-495A-B833-FD9977044726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83E4-85EB-4F8C-9087-7820A6613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92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82B9-9E30-495A-B833-FD9977044726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983E4-85EB-4F8C-9087-7820A6613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599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482B9-9E30-495A-B833-FD9977044726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983E4-85EB-4F8C-9087-7820A66138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364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zhurnal-razvitie.ru/psihologiya-lichnosti/znachenie-fioletovogo-krasnogo-zelenogo-zheltogo-chernogo-oranzhevogo-golubogo-rozovogo-korichnevogo-serogo-i-belogo-cvetov-v-psixologii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988840"/>
            <a:ext cx="8858280" cy="6500809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образовательное учреждение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высшего образования Калининградской области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«Педагогический институт»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(название образовательного учреждения)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Отделение Среднего профессионального образования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УД ПД.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04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Введение в специальность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ПРОЕКТНОЕ ЗАДАНИЕ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Пути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самообразования учителя начальных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классов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Курс 1          Семестр1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Форма обучения – очная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Образовательная программа          44.02.02  Преподавание в начальных классах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Выполнено студенткой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Палеевой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Юлией Александровной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Группы 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СПО-12шк.</a:t>
            </a:r>
            <a:br>
              <a:rPr lang="ru-RU" sz="18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  </a:t>
            </a:r>
            <a:r>
              <a:rPr lang="ru-RU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Белогурова.Л.И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                                                                           </a:t>
            </a:r>
            <a:r>
              <a:rPr lang="ru-RU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г.Черняховск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Практический материал</a:t>
            </a:r>
            <a:endParaRPr lang="ru-RU" sz="48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>
                <a:solidFill>
                  <a:srgbClr val="FFC000"/>
                </a:solidFill>
              </a:rPr>
              <a:t>1.    Необходимо запомнить логически несвязанный </a:t>
            </a:r>
            <a:r>
              <a:rPr lang="ru-RU" dirty="0" smtClean="0">
                <a:solidFill>
                  <a:srgbClr val="FFC000"/>
                </a:solidFill>
              </a:rPr>
              <a:t>текст.</a:t>
            </a:r>
          </a:p>
          <a:p>
            <a:pPr>
              <a:buNone/>
            </a:pPr>
            <a:r>
              <a:rPr lang="ru-RU" dirty="0" smtClean="0"/>
              <a:t>Ниже </a:t>
            </a:r>
            <a:r>
              <a:rPr lang="ru-RU" dirty="0"/>
              <a:t>приведены двадцать слов (у каждого соответствующий порядковый номер), которые нужно запомнить. Для этого дается всего 40 секунд. Затем нужно написать все двадцать слов с их номерами так, как они запомнились. Повторять упражнение несколько раз.</a:t>
            </a:r>
          </a:p>
          <a:p>
            <a:pPr>
              <a:buNone/>
            </a:pPr>
            <a:r>
              <a:rPr lang="ru-RU" dirty="0"/>
              <a:t>1.  Американец  2. Экономика 3. Кисель 4. Гравировка 5. Нейтрон</a:t>
            </a:r>
          </a:p>
          <a:p>
            <a:pPr>
              <a:buNone/>
            </a:pPr>
            <a:r>
              <a:rPr lang="ru-RU" dirty="0"/>
              <a:t>6. Симпатия 7. Скотч 8. Честность 9. Глина 10. </a:t>
            </a:r>
            <a:r>
              <a:rPr lang="ru-RU" dirty="0" smtClean="0"/>
              <a:t>Словарь.11</a:t>
            </a:r>
            <a:r>
              <a:rPr lang="ru-RU" dirty="0"/>
              <a:t>.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hlinkClick r:id="rId2" tooltip="Значение фиолетового, красного, зеленого, желтого, черного, оранжевого, голубого, розового, коричневого, серого и белого цветов в психологии"/>
              </a:rPr>
              <a:t>Цвет</a:t>
            </a:r>
            <a:r>
              <a:rPr lang="ru-RU" dirty="0"/>
              <a:t> 12. Чернила 13. Конфеты 14. Профессионализм  15. Благоденствие</a:t>
            </a:r>
          </a:p>
          <a:p>
            <a:pPr>
              <a:buNone/>
            </a:pPr>
            <a:r>
              <a:rPr lang="ru-RU" dirty="0"/>
              <a:t>16. Наречие 17. Обрыв 18. Пленный 19. Свеча 20. Малина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>
                <a:solidFill>
                  <a:srgbClr val="FFC000"/>
                </a:solidFill>
              </a:rPr>
              <a:t>2. Развитие и укрепление зрительного воображения </a:t>
            </a:r>
          </a:p>
          <a:p>
            <a:pPr>
              <a:buNone/>
            </a:pPr>
            <a:r>
              <a:rPr lang="ru-RU" dirty="0">
                <a:solidFill>
                  <a:srgbClr val="FFC000"/>
                </a:solidFill>
              </a:rPr>
              <a:t> </a:t>
            </a:r>
          </a:p>
          <a:p>
            <a:pPr>
              <a:buNone/>
            </a:pPr>
            <a:r>
              <a:rPr lang="ru-RU" dirty="0"/>
              <a:t>Закройте глаза и представьте соответствующие картинки, названия которых для вас </a:t>
            </a:r>
            <a:r>
              <a:rPr lang="ru-RU" dirty="0" smtClean="0"/>
              <a:t>произнесут вслух</a:t>
            </a:r>
            <a:r>
              <a:rPr lang="ru-RU" dirty="0"/>
              <a:t>. Примеры действий могут быть самыми простыми: 1. Лев, нападающий на антилопу. 2. Собака, виляющая хвостом 3. Миндальное печенье в коробке. 4. Молния в темноте. 5. Пятно на вашей любимой одежде. 6. Бриллиант, сверкающий на солнце. 7. Крик ужаса в ночи.</a:t>
            </a:r>
          </a:p>
          <a:p>
            <a:pPr>
              <a:buNone/>
            </a:pPr>
            <a:r>
              <a:rPr lang="ru-RU" dirty="0"/>
              <a:t> А теперь вспомните и запишите названия визуализированных картинок. Если вспомните более 6 образов, упражнение выполнено успешно.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2069" y="142852"/>
            <a:ext cx="66155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48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План самообразования</a:t>
            </a:r>
            <a:endParaRPr lang="ru-RU" sz="4800" b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44" y="1285860"/>
          <a:ext cx="8640720" cy="5397447"/>
        </p:xfrm>
        <a:graphic>
          <a:graphicData uri="http://schemas.openxmlformats.org/drawingml/2006/table">
            <a:tbl>
              <a:tblPr/>
              <a:tblGrid>
                <a:gridCol w="2880000"/>
                <a:gridCol w="2880000"/>
                <a:gridCol w="2880720"/>
              </a:tblGrid>
              <a:tr h="3038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dirty="0">
                          <a:solidFill>
                            <a:srgbClr val="000000"/>
                          </a:solidFill>
                          <a:latin typeface="Franklin Gothic Book"/>
                        </a:rPr>
                        <a:t>Прочитать книги</a:t>
                      </a:r>
                      <a:endParaRPr dirty="0"/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dirty="0">
                          <a:solidFill>
                            <a:srgbClr val="000000"/>
                          </a:solidFill>
                          <a:latin typeface="Franklin Gothic Book"/>
                        </a:rPr>
                        <a:t>1. Е.Е. Васильева, В. Ю. Васильев "</a:t>
                      </a:r>
                      <a:r>
                        <a:rPr lang="ru-RU" dirty="0" err="1">
                          <a:solidFill>
                            <a:srgbClr val="000000"/>
                          </a:solidFill>
                          <a:latin typeface="Franklin Gothic Book"/>
                        </a:rPr>
                        <a:t>Суперпамять</a:t>
                      </a:r>
                      <a:r>
                        <a:rPr lang="ru-RU" dirty="0">
                          <a:solidFill>
                            <a:srgbClr val="000000"/>
                          </a:solidFill>
                          <a:latin typeface="Franklin Gothic Book"/>
                        </a:rPr>
                        <a:t> для всех."</a:t>
                      </a:r>
                      <a:endParaRPr dirty="0"/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dirty="0">
                          <a:solidFill>
                            <a:srgbClr val="000000"/>
                          </a:solidFill>
                          <a:latin typeface="Franklin Gothic Book"/>
                        </a:rPr>
                        <a:t>2.А. Р. </a:t>
                      </a:r>
                      <a:r>
                        <a:rPr lang="ru-RU" dirty="0" err="1">
                          <a:solidFill>
                            <a:srgbClr val="000000"/>
                          </a:solidFill>
                          <a:latin typeface="Franklin Gothic Book"/>
                        </a:rPr>
                        <a:t>Лурия</a:t>
                      </a:r>
                      <a:r>
                        <a:rPr lang="ru-RU" dirty="0">
                          <a:solidFill>
                            <a:srgbClr val="000000"/>
                          </a:solidFill>
                          <a:latin typeface="Franklin Gothic Book"/>
                        </a:rPr>
                        <a:t>. "Маленькая книжка о большой памяти."</a:t>
                      </a:r>
                      <a:endParaRPr dirty="0"/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dirty="0">
                          <a:solidFill>
                            <a:srgbClr val="000000"/>
                          </a:solidFill>
                          <a:latin typeface="Franklin Gothic Book"/>
                        </a:rPr>
                        <a:t>3.О. А. Андреев, Л. Н. Хромов. "Техника тренировки памяти."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dirty="0">
                          <a:solidFill>
                            <a:srgbClr val="000000"/>
                          </a:solidFill>
                          <a:latin typeface="Franklin Gothic Book"/>
                        </a:rPr>
                        <a:t>Овладение различными способами развития памяти и способами ее тренировки.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dirty="0">
                          <a:solidFill>
                            <a:srgbClr val="000000"/>
                          </a:solidFill>
                          <a:latin typeface="Franklin Gothic Book"/>
                        </a:rPr>
                        <a:t>Развитие различных видов памяти.</a:t>
                      </a:r>
                      <a:endParaRPr dirty="0"/>
                    </a:p>
                  </a:txBody>
                  <a:tcPr/>
                </a:tc>
              </a:tr>
              <a:tr h="21715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Franklin Gothic Book"/>
                        </a:rPr>
                        <a:t>Тренировка памяти различными упражнениями.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dirty="0">
                          <a:solidFill>
                            <a:srgbClr val="000000"/>
                          </a:solidFill>
                          <a:latin typeface="Franklin Gothic Book"/>
                        </a:rPr>
                        <a:t>Развитие  памяти для запоминания нужной информации.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dirty="0">
                          <a:solidFill>
                            <a:srgbClr val="000000"/>
                          </a:solidFill>
                          <a:latin typeface="Franklin Gothic Book"/>
                        </a:rPr>
                        <a:t>Память будет развитой, что поспособствует запоминанию гораздо большей информации. </a:t>
                      </a:r>
                      <a:endParaRPr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215845"/>
            <a:ext cx="519084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Послепроектный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142984"/>
            <a:ext cx="8358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SzPct val="25000"/>
              <a:buFont typeface="Wingdings 2" charset="2"/>
              <a:buChar char=""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Память-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основа психической жизни, основа нашего сознания. Память многолика. Все это долговременная память. Но существует и кратковременная память. Выделяют другие виды памяти. Особенно важно иметь хорошую память преподавателю, так как учитель должен хорошо знать и ориентироваться в материале. Видов развития памяти очень много, однако выделяют наиболее распространенные: прием группировки; прием классификации; прием ассоциаций; прием аналогии; схематизации. Одним из лучших способов развития памяти, по мнению психологов, является изучение иностранных языков, чтение книг и запоминание текстов, стихотворений и др. Несомненно для учителя все эти советы и знания необходимы куда больше, чем обычному человеку.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60648"/>
            <a:ext cx="532389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Список литературы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357298"/>
            <a:ext cx="75724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Черемошкина </a:t>
            </a:r>
            <a:r>
              <a:rPr lang="ru-RU" dirty="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Л.В  Развитие памяти: Академия 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развития:М,2004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chemeClr val="accent2"/>
              </a:solidFill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dirty="0" err="1" smtClean="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Пугач.Ю</a:t>
            </a:r>
            <a:r>
              <a:rPr lang="ru-RU" dirty="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Развитие памяти. Система приемов: Букинистическое издание: 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М,2005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chemeClr val="accent2"/>
              </a:solidFill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Матюгин </a:t>
            </a:r>
            <a:r>
              <a:rPr lang="ru-RU" dirty="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И.Ю  Развитие образной памяти: М:Эйдос,2004</a:t>
            </a:r>
            <a:endParaRPr lang="ru-RU" dirty="0">
              <a:solidFill>
                <a:schemeClr val="accent2"/>
              </a:solidFill>
              <a:latin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43240" y="1714488"/>
            <a:ext cx="273863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428736"/>
            <a:ext cx="457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Палеева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Юлия Александровна</a:t>
            </a:r>
          </a:p>
          <a:p>
            <a:pPr>
              <a:lnSpc>
                <a:spcPct val="100000"/>
              </a:lnSpc>
            </a:pP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курс СПО-12.46 по специальности преподавание в начальных классах</a:t>
            </a:r>
          </a:p>
          <a:p>
            <a:pPr>
              <a:lnSpc>
                <a:spcPct val="100000"/>
              </a:lnSpc>
            </a:pP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Мое педагогическое кредо:</a:t>
            </a:r>
          </a:p>
          <a:p>
            <a:pPr>
              <a:lnSpc>
                <a:spcPct val="100000"/>
              </a:lnSpc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«Школа - это огромный сад. Дети - это цветы. Учитель - это садовник, вносящий семена знаний, которые потом вырастают и дают свои плоды".</a:t>
            </a:r>
          </a:p>
          <a:p>
            <a:pPr>
              <a:lnSpc>
                <a:spcPct val="100000"/>
              </a:lnSpc>
            </a:pP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Мое жизненное кредо:</a:t>
            </a:r>
          </a:p>
          <a:p>
            <a:pPr>
              <a:lnSpc>
                <a:spcPct val="100000"/>
              </a:lnSpc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 Каждый день узнавать что-то новое.»</a:t>
            </a:r>
          </a:p>
        </p:txBody>
      </p:sp>
      <p:pic>
        <p:nvPicPr>
          <p:cNvPr id="7" name="Рисунок 6" descr="DSCN05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1" y="1315084"/>
            <a:ext cx="3891281" cy="53286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5798" y="260648"/>
            <a:ext cx="6769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Личная информация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Мои достижения</a:t>
            </a:r>
            <a:endParaRPr lang="ru-RU" sz="4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04330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14290"/>
            <a:ext cx="729789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проектного задания</a:t>
            </a:r>
            <a:endParaRPr lang="ru-RU" sz="48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285860"/>
            <a:ext cx="821537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Овладение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умением ориентироваться в педагогических концепциях, объясняющих особенности педагогической деятельности учителя начальных классов, умением логически верно, аргументировано и ясно строить устную и письменную речь; демонстрация  общих компетенций учителя начальных классов; готовности к синтезу уровня знаний ,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деятельносных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ценностных элементов профессиональной компетентности как основы деятельности учителя. Память-это основа психической жизни, основа нашего сознания. Для любого учителя хорошая память всегда очень важна. Он должен разбираться во многих вещах, отвечать на вопросы самого разного рода. Для этого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развитая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памятьсего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нужн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211410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48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071546"/>
            <a:ext cx="835824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SzPct val="25000"/>
            </a:pPr>
            <a:endParaRPr lang="ru-RU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buSzPct val="25000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педагогической и методической литературы по вопросам развития памяти учителя начальных классов; </a:t>
            </a:r>
          </a:p>
          <a:p>
            <a:pPr>
              <a:lnSpc>
                <a:spcPct val="100000"/>
              </a:lnSpc>
              <a:buSzPct val="25000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Теоретическое изучение  развития памяти учителя начальных классов;</a:t>
            </a:r>
          </a:p>
          <a:p>
            <a:pPr>
              <a:lnSpc>
                <a:spcPct val="100000"/>
              </a:lnSpc>
              <a:buSzPct val="25000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программы профессионально-личностного самосовершенствования.</a:t>
            </a:r>
          </a:p>
          <a:p>
            <a:pPr>
              <a:lnSpc>
                <a:spcPct val="100000"/>
              </a:lnSpc>
              <a:buSzPct val="25000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Подготовка продукта проектного задания. Составление мини сборника «Начинающему учителю начальных классов».</a:t>
            </a:r>
          </a:p>
          <a:p>
            <a:pPr>
              <a:lnSpc>
                <a:spcPct val="100000"/>
              </a:lnSpc>
              <a:buSzPct val="25000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Овладение умением анализа процесса и результатов проделанной работы.</a:t>
            </a:r>
          </a:p>
          <a:p>
            <a:pPr>
              <a:lnSpc>
                <a:spcPct val="100000"/>
              </a:lnSpc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357166"/>
            <a:ext cx="80571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Формат проектного задания</a:t>
            </a:r>
            <a:endParaRPr lang="ru-RU" sz="4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500174"/>
            <a:ext cx="60722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SzPct val="25000"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цели назначения – учебный;
По доминирующей деятельности – 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практикоориентированный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00000"/>
              </a:lnSpc>
              <a:buSzPct val="25000"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 комплексности – 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монопроект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00000"/>
              </a:lnSpc>
              <a:buSzPct val="25000"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 составу участников – персональный;</a:t>
            </a:r>
          </a:p>
          <a:p>
            <a:pPr>
              <a:lnSpc>
                <a:spcPct val="100000"/>
              </a:lnSpc>
              <a:buSzPct val="25000"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 срокам исполнения – среднесрочный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7158" y="357166"/>
            <a:ext cx="78496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sz="48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64305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0000"/>
              </a:lnSpc>
              <a:buSzPct val="25000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Franklin Gothic Book"/>
              </a:rPr>
              <a:t>1.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Franklin Gothic Book"/>
              </a:rPr>
              <a:t>Предпроектный:(02.10-30.10.2015г.)</a:t>
            </a: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buSzPct val="25000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Franklin Gothic Book"/>
              </a:rPr>
              <a:t>2.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Franklin Gothic Book"/>
              </a:rPr>
              <a:t>Этап реализации:(01.11-30.11. 2015г).</a:t>
            </a: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buSzPct val="25000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Franklin Gothic Book"/>
              </a:rPr>
              <a:t>3.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Franklin Gothic Book"/>
              </a:rPr>
              <a:t>Этап рефлексивный:(01.12-15.12. 2015г.)</a:t>
            </a: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buSzPct val="25000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Franklin Gothic Book"/>
              </a:rPr>
              <a:t>4.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Franklin Gothic Book"/>
              </a:rPr>
              <a:t>Этап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  <a:latin typeface="Franklin Gothic Book"/>
              </a:rPr>
              <a:t>послепроектный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Franklin Gothic Book"/>
              </a:rPr>
              <a:t> :(09.12-15.12.2015г.)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800" b="1" dirty="0" smtClean="0">
                <a:solidFill>
                  <a:srgbClr val="7030A0"/>
                </a:solidFill>
              </a:rPr>
              <a:t>Описание этапов 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028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85727"/>
            <a:ext cx="55169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142984"/>
            <a:ext cx="900115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SzPct val="25000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это активное  действующее  лицо, выполняющее педагогическую деятельность. (Сухомлинский В. А.)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2071678"/>
            <a:ext cx="86439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SzPct val="25000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Самообразование-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это система внутренней самоорганизации по усвоению опыта поколений, направленной на собственное развитие.(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Рабаданова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Р.С.)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2857496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Память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— это отражение опыта человека путем запоминания, сохранения и воспроизведения.(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Черемошкина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Л.В)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</TotalTime>
  <Words>542</Words>
  <Application>Microsoft Office PowerPoint</Application>
  <PresentationFormat>Экран (4:3)</PresentationFormat>
  <Paragraphs>70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                                                      государственное бюджетное образовательное учреждение                                                                    высшего образования Калининградской области                                                                                   «Педагогический институт»                                                                         (название образовательного учреждения)                                                                Отделение Среднего профессионального образования                                                                                                                                                                             УД ПД.04 Введение в специальность                                                                                  ПРОЕКТНОЕ ЗАДАНИЕ                                                   Пути самообразования учителя начальных                                                                               классов  Курс 1          Семестр1 Форма обучения – очная  Образовательная программа          44.02.02  Преподавание в начальных классах  Выполнено студенткой Палеевой Юлией Александровной  Группы  СПО-12шк.   Руководитель  Белогурова.Л.И.                                                                           г.Черняховск              </vt:lpstr>
      <vt:lpstr>Презентация PowerPoint</vt:lpstr>
      <vt:lpstr>Мои достижения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Описание этапов </vt:lpstr>
      <vt:lpstr>Презентация PowerPoint</vt:lpstr>
      <vt:lpstr>Практический материал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образовательное учреждение высшего образования Калининградской области «Педагогический институт» (название образовательного учреждения)    Отделение Среднего профессионального образования  УД ПД.04 Вве    </dc:title>
  <dc:creator>Master</dc:creator>
  <cp:lastModifiedBy>Костя</cp:lastModifiedBy>
  <cp:revision>16</cp:revision>
  <dcterms:created xsi:type="dcterms:W3CDTF">2015-12-20T09:24:30Z</dcterms:created>
  <dcterms:modified xsi:type="dcterms:W3CDTF">2015-12-21T20:17:45Z</dcterms:modified>
</cp:coreProperties>
</file>