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sldIdLst>
    <p:sldId id="352" r:id="rId2"/>
    <p:sldId id="353" r:id="rId3"/>
    <p:sldId id="354" r:id="rId4"/>
    <p:sldId id="327" r:id="rId5"/>
    <p:sldId id="264" r:id="rId6"/>
    <p:sldId id="341" r:id="rId7"/>
    <p:sldId id="330" r:id="rId8"/>
    <p:sldId id="331" r:id="rId9"/>
    <p:sldId id="259" r:id="rId10"/>
    <p:sldId id="280" r:id="rId11"/>
    <p:sldId id="260" r:id="rId12"/>
    <p:sldId id="281" r:id="rId13"/>
    <p:sldId id="265" r:id="rId14"/>
    <p:sldId id="325" r:id="rId15"/>
    <p:sldId id="364" r:id="rId16"/>
    <p:sldId id="350" r:id="rId17"/>
    <p:sldId id="349" r:id="rId18"/>
    <p:sldId id="358" r:id="rId19"/>
    <p:sldId id="362" r:id="rId20"/>
    <p:sldId id="363" r:id="rId21"/>
    <p:sldId id="360" r:id="rId22"/>
    <p:sldId id="361" r:id="rId23"/>
    <p:sldId id="359" r:id="rId24"/>
    <p:sldId id="356" r:id="rId25"/>
    <p:sldId id="357" r:id="rId26"/>
    <p:sldId id="286" r:id="rId27"/>
    <p:sldId id="355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>
      <p:cViewPr>
        <p:scale>
          <a:sx n="70" d="100"/>
          <a:sy n="70" d="100"/>
        </p:scale>
        <p:origin x="-1512" y="-4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ЗОЖ</c:v>
                </c:pt>
              </c:strCache>
            </c:strRef>
          </c:tx>
          <c:explosion val="25"/>
          <c:dPt>
            <c:idx val="0"/>
            <c:bubble3D val="0"/>
            <c:explosion val="37"/>
          </c:dPt>
          <c:cat>
            <c:numRef>
              <c:f>Лист1!$A$2:$A$3</c:f>
              <c:numCache>
                <c:formatCode>General</c:formatCode>
                <c:ptCount val="2"/>
              </c:numCache>
            </c:num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70</c:v>
                </c:pt>
                <c:pt idx="1">
                  <c:v>12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</c:plotArea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ЗОЖ</c:v>
                </c:pt>
              </c:strCache>
            </c:strRef>
          </c:tx>
          <c:explosion val="25"/>
          <c:dPt>
            <c:idx val="0"/>
            <c:bubble3D val="0"/>
            <c:explosion val="10"/>
          </c:dPt>
          <c:dPt>
            <c:idx val="1"/>
            <c:bubble3D val="0"/>
            <c:explosion val="8"/>
          </c:dPt>
          <c:dPt>
            <c:idx val="2"/>
            <c:bubble3D val="0"/>
            <c:explosion val="15"/>
          </c:dPt>
          <c:cat>
            <c:strRef>
              <c:f>Лист1!$A$2:$A$4</c:f>
              <c:strCache>
                <c:ptCount val="3"/>
                <c:pt idx="0">
                  <c:v>Да</c:v>
                </c:pt>
                <c:pt idx="1">
                  <c:v>Нет</c:v>
                </c:pt>
                <c:pt idx="2">
                  <c:v>Частично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38</c:v>
                </c:pt>
                <c:pt idx="1">
                  <c:v>6</c:v>
                </c:pt>
                <c:pt idx="2">
                  <c:v>38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</c:plotArea>
    <c:legend>
      <c:legendPos val="r"/>
      <c:overlay val="0"/>
    </c:legend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cat>
            <c:strRef>
              <c:f>Лист1!$A$2:$A$3</c:f>
              <c:strCache>
                <c:ptCount val="2"/>
                <c:pt idx="0">
                  <c:v>Часто</c:v>
                </c:pt>
                <c:pt idx="1">
                  <c:v>Редко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64</c:v>
                </c:pt>
                <c:pt idx="1">
                  <c:v>3.2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</c:plotArea>
    <c:legend>
      <c:legendPos val="r"/>
      <c:overlay val="0"/>
    </c:legend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108616-E582-456A-BF25-A1F4C54B533C}" type="datetimeFigureOut">
              <a:rPr lang="ru-RU" smtClean="0"/>
              <a:pPr/>
              <a:t>19.04.2019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B91BC2-993A-49F4-A6B8-1B31355E548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96490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1370812-88F2-4E4F-88EB-BD4CD2EF453D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397964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7EE2C-8C36-4A3E-9FC5-52EFDADFC766}" type="datetimeFigureOut">
              <a:rPr lang="ru-RU" smtClean="0"/>
              <a:pPr/>
              <a:t>19.04.2019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9B0E2-6195-42DE-9261-5BD4B1E42A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7EE2C-8C36-4A3E-9FC5-52EFDADFC766}" type="datetimeFigureOut">
              <a:rPr lang="ru-RU" smtClean="0"/>
              <a:pPr/>
              <a:t>19.04.2019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9B0E2-6195-42DE-9261-5BD4B1E42A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7EE2C-8C36-4A3E-9FC5-52EFDADFC766}" type="datetimeFigureOut">
              <a:rPr lang="ru-RU" smtClean="0"/>
              <a:pPr/>
              <a:t>19.04.2019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9B0E2-6195-42DE-9261-5BD4B1E42A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7EE2C-8C36-4A3E-9FC5-52EFDADFC766}" type="datetimeFigureOut">
              <a:rPr lang="ru-RU" smtClean="0"/>
              <a:pPr/>
              <a:t>19.04.2019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9B0E2-6195-42DE-9261-5BD4B1E42A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7EE2C-8C36-4A3E-9FC5-52EFDADFC766}" type="datetimeFigureOut">
              <a:rPr lang="ru-RU" smtClean="0"/>
              <a:pPr/>
              <a:t>19.04.2019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9B0E2-6195-42DE-9261-5BD4B1E42A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7EE2C-8C36-4A3E-9FC5-52EFDADFC766}" type="datetimeFigureOut">
              <a:rPr lang="ru-RU" smtClean="0"/>
              <a:pPr/>
              <a:t>19.04.2019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9B0E2-6195-42DE-9261-5BD4B1E42A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7EE2C-8C36-4A3E-9FC5-52EFDADFC766}" type="datetimeFigureOut">
              <a:rPr lang="ru-RU" smtClean="0"/>
              <a:pPr/>
              <a:t>19.04.2019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9B0E2-6195-42DE-9261-5BD4B1E42A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7EE2C-8C36-4A3E-9FC5-52EFDADFC766}" type="datetimeFigureOut">
              <a:rPr lang="ru-RU" smtClean="0"/>
              <a:pPr/>
              <a:t>19.04.2019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9B0E2-6195-42DE-9261-5BD4B1E42A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7EE2C-8C36-4A3E-9FC5-52EFDADFC766}" type="datetimeFigureOut">
              <a:rPr lang="ru-RU" smtClean="0"/>
              <a:pPr/>
              <a:t>19.04.2019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9B0E2-6195-42DE-9261-5BD4B1E42A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7EE2C-8C36-4A3E-9FC5-52EFDADFC766}" type="datetimeFigureOut">
              <a:rPr lang="ru-RU" smtClean="0"/>
              <a:pPr/>
              <a:t>19.04.2019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9B0E2-6195-42DE-9261-5BD4B1E42A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7EE2C-8C36-4A3E-9FC5-52EFDADFC766}" type="datetimeFigureOut">
              <a:rPr lang="ru-RU" smtClean="0"/>
              <a:pPr/>
              <a:t>19.04.2019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9B0E2-6195-42DE-9261-5BD4B1E42A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77EE2C-8C36-4A3E-9FC5-52EFDADFC766}" type="datetimeFigureOut">
              <a:rPr lang="ru-RU" smtClean="0"/>
              <a:pPr/>
              <a:t>19.04.2019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E9B0E2-6195-42DE-9261-5BD4B1E42A2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daladno.me/wp-content/uploads/2017/03/90726267.jpg">
            <a:extLst>
              <a:ext uri="{FF2B5EF4-FFF2-40B4-BE49-F238E27FC236}">
                <a16:creationId xmlns:a16="http://schemas.microsoft.com/office/drawing/2014/main" xmlns="" id="{9FFB14CC-EC7B-4AC2-8823-829700F44D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332656" y="0"/>
            <a:ext cx="12001501" cy="68580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D048FA1F-213D-4225-A3A6-A46421F3DFBE}"/>
              </a:ext>
            </a:extLst>
          </p:cNvPr>
          <p:cNvSpPr txBox="1"/>
          <p:nvPr/>
        </p:nvSpPr>
        <p:spPr>
          <a:xfrm>
            <a:off x="2267744" y="980728"/>
            <a:ext cx="5040560" cy="52014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ln w="12700">
                  <a:solidFill>
                    <a:schemeClr val="accent1"/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Проектная</a:t>
            </a:r>
            <a:r>
              <a:rPr lang="ru-RU" sz="3600" b="1" dirty="0">
                <a:ln w="12700">
                  <a:solidFill>
                    <a:schemeClr val="accent1"/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 работа</a:t>
            </a:r>
          </a:p>
          <a:p>
            <a:pPr algn="ctr"/>
            <a:r>
              <a:rPr lang="ru-RU" sz="3600" b="1" dirty="0">
                <a:ln w="12700">
                  <a:solidFill>
                    <a:schemeClr val="accent1"/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по теме:</a:t>
            </a:r>
          </a:p>
          <a:p>
            <a:pPr algn="ctr"/>
            <a:r>
              <a:rPr lang="ru-RU" sz="3600" b="1" dirty="0">
                <a:ln w="12700">
                  <a:solidFill>
                    <a:schemeClr val="accent1"/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«Здоровый</a:t>
            </a:r>
            <a:r>
              <a:rPr lang="ru-RU" sz="3200" b="1" dirty="0">
                <a:ln w="12700">
                  <a:solidFill>
                    <a:schemeClr val="accent1"/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 образ жизни»</a:t>
            </a:r>
          </a:p>
          <a:p>
            <a:pPr algn="ctr"/>
            <a:endParaRPr lang="ru-RU" sz="3200" b="1" dirty="0">
              <a:ln w="12700">
                <a:solidFill>
                  <a:schemeClr val="accent1"/>
                </a:solidFill>
                <a:prstDash val="solid"/>
              </a:ln>
              <a:solidFill>
                <a:schemeClr val="tx2">
                  <a:lumMod val="75000"/>
                </a:schemeClr>
              </a:solidFill>
              <a:effectLst>
                <a:outerShdw dist="38100" dir="2640000" algn="bl" rotWithShape="0">
                  <a:schemeClr val="accent1"/>
                </a:outerShdw>
              </a:effectLst>
            </a:endParaRPr>
          </a:p>
          <a:p>
            <a:pPr algn="ctr"/>
            <a:r>
              <a:rPr lang="ru-RU" sz="3200" b="1" dirty="0">
                <a:ln w="12700">
                  <a:solidFill>
                    <a:schemeClr val="accent1"/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ученицы 2 класса</a:t>
            </a:r>
          </a:p>
          <a:p>
            <a:pPr algn="ctr"/>
            <a:r>
              <a:rPr lang="ru-RU" sz="3200" b="1" dirty="0">
                <a:ln w="12700">
                  <a:solidFill>
                    <a:schemeClr val="accent1"/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ЧУОО Школы «Выбор»</a:t>
            </a:r>
          </a:p>
          <a:p>
            <a:pPr algn="ctr"/>
            <a:r>
              <a:rPr lang="ru-RU" sz="3200" b="1" dirty="0" err="1">
                <a:ln w="12700">
                  <a:solidFill>
                    <a:schemeClr val="accent1"/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Шелепневой</a:t>
            </a:r>
            <a:r>
              <a:rPr lang="ru-RU" sz="3200" b="1" dirty="0">
                <a:ln w="12700">
                  <a:solidFill>
                    <a:schemeClr val="accent1"/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  Кристины</a:t>
            </a:r>
          </a:p>
          <a:p>
            <a:pPr algn="ctr"/>
            <a:endParaRPr lang="ru-RU" sz="3200" b="1" dirty="0">
              <a:ln w="12700">
                <a:solidFill>
                  <a:schemeClr val="accent1"/>
                </a:solidFill>
                <a:prstDash val="solid"/>
              </a:ln>
              <a:solidFill>
                <a:schemeClr val="tx2">
                  <a:lumMod val="75000"/>
                </a:schemeClr>
              </a:solidFill>
              <a:effectLst>
                <a:outerShdw dist="38100" dir="2640000" algn="bl" rotWithShape="0">
                  <a:schemeClr val="accent1"/>
                </a:outerShdw>
              </a:effectLst>
            </a:endParaRPr>
          </a:p>
          <a:p>
            <a:pPr algn="ctr"/>
            <a:endParaRPr lang="ru-RU" sz="3200" b="1" dirty="0">
              <a:ln w="12700">
                <a:solidFill>
                  <a:schemeClr val="accent1"/>
                </a:solidFill>
                <a:prstDash val="solid"/>
              </a:ln>
              <a:solidFill>
                <a:schemeClr val="tx2">
                  <a:lumMod val="75000"/>
                </a:schemeClr>
              </a:solidFill>
              <a:effectLst>
                <a:outerShdw dist="38100" dir="2640000" algn="bl" rotWithShape="0">
                  <a:schemeClr val="accent1"/>
                </a:outerShdw>
              </a:effectLst>
            </a:endParaRPr>
          </a:p>
          <a:p>
            <a:pPr algn="ctr"/>
            <a:r>
              <a:rPr lang="ru-RU" sz="2400" b="1" dirty="0">
                <a:ln w="12700">
                  <a:solidFill>
                    <a:schemeClr val="accent1"/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Г.Москва 2018-2019 г.</a:t>
            </a:r>
          </a:p>
        </p:txBody>
      </p:sp>
    </p:spTree>
    <p:extLst>
      <p:ext uri="{BB962C8B-B14F-4D97-AF65-F5344CB8AC3E}">
        <p14:creationId xmlns:p14="http://schemas.microsoft.com/office/powerpoint/2010/main" val="13710334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214290"/>
            <a:ext cx="3357586" cy="6429420"/>
          </a:xfrm>
        </p:spPr>
        <p:txBody>
          <a:bodyPr>
            <a:normAutofit/>
          </a:bodyPr>
          <a:lstStyle/>
          <a:p>
            <a:pPr algn="l"/>
            <a:r>
              <a:rPr lang="ru-RU" sz="2800" b="1" dirty="0">
                <a:ln w="9525">
                  <a:solidFill>
                    <a:srgbClr val="00B0F0"/>
                  </a:solidFill>
                  <a:prstDash val="solid"/>
                </a:ln>
                <a:solidFill>
                  <a:srgbClr val="002060"/>
                </a:solidFill>
                <a:latin typeface="+mn-lt"/>
                <a:ea typeface="+mn-ea"/>
                <a:cs typeface="+mn-cs"/>
              </a:rPr>
              <a:t>Кто ложится спать не позже 23.00, получает полноценный заряд бодрости и увеличивает продолжительность жизни. </a:t>
            </a:r>
          </a:p>
        </p:txBody>
      </p:sp>
      <p:pic>
        <p:nvPicPr>
          <p:cNvPr id="37890" name="Picture 2" descr="http://1.bp.blogspot.com/-RRabbd0xYqo/UkopZKpAmbI/AAAAAAAAHYA/J3ancZMqdZw/s1600/%D0%A1%D0%BF%D1%8F%D1%89%D0%B8%D0%B5+%D0%BA%D0%BE%D1%82%D1%8F%D1%82%D0%B0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357686" y="-24"/>
            <a:ext cx="4786314" cy="68580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92" name="Picture 8" descr="http://images.bankoboev.ru/big/bankoboev.ru-dve_zubnye_schetki_v_stakane-30304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7984" y="343913"/>
            <a:ext cx="4176464" cy="601533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214290"/>
            <a:ext cx="3286148" cy="6429420"/>
          </a:xfrm>
        </p:spPr>
        <p:txBody>
          <a:bodyPr>
            <a:normAutofit/>
          </a:bodyPr>
          <a:lstStyle/>
          <a:p>
            <a:pPr algn="l"/>
            <a:r>
              <a:rPr lang="ru-RU" sz="3200" b="1" dirty="0" smtClean="0">
                <a:ln w="9525">
                  <a:solidFill>
                    <a:srgbClr val="00B0F0"/>
                  </a:solidFill>
                  <a:prstDash val="solid"/>
                </a:ln>
                <a:solidFill>
                  <a:srgbClr val="002060"/>
                </a:solidFill>
                <a:latin typeface="+mn-lt"/>
                <a:ea typeface="+mn-ea"/>
                <a:cs typeface="+mn-cs"/>
              </a:rPr>
              <a:t>В режим дня входит соблюдение </a:t>
            </a:r>
            <a:r>
              <a:rPr lang="ru-RU" sz="3200" b="1" dirty="0">
                <a:ln w="9525">
                  <a:solidFill>
                    <a:srgbClr val="00B0F0"/>
                  </a:solidFill>
                  <a:prstDash val="solid"/>
                </a:ln>
                <a:solidFill>
                  <a:srgbClr val="002060"/>
                </a:solidFill>
                <a:latin typeface="+mn-lt"/>
                <a:ea typeface="+mn-ea"/>
                <a:cs typeface="+mn-cs"/>
              </a:rPr>
              <a:t>правил личной </a:t>
            </a:r>
            <a:r>
              <a:rPr lang="ru-RU" sz="3200" b="1" dirty="0" smtClean="0">
                <a:ln w="9525">
                  <a:solidFill>
                    <a:srgbClr val="00B0F0"/>
                  </a:solidFill>
                  <a:prstDash val="solid"/>
                </a:ln>
                <a:solidFill>
                  <a:srgbClr val="002060"/>
                </a:solidFill>
                <a:latin typeface="+mn-lt"/>
                <a:ea typeface="+mn-ea"/>
                <a:cs typeface="+mn-cs"/>
              </a:rPr>
              <a:t>гигиены. К ней относятся: двухразовая </a:t>
            </a:r>
            <a:r>
              <a:rPr lang="ru-RU" sz="3200" b="1" dirty="0">
                <a:ln w="9525">
                  <a:solidFill>
                    <a:srgbClr val="00B0F0"/>
                  </a:solidFill>
                  <a:prstDash val="solid"/>
                </a:ln>
                <a:solidFill>
                  <a:srgbClr val="002060"/>
                </a:solidFill>
                <a:latin typeface="+mn-lt"/>
                <a:ea typeface="+mn-ea"/>
                <a:cs typeface="+mn-cs"/>
              </a:rPr>
              <a:t>чистка зубов,..</a:t>
            </a:r>
          </a:p>
        </p:txBody>
      </p:sp>
    </p:spTree>
  </p:cSld>
  <p:clrMapOvr>
    <a:masterClrMapping/>
  </p:clrMapOvr>
  <p:transition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22" name="Picture 10" descr="http://3.bp.blogspot.com/_t6qOK8gf4JE/SwKze4vz90I/AAAAAAAAASI/0Q5lTjkzmjo/w1200-h630-p-nu/1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20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4357686" y="0"/>
            <a:ext cx="4786314" cy="6858000"/>
          </a:xfrm>
          <a:prstGeom prst="rect">
            <a:avLst/>
          </a:prstGeom>
          <a:noFill/>
          <a:effectLst>
            <a:softEdge rad="63500"/>
          </a:effec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214290"/>
            <a:ext cx="3286148" cy="6429420"/>
          </a:xfrm>
        </p:spPr>
        <p:txBody>
          <a:bodyPr>
            <a:normAutofit/>
          </a:bodyPr>
          <a:lstStyle/>
          <a:p>
            <a:pPr algn="l"/>
            <a:r>
              <a:rPr lang="ru-RU" sz="3200" b="1" dirty="0">
                <a:ln w="9525">
                  <a:solidFill>
                    <a:srgbClr val="00B0F0"/>
                  </a:solidFill>
                  <a:prstDash val="solid"/>
                </a:ln>
                <a:solidFill>
                  <a:srgbClr val="002060"/>
                </a:solidFill>
                <a:latin typeface="+mn-lt"/>
                <a:ea typeface="+mn-ea"/>
                <a:cs typeface="+mn-cs"/>
              </a:rPr>
              <a:t>…ежедневный душ, </a:t>
            </a:r>
            <a:br>
              <a:rPr lang="ru-RU" sz="3200" b="1" dirty="0">
                <a:ln w="9525">
                  <a:solidFill>
                    <a:srgbClr val="00B0F0"/>
                  </a:solidFill>
                  <a:prstDash val="solid"/>
                </a:ln>
                <a:solidFill>
                  <a:srgbClr val="002060"/>
                </a:solidFill>
                <a:latin typeface="+mn-lt"/>
                <a:ea typeface="+mn-ea"/>
                <a:cs typeface="+mn-cs"/>
              </a:rPr>
            </a:br>
            <a:r>
              <a:rPr lang="ru-RU" sz="3200" b="1" dirty="0">
                <a:ln w="9525">
                  <a:solidFill>
                    <a:srgbClr val="00B0F0"/>
                  </a:solidFill>
                  <a:prstDash val="solid"/>
                </a:ln>
                <a:solidFill>
                  <a:srgbClr val="002060"/>
                </a:solidFill>
                <a:latin typeface="+mn-lt"/>
                <a:ea typeface="+mn-ea"/>
                <a:cs typeface="+mn-cs"/>
              </a:rPr>
              <a:t>частое мытье рук..</a:t>
            </a:r>
          </a:p>
        </p:txBody>
      </p:sp>
    </p:spTree>
  </p:cSld>
  <p:clrMapOvr>
    <a:masterClrMapping/>
  </p:clrMapOvr>
  <p:transition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sportlady.su/upload/content/55f9de2474de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357686" y="0"/>
            <a:ext cx="4786314" cy="6858000"/>
          </a:xfrm>
          <a:prstGeom prst="rect">
            <a:avLst/>
          </a:prstGeom>
          <a:noFill/>
          <a:effectLst>
            <a:softEdge rad="317500"/>
          </a:effec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1052736"/>
            <a:ext cx="4320480" cy="4824536"/>
          </a:xfrm>
        </p:spPr>
        <p:txBody>
          <a:bodyPr>
            <a:noAutofit/>
          </a:bodyPr>
          <a:lstStyle/>
          <a:p>
            <a:pPr algn="l"/>
            <a:r>
              <a:rPr lang="ru-RU" sz="2400" b="1" dirty="0" smtClean="0">
                <a:ln w="9525">
                  <a:solidFill>
                    <a:srgbClr val="00B0F0"/>
                  </a:solidFill>
                  <a:prstDash val="solid"/>
                </a:ln>
                <a:solidFill>
                  <a:srgbClr val="002060"/>
                </a:solidFill>
                <a:latin typeface="+mn-lt"/>
                <a:ea typeface="+mn-ea"/>
                <a:cs typeface="+mn-cs"/>
              </a:rPr>
              <a:t>Существует несколько основных правил питания:</a:t>
            </a:r>
            <a:br>
              <a:rPr lang="ru-RU" sz="2400" b="1" dirty="0" smtClean="0">
                <a:ln w="9525">
                  <a:solidFill>
                    <a:srgbClr val="00B0F0"/>
                  </a:solidFill>
                  <a:prstDash val="solid"/>
                </a:ln>
                <a:solidFill>
                  <a:srgbClr val="002060"/>
                </a:solidFill>
                <a:latin typeface="+mn-lt"/>
                <a:ea typeface="+mn-ea"/>
                <a:cs typeface="+mn-cs"/>
              </a:rPr>
            </a:br>
            <a:r>
              <a:rPr lang="ru-RU" sz="2400" b="1" dirty="0">
                <a:ln w="9525">
                  <a:solidFill>
                    <a:srgbClr val="00B0F0"/>
                  </a:solidFill>
                  <a:prstDash val="solid"/>
                </a:ln>
                <a:solidFill>
                  <a:srgbClr val="002060"/>
                </a:solidFill>
                <a:latin typeface="+mn-lt"/>
                <a:ea typeface="+mn-ea"/>
                <a:cs typeface="+mn-cs"/>
              </a:rPr>
              <a:t/>
            </a:r>
            <a:br>
              <a:rPr lang="ru-RU" sz="2400" b="1" dirty="0">
                <a:ln w="9525">
                  <a:solidFill>
                    <a:srgbClr val="00B0F0"/>
                  </a:solidFill>
                  <a:prstDash val="solid"/>
                </a:ln>
                <a:solidFill>
                  <a:srgbClr val="002060"/>
                </a:solidFill>
                <a:latin typeface="+mn-lt"/>
                <a:ea typeface="+mn-ea"/>
                <a:cs typeface="+mn-cs"/>
              </a:rPr>
            </a:br>
            <a:r>
              <a:rPr lang="ru-RU" sz="2400" b="1" dirty="0">
                <a:ln w="9525">
                  <a:solidFill>
                    <a:srgbClr val="00B0F0"/>
                  </a:solidFill>
                  <a:prstDash val="solid"/>
                </a:ln>
                <a:solidFill>
                  <a:srgbClr val="002060"/>
                </a:solidFill>
                <a:latin typeface="+mn-lt"/>
                <a:ea typeface="+mn-ea"/>
                <a:cs typeface="+mn-cs"/>
              </a:rPr>
              <a:t>- соблюдай режим питания, </a:t>
            </a:r>
            <a:br>
              <a:rPr lang="ru-RU" sz="2400" b="1" dirty="0">
                <a:ln w="9525">
                  <a:solidFill>
                    <a:srgbClr val="00B0F0"/>
                  </a:solidFill>
                  <a:prstDash val="solid"/>
                </a:ln>
                <a:solidFill>
                  <a:srgbClr val="002060"/>
                </a:solidFill>
                <a:latin typeface="+mn-lt"/>
                <a:ea typeface="+mn-ea"/>
                <a:cs typeface="+mn-cs"/>
              </a:rPr>
            </a:br>
            <a:r>
              <a:rPr lang="ru-RU" sz="2400" b="1" dirty="0">
                <a:ln w="9525">
                  <a:solidFill>
                    <a:srgbClr val="00B0F0"/>
                  </a:solidFill>
                  <a:prstDash val="solid"/>
                </a:ln>
                <a:solidFill>
                  <a:srgbClr val="002060"/>
                </a:solidFill>
                <a:latin typeface="+mn-lt"/>
                <a:ea typeface="+mn-ea"/>
                <a:cs typeface="+mn-cs"/>
              </a:rPr>
              <a:t>4 - разовый прием пищи с обязательным завтраком;</a:t>
            </a:r>
            <a:br>
              <a:rPr lang="ru-RU" sz="2400" b="1" dirty="0">
                <a:ln w="9525">
                  <a:solidFill>
                    <a:srgbClr val="00B0F0"/>
                  </a:solidFill>
                  <a:prstDash val="solid"/>
                </a:ln>
                <a:solidFill>
                  <a:srgbClr val="002060"/>
                </a:solidFill>
                <a:latin typeface="+mn-lt"/>
                <a:ea typeface="+mn-ea"/>
                <a:cs typeface="+mn-cs"/>
              </a:rPr>
            </a:br>
            <a:r>
              <a:rPr lang="ru-RU" sz="2400" b="1" dirty="0">
                <a:ln w="9525">
                  <a:solidFill>
                    <a:srgbClr val="00B0F0"/>
                  </a:solidFill>
                  <a:prstDash val="solid"/>
                </a:ln>
                <a:solidFill>
                  <a:srgbClr val="002060"/>
                </a:solidFill>
                <a:latin typeface="+mn-lt"/>
                <a:ea typeface="+mn-ea"/>
                <a:cs typeface="+mn-cs"/>
              </a:rPr>
              <a:t/>
            </a:r>
            <a:br>
              <a:rPr lang="ru-RU" sz="2400" b="1" dirty="0">
                <a:ln w="9525">
                  <a:solidFill>
                    <a:srgbClr val="00B0F0"/>
                  </a:solidFill>
                  <a:prstDash val="solid"/>
                </a:ln>
                <a:solidFill>
                  <a:srgbClr val="002060"/>
                </a:solidFill>
                <a:latin typeface="+mn-lt"/>
                <a:ea typeface="+mn-ea"/>
                <a:cs typeface="+mn-cs"/>
              </a:rPr>
            </a:br>
            <a:r>
              <a:rPr lang="ru-RU" sz="2400" b="1" dirty="0">
                <a:ln w="9525">
                  <a:solidFill>
                    <a:srgbClr val="00B0F0"/>
                  </a:solidFill>
                  <a:prstDash val="solid"/>
                </a:ln>
                <a:solidFill>
                  <a:srgbClr val="002060"/>
                </a:solidFill>
                <a:latin typeface="+mn-lt"/>
                <a:ea typeface="+mn-ea"/>
                <a:cs typeface="+mn-cs"/>
              </a:rPr>
              <a:t>- не увлекайтесь жирной, острой, соленой и жареной пищей;</a:t>
            </a:r>
            <a:br>
              <a:rPr lang="ru-RU" sz="2400" b="1" dirty="0">
                <a:ln w="9525">
                  <a:solidFill>
                    <a:srgbClr val="00B0F0"/>
                  </a:solidFill>
                  <a:prstDash val="solid"/>
                </a:ln>
                <a:solidFill>
                  <a:srgbClr val="002060"/>
                </a:solidFill>
                <a:latin typeface="+mn-lt"/>
                <a:ea typeface="+mn-ea"/>
                <a:cs typeface="+mn-cs"/>
              </a:rPr>
            </a:br>
            <a:r>
              <a:rPr lang="ru-RU" sz="2400" b="1" dirty="0">
                <a:ln w="9525">
                  <a:solidFill>
                    <a:srgbClr val="00B0F0"/>
                  </a:solidFill>
                  <a:prstDash val="solid"/>
                </a:ln>
                <a:solidFill>
                  <a:srgbClr val="002060"/>
                </a:solidFill>
                <a:latin typeface="+mn-lt"/>
                <a:ea typeface="+mn-ea"/>
                <a:cs typeface="+mn-cs"/>
              </a:rPr>
              <a:t>- сладости, конфеты, торты и др. - вкусно, но не полезно, не заменяйте ими основную еду.</a:t>
            </a:r>
            <a:r>
              <a:rPr lang="ru-RU" sz="2000" b="1" dirty="0">
                <a:ln w="9525">
                  <a:solidFill>
                    <a:srgbClr val="00B0F0"/>
                  </a:solidFill>
                  <a:prstDash val="solid"/>
                </a:ln>
                <a:solidFill>
                  <a:srgbClr val="002060"/>
                </a:solidFill>
                <a:latin typeface="+mn-lt"/>
                <a:ea typeface="+mn-ea"/>
                <a:cs typeface="+mn-cs"/>
              </a:rPr>
              <a:t> 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187624" y="332656"/>
            <a:ext cx="29523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002060"/>
                </a:solidFill>
                <a:effectLst>
                  <a:outerShdw dist="38100" dir="2640000" algn="bl" rotWithShape="0">
                    <a:schemeClr val="accent1"/>
                  </a:outerShdw>
                </a:effectLst>
                <a:latin typeface="Trebuchet MS" pitchFamily="34" charset="0"/>
              </a:rPr>
              <a:t>Питание</a:t>
            </a:r>
            <a:endParaRPr lang="ru-RU" sz="3600" dirty="0"/>
          </a:p>
        </p:txBody>
      </p:sp>
    </p:spTree>
  </p:cSld>
  <p:clrMapOvr>
    <a:masterClrMapping/>
  </p:clrMapOvr>
  <p:transition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www.constmb.ru/wp-content/uploads/sites/9/2018/07/samye-poleznye-produkty-pitaniya-dlya-zdorov-ya-detey-1-1024x698.jpg">
            <a:extLst>
              <a:ext uri="{FF2B5EF4-FFF2-40B4-BE49-F238E27FC236}">
                <a16:creationId xmlns:a16="http://schemas.microsoft.com/office/drawing/2014/main" xmlns="" id="{98A07F3C-2B70-4E61-A5CE-335456B092F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" y="0"/>
            <a:ext cx="9144000" cy="6858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3" name="Прямоугольник 2"/>
          <p:cNvSpPr/>
          <p:nvPr/>
        </p:nvSpPr>
        <p:spPr>
          <a:xfrm>
            <a:off x="611560" y="5011341"/>
            <a:ext cx="7776864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ln w="9525">
                  <a:solidFill>
                    <a:srgbClr val="00B0F0"/>
                  </a:solidFill>
                  <a:prstDash val="solid"/>
                </a:ln>
                <a:solidFill>
                  <a:srgbClr val="002060"/>
                </a:solidFill>
              </a:rPr>
              <a:t>- употребляйте разнообразную пищу - мясные, рыбные, молочные продукты, хлеб, крупы, овощи и фрукты;</a:t>
            </a:r>
            <a:r>
              <a:rPr lang="ru-RU" b="1" dirty="0" smtClean="0">
                <a:ln w="9525">
                  <a:solidFill>
                    <a:srgbClr val="00B0F0"/>
                  </a:solidFill>
                  <a:prstDash val="solid"/>
                </a:ln>
                <a:solidFill>
                  <a:srgbClr val="002060"/>
                </a:solidFill>
              </a:rPr>
              <a:t/>
            </a:r>
            <a:br>
              <a:rPr lang="ru-RU" b="1" dirty="0" smtClean="0">
                <a:ln w="9525">
                  <a:solidFill>
                    <a:srgbClr val="00B0F0"/>
                  </a:solidFill>
                  <a:prstDash val="solid"/>
                </a:ln>
                <a:solidFill>
                  <a:srgbClr val="002060"/>
                </a:solidFill>
              </a:rPr>
            </a:br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188640"/>
            <a:ext cx="820891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ln w="9525">
                  <a:solidFill>
                    <a:srgbClr val="00B0F0"/>
                  </a:solidFill>
                  <a:prstDash val="solid"/>
                </a:ln>
                <a:solidFill>
                  <a:srgbClr val="002060"/>
                </a:solidFill>
              </a:rPr>
              <a:t>Закаливание – важный фактор здорового образа жизни!</a:t>
            </a:r>
            <a:br>
              <a:rPr lang="ru-RU" sz="3200" b="1" dirty="0" smtClean="0">
                <a:ln w="9525">
                  <a:solidFill>
                    <a:srgbClr val="00B0F0"/>
                  </a:solidFill>
                  <a:prstDash val="solid"/>
                </a:ln>
                <a:solidFill>
                  <a:srgbClr val="002060"/>
                </a:solidFill>
              </a:rPr>
            </a:br>
            <a:endParaRPr lang="ru-RU" sz="3200" dirty="0"/>
          </a:p>
        </p:txBody>
      </p:sp>
      <p:pic>
        <p:nvPicPr>
          <p:cNvPr id="1028" name="Picture 4" descr="https://im0-tub-ru.yandex.net/i?id=3b5bd6d282ac40bfe998a580297a9cb0-l&amp;n=1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632" y="1340768"/>
            <a:ext cx="6696744" cy="44405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ds02.infourok.ru/uploads/ex/0cf5/000711d4-383ccc88/640/img5.jpg">
            <a:extLst>
              <a:ext uri="{FF2B5EF4-FFF2-40B4-BE49-F238E27FC236}">
                <a16:creationId xmlns:a16="http://schemas.microsoft.com/office/drawing/2014/main" xmlns="" id="{F53C0197-1545-40A5-AAF0-ED93244030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D3FCF6"/>
              </a:clrFrom>
              <a:clrTo>
                <a:srgbClr val="D3FC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6011916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7"/>
          <p:cNvSpPr>
            <a:spLocks noChangeArrowheads="1"/>
          </p:cNvSpPr>
          <p:nvPr/>
        </p:nvSpPr>
        <p:spPr bwMode="auto">
          <a:xfrm>
            <a:off x="216768" y="161706"/>
            <a:ext cx="2791535" cy="2619222"/>
          </a:xfrm>
          <a:prstGeom prst="star8">
            <a:avLst>
              <a:gd name="adj" fmla="val 37194"/>
            </a:avLst>
          </a:prstGeom>
          <a:gradFill rotWithShape="1">
            <a:gsLst>
              <a:gs pos="0">
                <a:srgbClr val="FFFF00"/>
              </a:gs>
              <a:gs pos="100000">
                <a:srgbClr val="FF66FF"/>
              </a:gs>
            </a:gsLst>
            <a:lin ang="27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dirty="0"/>
              <a:t>1.  Содержи </a:t>
            </a:r>
          </a:p>
          <a:p>
            <a:pPr algn="ctr"/>
            <a:r>
              <a:rPr lang="ru-RU" dirty="0"/>
              <a:t>в чистоте</a:t>
            </a:r>
          </a:p>
          <a:p>
            <a:pPr algn="ctr"/>
            <a:r>
              <a:rPr lang="ru-RU" dirty="0"/>
              <a:t>свое тело, </a:t>
            </a:r>
          </a:p>
          <a:p>
            <a:pPr algn="ctr"/>
            <a:r>
              <a:rPr lang="ru-RU" dirty="0"/>
              <a:t>одежду и</a:t>
            </a:r>
          </a:p>
          <a:p>
            <a:pPr algn="ctr"/>
            <a:r>
              <a:rPr lang="ru-RU" dirty="0"/>
              <a:t> </a:t>
            </a:r>
            <a:r>
              <a:rPr lang="ru-RU" dirty="0" smtClean="0"/>
              <a:t>жилище.</a:t>
            </a:r>
            <a:endParaRPr lang="ru-RU" dirty="0"/>
          </a:p>
        </p:txBody>
      </p:sp>
      <p:sp>
        <p:nvSpPr>
          <p:cNvPr id="4" name="AutoShape 8"/>
          <p:cNvSpPr>
            <a:spLocks noChangeArrowheads="1"/>
          </p:cNvSpPr>
          <p:nvPr/>
        </p:nvSpPr>
        <p:spPr bwMode="auto">
          <a:xfrm>
            <a:off x="826368" y="3349790"/>
            <a:ext cx="2716088" cy="2555338"/>
          </a:xfrm>
          <a:prstGeom prst="star8">
            <a:avLst>
              <a:gd name="adj" fmla="val 38250"/>
            </a:avLst>
          </a:prstGeom>
          <a:gradFill rotWithShape="1">
            <a:gsLst>
              <a:gs pos="0">
                <a:srgbClr val="FFFF00"/>
              </a:gs>
              <a:gs pos="50000">
                <a:srgbClr val="FF66FF"/>
              </a:gs>
              <a:gs pos="100000">
                <a:srgbClr val="FFFF00"/>
              </a:gs>
            </a:gsLst>
            <a:lin ang="189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dirty="0"/>
              <a:t>2 . Правильно</a:t>
            </a:r>
          </a:p>
          <a:p>
            <a:pPr algn="ctr"/>
            <a:r>
              <a:rPr lang="ru-RU" dirty="0"/>
              <a:t> </a:t>
            </a:r>
            <a:r>
              <a:rPr lang="ru-RU" dirty="0" smtClean="0"/>
              <a:t>питайся.</a:t>
            </a:r>
            <a:endParaRPr lang="ru-RU" dirty="0"/>
          </a:p>
        </p:txBody>
      </p:sp>
      <p:sp>
        <p:nvSpPr>
          <p:cNvPr id="5" name="AutoShape 9"/>
          <p:cNvSpPr>
            <a:spLocks noChangeArrowheads="1"/>
          </p:cNvSpPr>
          <p:nvPr/>
        </p:nvSpPr>
        <p:spPr bwMode="auto">
          <a:xfrm>
            <a:off x="3188568" y="1356272"/>
            <a:ext cx="3017876" cy="2491455"/>
          </a:xfrm>
          <a:prstGeom prst="star8">
            <a:avLst>
              <a:gd name="adj" fmla="val 38250"/>
            </a:avLst>
          </a:prstGeom>
          <a:gradFill rotWithShape="1">
            <a:gsLst>
              <a:gs pos="0">
                <a:srgbClr val="FFFF00"/>
              </a:gs>
              <a:gs pos="100000">
                <a:srgbClr val="FF66FF"/>
              </a:gs>
            </a:gsLst>
            <a:path path="rect">
              <a:fillToRect t="100000" r="10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dirty="0"/>
              <a:t>3.  Правильно </a:t>
            </a:r>
          </a:p>
          <a:p>
            <a:pPr algn="ctr"/>
            <a:r>
              <a:rPr lang="ru-RU" dirty="0"/>
              <a:t>сочетай труд </a:t>
            </a:r>
          </a:p>
          <a:p>
            <a:pPr algn="ctr"/>
            <a:r>
              <a:rPr lang="ru-RU" dirty="0"/>
              <a:t>и </a:t>
            </a:r>
            <a:r>
              <a:rPr lang="ru-RU" dirty="0" smtClean="0"/>
              <a:t>отдых.</a:t>
            </a:r>
            <a:endParaRPr lang="ru-RU" dirty="0"/>
          </a:p>
        </p:txBody>
      </p:sp>
      <p:sp>
        <p:nvSpPr>
          <p:cNvPr id="6" name="AutoShape 10"/>
          <p:cNvSpPr>
            <a:spLocks noChangeArrowheads="1"/>
          </p:cNvSpPr>
          <p:nvPr/>
        </p:nvSpPr>
        <p:spPr bwMode="auto">
          <a:xfrm>
            <a:off x="6084168" y="188640"/>
            <a:ext cx="2716088" cy="2363688"/>
          </a:xfrm>
          <a:prstGeom prst="star8">
            <a:avLst>
              <a:gd name="adj" fmla="val 38250"/>
            </a:avLst>
          </a:prstGeom>
          <a:gradFill rotWithShape="1">
            <a:gsLst>
              <a:gs pos="0">
                <a:srgbClr val="FF66FF"/>
              </a:gs>
              <a:gs pos="100000">
                <a:srgbClr val="FFFF00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dirty="0"/>
              <a:t>4 .</a:t>
            </a:r>
          </a:p>
          <a:p>
            <a:pPr algn="ctr"/>
            <a:r>
              <a:rPr lang="ru-RU" dirty="0"/>
              <a:t>Больше</a:t>
            </a:r>
          </a:p>
          <a:p>
            <a:pPr algn="ctr"/>
            <a:r>
              <a:rPr lang="ru-RU" dirty="0"/>
              <a:t> двигайся!</a:t>
            </a:r>
          </a:p>
        </p:txBody>
      </p:sp>
      <p:sp>
        <p:nvSpPr>
          <p:cNvPr id="7" name="AutoShape 11"/>
          <p:cNvSpPr>
            <a:spLocks noChangeArrowheads="1"/>
          </p:cNvSpPr>
          <p:nvPr/>
        </p:nvSpPr>
        <p:spPr bwMode="auto">
          <a:xfrm>
            <a:off x="5855568" y="3425990"/>
            <a:ext cx="2866982" cy="2555338"/>
          </a:xfrm>
          <a:prstGeom prst="star8">
            <a:avLst>
              <a:gd name="adj" fmla="val 38250"/>
            </a:avLst>
          </a:prstGeom>
          <a:gradFill rotWithShape="1">
            <a:gsLst>
              <a:gs pos="0">
                <a:srgbClr val="FF66FF"/>
              </a:gs>
              <a:gs pos="50000">
                <a:srgbClr val="FFFF00"/>
              </a:gs>
              <a:gs pos="100000">
                <a:srgbClr val="FF66FF"/>
              </a:gs>
            </a:gsLst>
            <a:lin ang="27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dirty="0"/>
              <a:t>5.  Не заводи</a:t>
            </a:r>
          </a:p>
          <a:p>
            <a:pPr algn="ctr"/>
            <a:r>
              <a:rPr lang="ru-RU" dirty="0"/>
              <a:t>вредных </a:t>
            </a:r>
            <a:r>
              <a:rPr lang="ru-RU" dirty="0" smtClean="0"/>
              <a:t>привычек.</a:t>
            </a:r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2586190" y="332653"/>
            <a:ext cx="4222631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Хотите быть здоровыми? </a:t>
            </a:r>
          </a:p>
          <a:p>
            <a:r>
              <a:rPr lang="ru-RU" sz="2800" b="1" dirty="0" smtClean="0">
                <a:solidFill>
                  <a:srgbClr val="002060"/>
                </a:solidFill>
              </a:rPr>
              <a:t>Следуйте правилам!</a:t>
            </a:r>
            <a:endParaRPr lang="ru-RU" sz="28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4900"/>
                            </p:stCondLst>
                            <p:childTnLst>
                              <p:par>
                                <p:cTn id="12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4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5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7700"/>
                            </p:stCondLst>
                            <p:childTnLst>
                              <p:par>
                                <p:cTn id="19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1500"/>
                            </p:stCondLst>
                            <p:childTnLst>
                              <p:par>
                                <p:cTn id="26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4100"/>
                            </p:stCondLst>
                            <p:childTnLst>
                              <p:par>
                                <p:cTn id="33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63688" y="260648"/>
            <a:ext cx="558428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Результаты анкетирования</a:t>
            </a: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2564904"/>
            <a:ext cx="4156629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70 чел - Это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 жизни, направленный на сохранение здоровья;</a:t>
            </a:r>
          </a:p>
          <a:p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 чел -  Это соблюдение режима дня и правильного питания;</a:t>
            </a:r>
          </a:p>
          <a:p>
            <a:endParaRPr lang="ru-RU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endParaRPr lang="ru-RU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2835302017"/>
              </p:ext>
            </p:extLst>
          </p:nvPr>
        </p:nvGraphicFramePr>
        <p:xfrm>
          <a:off x="3696072" y="2492896"/>
          <a:ext cx="5447928" cy="35283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467544" y="908720"/>
            <a:ext cx="806489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Чтобы узнать, какое представление имеют о ЗОЖ учащиеся нашей школы, я провела анкетирование. В опросе приняло участие 82 человека (это учащиеся со 2 по 9 класс).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39552" y="1916832"/>
            <a:ext cx="806489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вопрос 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«Что такое на твой взгляд, здоровый образ жизни?»</a:t>
            </a:r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417174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39552" y="1124744"/>
            <a:ext cx="590465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«Является </a:t>
            </a: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 твой образ жизни здоровым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?»</a:t>
            </a:r>
            <a:endParaRPr lang="ru-RU" sz="2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38 чел - да;			</a:t>
            </a:r>
          </a:p>
          <a:p>
            <a:pPr lvl="0"/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6 чел - нет;</a:t>
            </a:r>
          </a:p>
          <a:p>
            <a:pPr lvl="0"/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38чел - частично;	</a:t>
            </a:r>
            <a:endParaRPr lang="ru-RU" sz="28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763688" y="260648"/>
            <a:ext cx="558428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Результаты анкетирования</a:t>
            </a:r>
            <a:endParaRPr lang="ru-RU" sz="3600" b="1" dirty="0">
              <a:solidFill>
                <a:srgbClr val="002060"/>
              </a:solidFill>
            </a:endParaRPr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2154007655"/>
              </p:ext>
            </p:extLst>
          </p:nvPr>
        </p:nvGraphicFramePr>
        <p:xfrm>
          <a:off x="2843808" y="2204864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7014865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E8188B6E-6797-4F30-B7E8-7CA2C984D9B9}"/>
              </a:ext>
            </a:extLst>
          </p:cNvPr>
          <p:cNvSpPr txBox="1"/>
          <p:nvPr/>
        </p:nvSpPr>
        <p:spPr>
          <a:xfrm>
            <a:off x="611560" y="476672"/>
            <a:ext cx="7920880" cy="45704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n w="9525">
                  <a:solidFill>
                    <a:srgbClr val="00B0F0"/>
                  </a:solidFill>
                  <a:prstDash val="solid"/>
                </a:ln>
                <a:solidFill>
                  <a:srgbClr val="002060"/>
                </a:solidFill>
              </a:rPr>
              <a:t>Актуальность:</a:t>
            </a:r>
          </a:p>
          <a:p>
            <a:r>
              <a:rPr lang="ru-RU" sz="2400" b="1" dirty="0" smtClean="0">
                <a:ln w="9525">
                  <a:solidFill>
                    <a:srgbClr val="00B0F0"/>
                  </a:solidFill>
                  <a:prstDash val="solid"/>
                </a:ln>
                <a:solidFill>
                  <a:srgbClr val="002060"/>
                </a:solidFill>
              </a:rPr>
              <a:t>Здоровье – ни с чем не сравнимая ценность. Каждый человек хочет быть сильным и здоровым. Здоровый образ жизни – образ жизни человека, направленный на профилактику болезней и укрепление здоровья. Он включает в себя: правильное питание, профилактику болезней закаливанием, двигательную активность, режим дня и отсутствие вредных привычек. Тема является актуальной во все времена, т.к. не все знают, что чтобы быть здоровым надо вести определенный образ жизни, а не только 2 раза в день чистить зубы.</a:t>
            </a:r>
          </a:p>
          <a:p>
            <a:endParaRPr lang="ru-RU" sz="1600" b="1" dirty="0">
              <a:ln w="9525">
                <a:solidFill>
                  <a:srgbClr val="00B0F0"/>
                </a:solidFill>
                <a:prstDash val="solid"/>
              </a:ln>
              <a:solidFill>
                <a:srgbClr val="00206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endParaRPr lang="ru-RU" sz="11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1195770"/>
            <a:ext cx="54006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«Как 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часто ты посоветуешь своим друзьям принимать душ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?»</a:t>
            </a:r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64 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чел - 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аждый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день      </a:t>
            </a:r>
          </a:p>
          <a:p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18 чел - 1 раз в неделю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763688" y="260648"/>
            <a:ext cx="558428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Результаты анкетирования</a:t>
            </a:r>
            <a:endParaRPr lang="ru-RU" sz="3600" b="1" dirty="0">
              <a:solidFill>
                <a:srgbClr val="002060"/>
              </a:solidFill>
            </a:endParaRPr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1622534045"/>
              </p:ext>
            </p:extLst>
          </p:nvPr>
        </p:nvGraphicFramePr>
        <p:xfrm>
          <a:off x="2915816" y="2276872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06696318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836712"/>
            <a:ext cx="792088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«Представь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что ты приехал в летний лагерь. Твой лучший друг, который приехал вместе  с тобой, забыл дома сумку с вещами и просит тебя помочь. Отметь, какими из перечисленных ниже предметов не стоит делиться даже с лучшим другом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?»</a:t>
            </a:r>
          </a:p>
          <a:p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Выбрали:</a:t>
            </a:r>
          </a:p>
          <a:p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зубная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щетка	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                                                                   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тапочки</a:t>
            </a:r>
          </a:p>
          <a:p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шампунь                  </a:t>
            </a:r>
          </a:p>
          <a:p>
            <a:endParaRPr lang="ru-RU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63688" y="260648"/>
            <a:ext cx="558428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Результаты анкетирования</a:t>
            </a:r>
            <a:endParaRPr lang="ru-RU" sz="3600" b="1" dirty="0">
              <a:solidFill>
                <a:srgbClr val="002060"/>
              </a:solidFill>
            </a:endParaRPr>
          </a:p>
        </p:txBody>
      </p:sp>
      <p:pic>
        <p:nvPicPr>
          <p:cNvPr id="8196" name="Picture 4" descr="https://im0-tub-ru.yandex.net/i?id=4c9ca0885250a20943acc3fbda521694-l&amp;n=1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27784" y="2276872"/>
            <a:ext cx="1506050" cy="144016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827584" y="3933056"/>
            <a:ext cx="4572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были отмечены:</a:t>
            </a:r>
          </a:p>
          <a:p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мочалка</a:t>
            </a:r>
            <a:endParaRPr lang="ru-RU" sz="2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198" name="Picture 6" descr="https://bumper-stickers.ru/51840-thickbox_default/ugrumyy-smayl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11760" y="4437112"/>
            <a:ext cx="1296144" cy="129614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4071773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1124745"/>
            <a:ext cx="7272808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«Тебя 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назначили дежурным. Тебе нужно проследить за тем, как соблюдаются правила гигиены твоими друзьями. Отметь, в каких случаях ты посоветуешь им вымыть руки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:»</a:t>
            </a:r>
          </a:p>
          <a:p>
            <a:endParaRPr lang="ru-RU" sz="20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Были выбраны всеми:</a:t>
            </a:r>
            <a:endParaRPr lang="ru-RU" sz="2400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После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посещения 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туалета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Перед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едой </a:t>
            </a:r>
            <a:endParaRPr lang="ru-RU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После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того, как поиграл с кошкой или 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собакой</a:t>
            </a:r>
          </a:p>
          <a:p>
            <a:endParaRPr lang="ru-RU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выбран ответ:</a:t>
            </a:r>
          </a:p>
          <a:p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После игры в 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баскетбол</a:t>
            </a:r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63688" y="260648"/>
            <a:ext cx="558428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Результаты анкетирования</a:t>
            </a:r>
            <a:endParaRPr lang="ru-RU" sz="3600" b="1" dirty="0">
              <a:solidFill>
                <a:srgbClr val="002060"/>
              </a:solidFill>
            </a:endParaRPr>
          </a:p>
        </p:txBody>
      </p:sp>
      <p:pic>
        <p:nvPicPr>
          <p:cNvPr id="7170" name="Picture 2" descr="https://im0-tub-ru.yandex.net/i?id=da653ae457ee128bd8ad050e06f6e861-l&amp;n=1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9992" y="4365104"/>
            <a:ext cx="1512168" cy="1456135"/>
          </a:xfrm>
          <a:prstGeom prst="rect">
            <a:avLst/>
          </a:prstGeom>
          <a:noFill/>
        </p:spPr>
      </p:pic>
      <p:pic>
        <p:nvPicPr>
          <p:cNvPr id="5" name="Picture 4" descr="https://im0-tub-ru.yandex.net/i?id=4c9ca0885250a20943acc3fbda521694-l&amp;n=1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2132856"/>
            <a:ext cx="1506050" cy="144016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67220486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1052736"/>
            <a:ext cx="7992887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«Как ты  думаешь, сколько раз в день нужно чистить зубы?»</a:t>
            </a:r>
          </a:p>
          <a:p>
            <a:endParaRPr lang="ru-RU" sz="24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Зубы нужно чистить утром и вечером .</a:t>
            </a:r>
          </a:p>
          <a:p>
            <a:endParaRPr lang="ru-RU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«Откуда 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ты узнаёшь о том, как заботиться о здоровье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?»</a:t>
            </a:r>
          </a:p>
          <a:p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школе                   </a:t>
            </a:r>
            <a:endParaRPr lang="ru-RU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Дома      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интернета</a:t>
            </a:r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63688" y="260648"/>
            <a:ext cx="558428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Результаты анкетирования</a:t>
            </a:r>
            <a:endParaRPr lang="ru-RU" sz="3600" b="1" dirty="0">
              <a:solidFill>
                <a:srgbClr val="002060"/>
              </a:solidFill>
            </a:endParaRPr>
          </a:p>
        </p:txBody>
      </p:sp>
      <p:pic>
        <p:nvPicPr>
          <p:cNvPr id="6146" name="Picture 2" descr="https://i.pinimg.com/736x/75/e1/66/75e16626ee33848ca5e23e66fce22a9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56176" y="1556792"/>
            <a:ext cx="1440160" cy="1641782"/>
          </a:xfrm>
          <a:prstGeom prst="rect">
            <a:avLst/>
          </a:prstGeom>
          <a:noFill/>
        </p:spPr>
      </p:pic>
      <p:pic>
        <p:nvPicPr>
          <p:cNvPr id="6150" name="Picture 6" descr="https://im0-tub-ru.yandex.net/i?id=d193fbce194cdaa144d81981878aa993-l&amp;n=1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99792" y="3717031"/>
            <a:ext cx="2238549" cy="194421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27803117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467544" y="1196752"/>
            <a:ext cx="3960440" cy="4464496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По результатам анкетирования можно сделать вывод,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что у 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92% опрошенных сформированы правильные взгляд и отношение к здоровому образу жизни.</a:t>
            </a:r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 lvl="0">
              <a:spcBef>
                <a:spcPct val="0"/>
              </a:spcBef>
              <a:defRPr/>
            </a:pP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Но это не значит, что не надо рассказывать детям о здоровье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, о правилах личной гигиены, первой помощи, 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формировать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у них 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научные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представлений о сущности ЗОЖ.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63688" y="260648"/>
            <a:ext cx="480093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Анализ анкетирования</a:t>
            </a:r>
            <a:endParaRPr lang="ru-RU" sz="3600" b="1" dirty="0">
              <a:solidFill>
                <a:srgbClr val="002060"/>
              </a:solidFill>
            </a:endParaRPr>
          </a:p>
        </p:txBody>
      </p:sp>
      <p:pic>
        <p:nvPicPr>
          <p:cNvPr id="5122" name="Picture 2" descr="http://zvezdny.spb.ru/images/kartinki/%D0%908/hello_html_430e17be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5976" y="1124744"/>
            <a:ext cx="4425491" cy="3600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467544" y="332656"/>
            <a:ext cx="7992888" cy="5328592"/>
          </a:xfrm>
          <a:prstGeom prst="rect">
            <a:avLst/>
          </a:prstGeom>
        </p:spPr>
        <p:txBody>
          <a:bodyPr>
            <a:normAutofit fontScale="82500" lnSpcReduction="10000"/>
          </a:bodyPr>
          <a:lstStyle/>
          <a:p>
            <a:pPr lvl="0">
              <a:spcBef>
                <a:spcPct val="0"/>
              </a:spcBef>
              <a:defRPr/>
            </a:pPr>
            <a:r>
              <a:rPr lang="ru-RU" sz="5300" b="1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Вывод</a:t>
            </a:r>
            <a:r>
              <a:rPr lang="ru-RU" sz="53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:</a:t>
            </a:r>
          </a:p>
          <a:p>
            <a:pPr lvl="0">
              <a:spcBef>
                <a:spcPct val="0"/>
              </a:spcBef>
              <a:defRPr/>
            </a:pP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В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своей работе 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я постаралась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раскрыть 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понятие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здоровья и 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значения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здорового образа жизни для человека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.</a:t>
            </a:r>
          </a:p>
          <a:p>
            <a:pPr lvl="0">
              <a:spcBef>
                <a:spcPct val="0"/>
              </a:spcBef>
              <a:defRPr/>
            </a:pP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Здоровый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образ жизни помогает нам выполнять наши цели и задачи, успешно реализовывать свои планы, справляться с 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трудностями.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Крепкое здоровье, поддерживаемое и укрепляемое самим человеком, позволит ему прожить долгую и полную радостей жизнь. </a:t>
            </a:r>
          </a:p>
          <a:p>
            <a:pPr lvl="0">
              <a:spcBef>
                <a:spcPct val="0"/>
              </a:spcBef>
              <a:defRPr/>
            </a:pPr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 lvl="0">
              <a:spcBef>
                <a:spcPct val="0"/>
              </a:spcBef>
              <a:defRPr/>
            </a:pP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Хотелось бы отметить, что все поставленные цели и задачи данного проекта выполнены и раскрыты в полном объеме.</a:t>
            </a:r>
          </a:p>
          <a:p>
            <a:pPr lvl="0">
              <a:spcBef>
                <a:spcPct val="0"/>
              </a:spcBef>
              <a:defRPr/>
            </a:pPr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 lvl="0">
              <a:spcBef>
                <a:spcPct val="0"/>
              </a:spcBef>
              <a:defRPr/>
            </a:pP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Закончить свое выступление я хотела бы высказыванием французского писателя и философа Мишеля Монтеня: «Здоровье – это драгоценность, и притом единственная, ради которой действительно стоит не жалеть времени, сил, трудов и всяких благ, но и пожертвовать ради него частицей своей жизни, поскольку жизнь без него становится нестерпимой и унизительной». 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80" name="WordArt 4"/>
          <p:cNvSpPr>
            <a:spLocks noChangeArrowheads="1" noChangeShapeType="1" noTextEdit="1"/>
          </p:cNvSpPr>
          <p:nvPr/>
        </p:nvSpPr>
        <p:spPr bwMode="auto">
          <a:xfrm>
            <a:off x="304800" y="1"/>
            <a:ext cx="8515672" cy="3573016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26227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Impact"/>
              </a:rPr>
              <a:t>Здоровый мир -</a:t>
            </a:r>
          </a:p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Impact"/>
              </a:rPr>
              <a:t>путь к успеху!</a:t>
            </a:r>
          </a:p>
        </p:txBody>
      </p:sp>
      <p:pic>
        <p:nvPicPr>
          <p:cNvPr id="126981" name="Picture 5" descr="19-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35260" y="2636912"/>
            <a:ext cx="5054752" cy="339965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69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69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69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69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69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269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6980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WordArt 4"/>
          <p:cNvSpPr>
            <a:spLocks noChangeArrowheads="1" noChangeShapeType="1" noTextEdit="1"/>
          </p:cNvSpPr>
          <p:nvPr/>
        </p:nvSpPr>
        <p:spPr bwMode="auto">
          <a:xfrm>
            <a:off x="304800" y="1"/>
            <a:ext cx="8515672" cy="3573016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26227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Impact"/>
              </a:rPr>
              <a:t>Спасибо за</a:t>
            </a:r>
          </a:p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Impact"/>
              </a:rPr>
              <a:t> внимание!</a:t>
            </a:r>
          </a:p>
        </p:txBody>
      </p:sp>
      <p:pic>
        <p:nvPicPr>
          <p:cNvPr id="3" name="Picture 5" descr="19-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2852936"/>
            <a:ext cx="5054752" cy="339965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21019" y="836712"/>
            <a:ext cx="784887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ln w="9525">
                  <a:solidFill>
                    <a:srgbClr val="00B0F0"/>
                  </a:solidFill>
                  <a:prstDash val="solid"/>
                </a:ln>
                <a:solidFill>
                  <a:srgbClr val="002060"/>
                </a:solidFill>
              </a:rPr>
              <a:t>Цель проекта:  </a:t>
            </a:r>
          </a:p>
          <a:p>
            <a:pPr marL="285750" indent="-285750">
              <a:buFontTx/>
              <a:buChar char="-"/>
            </a:pPr>
            <a:r>
              <a:rPr lang="ru-RU" sz="2400" b="1" dirty="0">
                <a:ln w="9525">
                  <a:solidFill>
                    <a:srgbClr val="00B0F0"/>
                  </a:solidFill>
                  <a:prstDash val="solid"/>
                </a:ln>
                <a:solidFill>
                  <a:srgbClr val="002060"/>
                </a:solidFill>
              </a:rPr>
              <a:t>улучшение знаний моих одноклассников о возможности здорового образа жизни и его значимости.</a:t>
            </a:r>
          </a:p>
          <a:p>
            <a:pPr marL="285750" indent="-285750">
              <a:buFontTx/>
              <a:buChar char="-"/>
            </a:pPr>
            <a:endParaRPr lang="ru-RU" sz="2400" b="1" dirty="0">
              <a:ln w="9525">
                <a:solidFill>
                  <a:srgbClr val="00B0F0"/>
                </a:solidFill>
                <a:prstDash val="solid"/>
              </a:ln>
              <a:solidFill>
                <a:srgbClr val="002060"/>
              </a:solidFill>
            </a:endParaRPr>
          </a:p>
          <a:p>
            <a:pPr marL="285750" indent="-285750"/>
            <a:r>
              <a:rPr lang="ru-RU" sz="2400" b="1" dirty="0">
                <a:ln w="9525">
                  <a:solidFill>
                    <a:srgbClr val="00B0F0"/>
                  </a:solidFill>
                  <a:prstDash val="solid"/>
                </a:ln>
                <a:solidFill>
                  <a:srgbClr val="002060"/>
                </a:solidFill>
              </a:rPr>
              <a:t>Задачи:</a:t>
            </a:r>
          </a:p>
          <a:p>
            <a:pPr marL="285750" indent="-285750">
              <a:buFontTx/>
              <a:buChar char="-"/>
            </a:pPr>
            <a:r>
              <a:rPr lang="ru-RU" sz="2400" b="1" dirty="0" smtClean="0">
                <a:ln w="9525">
                  <a:solidFill>
                    <a:srgbClr val="00B0F0"/>
                  </a:solidFill>
                  <a:prstDash val="solid"/>
                </a:ln>
                <a:solidFill>
                  <a:srgbClr val="002060"/>
                </a:solidFill>
              </a:rPr>
              <a:t>Рассказать </a:t>
            </a:r>
            <a:r>
              <a:rPr lang="ru-RU" sz="2400" b="1" dirty="0">
                <a:ln w="9525">
                  <a:solidFill>
                    <a:srgbClr val="00B0F0"/>
                  </a:solidFill>
                  <a:prstDash val="solid"/>
                </a:ln>
                <a:solidFill>
                  <a:srgbClr val="002060"/>
                </a:solidFill>
              </a:rPr>
              <a:t>одноклассникам о значимости ЗОЖ;</a:t>
            </a:r>
          </a:p>
          <a:p>
            <a:pPr marL="285750" indent="-285750">
              <a:buFontTx/>
              <a:buChar char="-"/>
            </a:pPr>
            <a:r>
              <a:rPr lang="ru-RU" sz="2400" b="1" dirty="0">
                <a:ln w="9525">
                  <a:solidFill>
                    <a:srgbClr val="00B0F0"/>
                  </a:solidFill>
                  <a:prstDash val="solid"/>
                </a:ln>
                <a:solidFill>
                  <a:srgbClr val="002060"/>
                </a:solidFill>
              </a:rPr>
              <a:t>Рассмотреть и охарактеризовать основные составляющие компоненты ЗОЖ;</a:t>
            </a:r>
          </a:p>
          <a:p>
            <a:pPr marL="285750" indent="-285750">
              <a:buFontTx/>
              <a:buChar char="-"/>
            </a:pPr>
            <a:r>
              <a:rPr lang="ru-RU" sz="2400" b="1" dirty="0">
                <a:ln w="9525">
                  <a:solidFill>
                    <a:srgbClr val="00B0F0"/>
                  </a:solidFill>
                  <a:prstDash val="solid"/>
                </a:ln>
                <a:solidFill>
                  <a:srgbClr val="002060"/>
                </a:solidFill>
              </a:rPr>
              <a:t>Провести </a:t>
            </a:r>
            <a:r>
              <a:rPr lang="ru-RU" sz="2400" b="1" dirty="0" smtClean="0">
                <a:ln w="9525">
                  <a:solidFill>
                    <a:srgbClr val="00B0F0"/>
                  </a:solidFill>
                  <a:prstDash val="solid"/>
                </a:ln>
                <a:solidFill>
                  <a:srgbClr val="002060"/>
                </a:solidFill>
              </a:rPr>
              <a:t>анкетирование, выяснить что учащиеся нашей школы знают о ЗОЖ;</a:t>
            </a:r>
            <a:endParaRPr lang="ru-RU" sz="2400" b="1" dirty="0">
              <a:ln w="9525">
                <a:solidFill>
                  <a:srgbClr val="00B0F0"/>
                </a:solidFill>
                <a:prstDash val="solid"/>
              </a:ln>
              <a:solidFill>
                <a:srgbClr val="002060"/>
              </a:solidFill>
            </a:endParaRPr>
          </a:p>
          <a:p>
            <a:pPr marL="285750" indent="-285750">
              <a:buFontTx/>
              <a:buChar char="-"/>
            </a:pPr>
            <a:endParaRPr lang="ru-RU" sz="2400" b="1" dirty="0">
              <a:ln w="9525">
                <a:solidFill>
                  <a:srgbClr val="00B0F0"/>
                </a:solidFill>
                <a:prstDash val="solid"/>
              </a:ln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7504" y="332656"/>
            <a:ext cx="9144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002060"/>
                </a:solidFill>
                <a:effectLst>
                  <a:outerShdw dist="38100" dir="2640000" algn="bl" rotWithShape="0">
                    <a:schemeClr val="accent1"/>
                  </a:outerShdw>
                </a:effectLst>
                <a:latin typeface="Trebuchet MS" pitchFamily="34" charset="0"/>
              </a:rPr>
              <a:t>Главными факторами здоровья являются:</a:t>
            </a:r>
            <a:endParaRPr lang="ru-RU" sz="4800" b="1" dirty="0">
              <a:ln w="12700">
                <a:solidFill>
                  <a:schemeClr val="accent1"/>
                </a:solidFill>
                <a:prstDash val="solid"/>
              </a:ln>
              <a:solidFill>
                <a:srgbClr val="002060"/>
              </a:solidFill>
              <a:effectLst>
                <a:outerShdw dist="38100" dir="2640000" algn="bl" rotWithShape="0">
                  <a:schemeClr val="accent1"/>
                </a:outerShdw>
              </a:effectLst>
              <a:latin typeface="Trebuchet MS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843808" y="1700808"/>
            <a:ext cx="564358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b="1" dirty="0">
                <a:solidFill>
                  <a:srgbClr val="0070C0"/>
                </a:solidFill>
              </a:rPr>
              <a:t>движение;</a:t>
            </a:r>
          </a:p>
          <a:p>
            <a:r>
              <a:rPr lang="ru-RU" sz="5400" b="1" dirty="0">
                <a:solidFill>
                  <a:srgbClr val="0070C0"/>
                </a:solidFill>
              </a:rPr>
              <a:t>питание;</a:t>
            </a:r>
          </a:p>
          <a:p>
            <a:r>
              <a:rPr lang="ru-RU" sz="5400" b="1" dirty="0" smtClean="0">
                <a:solidFill>
                  <a:srgbClr val="0070C0"/>
                </a:solidFill>
              </a:rPr>
              <a:t>режим дня;</a:t>
            </a:r>
            <a:endParaRPr lang="ru-RU" sz="5400" b="1" dirty="0">
              <a:solidFill>
                <a:srgbClr val="0070C0"/>
              </a:solidFill>
            </a:endParaRPr>
          </a:p>
          <a:p>
            <a:r>
              <a:rPr lang="ru-RU" sz="5400" b="1" dirty="0">
                <a:solidFill>
                  <a:srgbClr val="0070C0"/>
                </a:solidFill>
              </a:rPr>
              <a:t>закаливание.</a:t>
            </a:r>
          </a:p>
        </p:txBody>
      </p:sp>
      <p:pic>
        <p:nvPicPr>
          <p:cNvPr id="5" name="Picture 10" descr="37r3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7990" y="1800906"/>
            <a:ext cx="865187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0" descr="37r3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7990" y="2658162"/>
            <a:ext cx="865187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0" descr="37r3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7990" y="3515418"/>
            <a:ext cx="865187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0" descr="37r3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7990" y="4301236"/>
            <a:ext cx="865187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400"/>
                            </p:stCondLst>
                            <p:childTnLst>
                              <p:par>
                                <p:cTn id="29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400"/>
                            </p:stCondLst>
                            <p:childTnLst>
                              <p:par>
                                <p:cTn id="36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7400"/>
                            </p:stCondLst>
                            <p:childTnLst>
                              <p:par>
                                <p:cTn id="43" presetID="35" presetClass="entr" presetSubtype="0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0150"/>
                            </p:stCondLst>
                            <p:childTnLst>
                              <p:par>
                                <p:cTn id="50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2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www.radionetplus.ru/uploads/posts/2012-07/1341987798_www.radionetplus.ru_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612799">
            <a:off x="4307810" y="-27685"/>
            <a:ext cx="4385503" cy="6395569"/>
          </a:xfrm>
          <a:prstGeom prst="roundRect">
            <a:avLst>
              <a:gd name="adj" fmla="val 8788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2780928"/>
            <a:ext cx="3998818" cy="2566638"/>
          </a:xfrm>
        </p:spPr>
        <p:txBody>
          <a:bodyPr>
            <a:noAutofit/>
          </a:bodyPr>
          <a:lstStyle/>
          <a:p>
            <a:pPr algn="l"/>
            <a:r>
              <a:rPr lang="ru-RU" sz="2400" b="1" dirty="0" smtClean="0">
                <a:ln w="9525">
                  <a:solidFill>
                    <a:srgbClr val="00B0F0"/>
                  </a:solidFill>
                  <a:prstDash val="solid"/>
                </a:ln>
                <a:solidFill>
                  <a:srgbClr val="002060"/>
                </a:solidFill>
                <a:latin typeface="+mn-lt"/>
                <a:ea typeface="+mn-ea"/>
                <a:cs typeface="+mn-cs"/>
              </a:rPr>
              <a:t>Каждому человеку необходимо  активное движение. Ведь движение </a:t>
            </a:r>
            <a:r>
              <a:rPr lang="ru-RU" sz="2400" b="1" dirty="0">
                <a:ln w="9525">
                  <a:solidFill>
                    <a:srgbClr val="00B0F0"/>
                  </a:solidFill>
                  <a:prstDash val="solid"/>
                </a:ln>
                <a:solidFill>
                  <a:srgbClr val="002060"/>
                </a:solidFill>
                <a:latin typeface="+mn-lt"/>
                <a:ea typeface="+mn-ea"/>
                <a:cs typeface="+mn-cs"/>
              </a:rPr>
              <a:t>- жизнь! Используйте для этого каждую благоприятную </a:t>
            </a:r>
            <a:r>
              <a:rPr lang="ru-RU" sz="2400" b="1" dirty="0" smtClean="0">
                <a:ln w="9525">
                  <a:solidFill>
                    <a:srgbClr val="00B0F0"/>
                  </a:solidFill>
                  <a:prstDash val="solid"/>
                </a:ln>
                <a:solidFill>
                  <a:srgbClr val="002060"/>
                </a:solidFill>
                <a:latin typeface="+mn-lt"/>
                <a:ea typeface="+mn-ea"/>
                <a:cs typeface="+mn-cs"/>
              </a:rPr>
              <a:t>возможность. </a:t>
            </a:r>
            <a:endParaRPr lang="ru-RU" sz="2400" dirty="0">
              <a:solidFill>
                <a:srgbClr val="002060"/>
              </a:solidFill>
              <a:latin typeface="Cambria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116632"/>
            <a:ext cx="4572000" cy="2554545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/>
            <a:r>
              <a:rPr lang="ru-RU" sz="4000" b="1" i="1" dirty="0">
                <a:solidFill>
                  <a:prstClr val="black"/>
                </a:solidFill>
              </a:rPr>
              <a:t>«</a:t>
            </a:r>
            <a:r>
              <a:rPr lang="ru-RU" sz="4000" b="1" i="1" dirty="0">
                <a:solidFill>
                  <a:srgbClr val="002060"/>
                </a:solidFill>
              </a:rPr>
              <a:t>Профилактика лечения в бесконечности движения»</a:t>
            </a:r>
          </a:p>
        </p:txBody>
      </p:sp>
    </p:spTree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42910" y="357167"/>
            <a:ext cx="807249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002060"/>
                </a:solidFill>
                <a:effectLst>
                  <a:outerShdw dist="38100" dir="2640000" algn="bl" rotWithShape="0">
                    <a:schemeClr val="accent1"/>
                  </a:outerShdw>
                </a:effectLst>
                <a:latin typeface="Trebuchet MS" pitchFamily="34" charset="0"/>
              </a:rPr>
              <a:t>«Не </a:t>
            </a:r>
            <a:r>
              <a:rPr lang="ru-RU" sz="4400" b="1" dirty="0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002060"/>
                </a:solidFill>
                <a:effectLst>
                  <a:outerShdw dist="38100" dir="2640000" algn="bl" rotWithShape="0">
                    <a:schemeClr val="accent1"/>
                  </a:outerShdw>
                </a:effectLst>
                <a:latin typeface="Trebuchet MS" pitchFamily="34" charset="0"/>
              </a:rPr>
              <a:t>сутулься! Сиди </a:t>
            </a:r>
            <a:r>
              <a:rPr lang="ru-RU" sz="4400" b="1" dirty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002060"/>
                </a:solidFill>
                <a:effectLst>
                  <a:outerShdw dist="38100" dir="2640000" algn="bl" rotWithShape="0">
                    <a:schemeClr val="accent1"/>
                  </a:outerShdw>
                </a:effectLst>
                <a:latin typeface="Trebuchet MS" pitchFamily="34" charset="0"/>
              </a:rPr>
              <a:t>прямо!»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83568" y="1340769"/>
            <a:ext cx="8019573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n w="9525">
                  <a:solidFill>
                    <a:srgbClr val="00B0F0"/>
                  </a:solidFill>
                  <a:prstDash val="solid"/>
                </a:ln>
                <a:solidFill>
                  <a:srgbClr val="002060"/>
                </a:solidFill>
              </a:rPr>
              <a:t>Если приходится вести «сидячий образ жизни, старайся сидеть правильно! </a:t>
            </a:r>
          </a:p>
          <a:p>
            <a:r>
              <a:rPr lang="ru-RU" sz="2400" b="1" dirty="0" smtClean="0">
                <a:ln w="9525">
                  <a:solidFill>
                    <a:srgbClr val="00B0F0"/>
                  </a:solidFill>
                  <a:prstDash val="solid"/>
                </a:ln>
                <a:solidFill>
                  <a:srgbClr val="002060"/>
                </a:solidFill>
              </a:rPr>
              <a:t>У </a:t>
            </a:r>
            <a:r>
              <a:rPr lang="ru-RU" sz="2400" b="1" dirty="0">
                <a:ln w="9525">
                  <a:solidFill>
                    <a:srgbClr val="00B0F0"/>
                  </a:solidFill>
                  <a:prstDash val="solid"/>
                </a:ln>
                <a:solidFill>
                  <a:srgbClr val="002060"/>
                </a:solidFill>
              </a:rPr>
              <a:t>стройного человека правильно формируется скелет!</a:t>
            </a:r>
            <a:br>
              <a:rPr lang="ru-RU" sz="2400" b="1" dirty="0">
                <a:ln w="9525">
                  <a:solidFill>
                    <a:srgbClr val="00B0F0"/>
                  </a:solidFill>
                  <a:prstDash val="solid"/>
                </a:ln>
                <a:solidFill>
                  <a:srgbClr val="002060"/>
                </a:solidFill>
              </a:rPr>
            </a:br>
            <a:r>
              <a:rPr lang="ru-RU" sz="2400" b="1" dirty="0">
                <a:ln w="9525">
                  <a:solidFill>
                    <a:srgbClr val="00B0F0"/>
                  </a:solidFill>
                  <a:prstDash val="solid"/>
                </a:ln>
                <a:solidFill>
                  <a:srgbClr val="002060"/>
                </a:solidFill>
              </a:rPr>
              <a:t>При правильной осанке легче работать сердцу, легким, желудку, селезенке и другим важным органам.</a:t>
            </a:r>
          </a:p>
        </p:txBody>
      </p:sp>
      <p:pic>
        <p:nvPicPr>
          <p:cNvPr id="2052" name="Picture 4" descr="http://gidmed.com/wp-content/uploads/2018/04/bol-v-spine-6.jpg">
            <a:extLst>
              <a:ext uri="{FF2B5EF4-FFF2-40B4-BE49-F238E27FC236}">
                <a16:creationId xmlns:a16="http://schemas.microsoft.com/office/drawing/2014/main" xmlns="" id="{0B08390F-3D81-4C6F-9BDE-086E604D2D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55776" y="3573016"/>
            <a:ext cx="4421212" cy="3161167"/>
          </a:xfrm>
          <a:prstGeom prst="rect">
            <a:avLst/>
          </a:prstGeom>
          <a:noFill/>
          <a:effectLst>
            <a:outerShdw blurRad="50800" dist="50800" dir="5400000" sx="1000" sy="1000" algn="ctr" rotWithShape="0">
              <a:srgbClr val="000000"/>
            </a:outerShdw>
            <a:reflection endPos="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-357222" y="285728"/>
            <a:ext cx="1014419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i="1" dirty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002060"/>
                </a:solidFill>
                <a:effectLst>
                  <a:outerShdw dist="38100" dir="2640000" algn="bl" rotWithShape="0">
                    <a:schemeClr val="accent1"/>
                  </a:outerShdw>
                </a:effectLst>
                <a:latin typeface="Trebuchet MS" pitchFamily="34" charset="0"/>
              </a:rPr>
              <a:t>Режим, одно из главных слагаемых </a:t>
            </a:r>
          </a:p>
          <a:p>
            <a:pPr algn="ctr"/>
            <a:r>
              <a:rPr lang="ru-RU" sz="3600" b="1" i="1" dirty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002060"/>
                </a:solidFill>
                <a:effectLst>
                  <a:outerShdw dist="38100" dir="2640000" algn="bl" rotWithShape="0">
                    <a:schemeClr val="accent1"/>
                  </a:outerShdw>
                </a:effectLst>
                <a:latin typeface="Trebuchet MS" pitchFamily="34" charset="0"/>
              </a:rPr>
              <a:t>здорового образа жизни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14282" y="2000240"/>
            <a:ext cx="6013902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>
                <a:solidFill>
                  <a:srgbClr val="0000FF"/>
                </a:solidFill>
              </a:rPr>
              <a:t> </a:t>
            </a:r>
            <a:r>
              <a:rPr lang="ru-RU" sz="2800" b="1" dirty="0">
                <a:solidFill>
                  <a:srgbClr val="FF0000"/>
                </a:solidFill>
              </a:rPr>
              <a:t>Режим дня</a:t>
            </a:r>
            <a:r>
              <a:rPr lang="ru-RU" sz="2800" b="1" dirty="0">
                <a:solidFill>
                  <a:srgbClr val="0000FF"/>
                </a:solidFill>
              </a:rPr>
              <a:t> – </a:t>
            </a:r>
            <a:r>
              <a:rPr lang="ru-RU" sz="2400" b="1" dirty="0">
                <a:ln w="9525">
                  <a:solidFill>
                    <a:srgbClr val="00B0F0"/>
                  </a:solidFill>
                  <a:prstDash val="solid"/>
                </a:ln>
                <a:solidFill>
                  <a:srgbClr val="002060"/>
                </a:solidFill>
              </a:rPr>
              <a:t>это правильное</a:t>
            </a:r>
          </a:p>
          <a:p>
            <a:r>
              <a:rPr lang="ru-RU" sz="2400" b="1" dirty="0">
                <a:ln w="9525">
                  <a:solidFill>
                    <a:srgbClr val="00B0F0"/>
                  </a:solidFill>
                  <a:prstDash val="solid"/>
                </a:ln>
                <a:solidFill>
                  <a:srgbClr val="002060"/>
                </a:solidFill>
              </a:rPr>
              <a:t> распределение времени,</a:t>
            </a:r>
          </a:p>
          <a:p>
            <a:r>
              <a:rPr lang="ru-RU" sz="2400" b="1" dirty="0">
                <a:ln w="9525">
                  <a:solidFill>
                    <a:srgbClr val="00B0F0"/>
                  </a:solidFill>
                  <a:prstDash val="solid"/>
                </a:ln>
                <a:solidFill>
                  <a:srgbClr val="002060"/>
                </a:solidFill>
              </a:rPr>
              <a:t> на основные жизненные </a:t>
            </a:r>
          </a:p>
          <a:p>
            <a:r>
              <a:rPr lang="ru-RU" sz="2400" b="1" dirty="0">
                <a:ln w="9525">
                  <a:solidFill>
                    <a:srgbClr val="00B0F0"/>
                  </a:solidFill>
                  <a:prstDash val="solid"/>
                </a:ln>
                <a:solidFill>
                  <a:srgbClr val="002060"/>
                </a:solidFill>
              </a:rPr>
              <a:t> потребности человека.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52131" y="2492896"/>
            <a:ext cx="4788024" cy="319361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28596" y="1196752"/>
            <a:ext cx="871540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6700" indent="-266700"/>
            <a:r>
              <a:rPr lang="ru-RU" sz="3600" b="1" dirty="0">
                <a:solidFill>
                  <a:srgbClr val="0070C0"/>
                </a:solidFill>
              </a:rPr>
              <a:t>- </a:t>
            </a:r>
            <a:r>
              <a:rPr lang="ru-RU" sz="3600" b="1" dirty="0">
                <a:ln w="9525">
                  <a:solidFill>
                    <a:srgbClr val="00B0F0"/>
                  </a:solidFill>
                  <a:prstDash val="solid"/>
                </a:ln>
                <a:solidFill>
                  <a:srgbClr val="002060"/>
                </a:solidFill>
              </a:rPr>
              <a:t>приучи себя просыпаться и вставать каждый день в одно и то же время;</a:t>
            </a:r>
          </a:p>
          <a:p>
            <a:pPr marL="266700" indent="-266700"/>
            <a:r>
              <a:rPr lang="ru-RU" sz="3600" b="1" dirty="0">
                <a:ln w="9525">
                  <a:solidFill>
                    <a:srgbClr val="00B0F0"/>
                  </a:solidFill>
                  <a:prstDash val="solid"/>
                </a:ln>
                <a:solidFill>
                  <a:srgbClr val="002060"/>
                </a:solidFill>
              </a:rPr>
              <a:t>- выполняй каждый день утреннюю зарядку;</a:t>
            </a:r>
          </a:p>
          <a:p>
            <a:pPr marL="266700" indent="-266700"/>
            <a:r>
              <a:rPr lang="ru-RU" sz="3600" b="1" dirty="0">
                <a:ln w="9525">
                  <a:solidFill>
                    <a:srgbClr val="00B0F0"/>
                  </a:solidFill>
                  <a:prstDash val="solid"/>
                </a:ln>
                <a:solidFill>
                  <a:srgbClr val="002060"/>
                </a:solidFill>
              </a:rPr>
              <a:t>- следи за чистотой тела, волос, ногтей и полостью рта;</a:t>
            </a:r>
          </a:p>
          <a:p>
            <a:pPr marL="266700" indent="-266700"/>
            <a:r>
              <a:rPr lang="ru-RU" sz="3600" b="1" dirty="0">
                <a:ln w="9525">
                  <a:solidFill>
                    <a:srgbClr val="00B0F0"/>
                  </a:solidFill>
                  <a:prstDash val="solid"/>
                </a:ln>
                <a:solidFill>
                  <a:srgbClr val="002060"/>
                </a:solidFill>
              </a:rPr>
              <a:t>- старайся есть в одно и то же время.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475656" y="260648"/>
            <a:ext cx="628654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002060"/>
                </a:solidFill>
                <a:effectLst>
                  <a:outerShdw dist="38100" dir="2640000" algn="bl" rotWithShape="0">
                    <a:schemeClr val="accent1"/>
                  </a:outerShdw>
                </a:effectLst>
                <a:latin typeface="Trebuchet MS" pitchFamily="34" charset="0"/>
              </a:rPr>
              <a:t>РЕКОМЕНДАЦИИ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750"/>
                            </p:stCondLst>
                            <p:childTnLst>
                              <p:par>
                                <p:cTn id="10" presetID="2" presetClass="entr" presetSubtype="8" accel="6000" decel="600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75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500"/>
                            </p:stCondLst>
                            <p:childTnLst>
                              <p:par>
                                <p:cTn id="15" presetID="2" presetClass="entr" presetSubtype="8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75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8250"/>
                            </p:stCondLst>
                            <p:childTnLst>
                              <p:par>
                                <p:cTn id="20" presetID="2" presetClass="entr" presetSubtype="8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75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2" name="Picture 4" descr="https://s-media-cache-ak0.pinimg.com/564x/a6/78/f4/a678f41b9ffca0e3f06841c760b3b26c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357686" y="0"/>
            <a:ext cx="4786314" cy="6858000"/>
          </a:xfrm>
          <a:prstGeom prst="snip2DiagRect">
            <a:avLst>
              <a:gd name="adj1" fmla="val 0"/>
              <a:gd name="adj2" fmla="val 34975"/>
            </a:avLst>
          </a:prstGeom>
          <a:solidFill>
            <a:srgbClr val="FFFFFF">
              <a:shade val="85000"/>
            </a:srgbClr>
          </a:solidFill>
          <a:ln w="4445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1196752"/>
            <a:ext cx="3357586" cy="3358726"/>
          </a:xfrm>
        </p:spPr>
        <p:txBody>
          <a:bodyPr>
            <a:noAutofit/>
          </a:bodyPr>
          <a:lstStyle/>
          <a:p>
            <a:pPr algn="l"/>
            <a:r>
              <a:rPr lang="ru-RU" sz="2800" b="1" dirty="0">
                <a:ln w="9525">
                  <a:solidFill>
                    <a:srgbClr val="00B0F0"/>
                  </a:solidFill>
                  <a:prstDash val="solid"/>
                </a:ln>
                <a:solidFill>
                  <a:srgbClr val="002060"/>
                </a:solidFill>
                <a:latin typeface="+mn-lt"/>
                <a:ea typeface="+mn-ea"/>
                <a:cs typeface="+mn-cs"/>
              </a:rPr>
              <a:t>Одним из важных элементов режима </a:t>
            </a:r>
            <a:r>
              <a:rPr lang="ru-RU" sz="2800" b="1" dirty="0" smtClean="0">
                <a:ln w="9525">
                  <a:solidFill>
                    <a:srgbClr val="00B0F0"/>
                  </a:solidFill>
                  <a:prstDash val="solid"/>
                </a:ln>
                <a:solidFill>
                  <a:srgbClr val="002060"/>
                </a:solidFill>
                <a:latin typeface="+mn-lt"/>
                <a:ea typeface="+mn-ea"/>
                <a:cs typeface="+mn-cs"/>
              </a:rPr>
              <a:t>является </a:t>
            </a:r>
            <a:r>
              <a:rPr lang="ru-RU" sz="2800" b="1" dirty="0">
                <a:ln w="9525">
                  <a:solidFill>
                    <a:srgbClr val="00B0F0"/>
                  </a:solidFill>
                  <a:prstDash val="solid"/>
                </a:ln>
                <a:solidFill>
                  <a:srgbClr val="002060"/>
                </a:solidFill>
                <a:latin typeface="+mn-lt"/>
                <a:ea typeface="+mn-ea"/>
                <a:cs typeface="+mn-cs"/>
              </a:rPr>
              <a:t>сон. Для восстановления сил установлена норма сна 8-9 часов. Важно выработать привычку ложиться спать не позднее 23 часов. </a:t>
            </a:r>
          </a:p>
        </p:txBody>
      </p:sp>
    </p:spTree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1231</TotalTime>
  <Words>903</Words>
  <Application>Microsoft Office PowerPoint</Application>
  <PresentationFormat>Экран (4:3)</PresentationFormat>
  <Paragraphs>128</Paragraphs>
  <Slides>27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Каждому человеку необходимо  активное движение. Ведь движение - жизнь! Используйте для этого каждую благоприятную возможность. </vt:lpstr>
      <vt:lpstr>Презентация PowerPoint</vt:lpstr>
      <vt:lpstr>Презентация PowerPoint</vt:lpstr>
      <vt:lpstr>Презентация PowerPoint</vt:lpstr>
      <vt:lpstr>Одним из важных элементов режима является сон. Для восстановления сил установлена норма сна 8-9 часов. Важно выработать привычку ложиться спать не позднее 23 часов. </vt:lpstr>
      <vt:lpstr>Кто ложится спать не позже 23.00, получает полноценный заряд бодрости и увеличивает продолжительность жизни. </vt:lpstr>
      <vt:lpstr>В режим дня входит соблюдение правил личной гигиены. К ней относятся: двухразовая чистка зубов,..</vt:lpstr>
      <vt:lpstr>…ежедневный душ,  частое мытье рук..</vt:lpstr>
      <vt:lpstr>Существует несколько основных правил питания:  - соблюдай режим питания,  4 - разовый прием пищи с обязательным завтраком;  - не увлекайтесь жирной, острой, соленой и жареной пищей; - сладости, конфеты, торты и др. - вкусно, но не полезно, не заменяйте ими основную еду. 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школа №1</dc:creator>
  <cp:lastModifiedBy>Учитель</cp:lastModifiedBy>
  <cp:revision>99</cp:revision>
  <dcterms:created xsi:type="dcterms:W3CDTF">2009-01-03T16:14:09Z</dcterms:created>
  <dcterms:modified xsi:type="dcterms:W3CDTF">2019-04-19T09:57:16Z</dcterms:modified>
</cp:coreProperties>
</file>