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8FB66-398C-4D2C-9DDD-2549D1FFDE22}" type="datetimeFigureOut">
              <a:rPr lang="ru-RU" smtClean="0"/>
              <a:pPr/>
              <a:t>24.06.2014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A6A5-A596-4BAC-A91A-28AF43C41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8FB66-398C-4D2C-9DDD-2549D1FFDE22}" type="datetimeFigureOut">
              <a:rPr lang="ru-RU" smtClean="0"/>
              <a:pPr/>
              <a:t>24.06.2014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A6A5-A596-4BAC-A91A-28AF43C41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8FB66-398C-4D2C-9DDD-2549D1FFDE22}" type="datetimeFigureOut">
              <a:rPr lang="ru-RU" smtClean="0"/>
              <a:pPr/>
              <a:t>24.06.2014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A6A5-A596-4BAC-A91A-28AF43C41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8FB66-398C-4D2C-9DDD-2549D1FFDE22}" type="datetimeFigureOut">
              <a:rPr lang="ru-RU" smtClean="0"/>
              <a:pPr/>
              <a:t>24.06.2014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A6A5-A596-4BAC-A91A-28AF43C41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8FB66-398C-4D2C-9DDD-2549D1FFDE22}" type="datetimeFigureOut">
              <a:rPr lang="ru-RU" smtClean="0"/>
              <a:pPr/>
              <a:t>24.06.2014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A6A5-A596-4BAC-A91A-28AF43C41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8FB66-398C-4D2C-9DDD-2549D1FFDE22}" type="datetimeFigureOut">
              <a:rPr lang="ru-RU" smtClean="0"/>
              <a:pPr/>
              <a:t>24.06.2014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A6A5-A596-4BAC-A91A-28AF43C41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8FB66-398C-4D2C-9DDD-2549D1FFDE22}" type="datetimeFigureOut">
              <a:rPr lang="ru-RU" smtClean="0"/>
              <a:pPr/>
              <a:t>24.06.2014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A6A5-A596-4BAC-A91A-28AF43C41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8FB66-398C-4D2C-9DDD-2549D1FFDE22}" type="datetimeFigureOut">
              <a:rPr lang="ru-RU" smtClean="0"/>
              <a:pPr/>
              <a:t>24.06.2014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A6A5-A596-4BAC-A91A-28AF43C41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8FB66-398C-4D2C-9DDD-2549D1FFDE22}" type="datetimeFigureOut">
              <a:rPr lang="ru-RU" smtClean="0"/>
              <a:pPr/>
              <a:t>24.06.2014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A6A5-A596-4BAC-A91A-28AF43C41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8FB66-398C-4D2C-9DDD-2549D1FFDE22}" type="datetimeFigureOut">
              <a:rPr lang="ru-RU" smtClean="0"/>
              <a:pPr/>
              <a:t>24.06.2014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A6A5-A596-4BAC-A91A-28AF43C41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8FB66-398C-4D2C-9DDD-2549D1FFDE22}" type="datetimeFigureOut">
              <a:rPr lang="ru-RU" smtClean="0"/>
              <a:pPr/>
              <a:t>24.06.2014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A6A5-A596-4BAC-A91A-28AF43C41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8FB66-398C-4D2C-9DDD-2549D1FFDE22}" type="datetimeFigureOut">
              <a:rPr lang="ru-RU" smtClean="0"/>
              <a:pPr/>
              <a:t>24.06.2014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FA6A5-A596-4BAC-A91A-28AF43C41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лина\Desktop\всякие фотки и работки\Мои работы с фото и видео Nikon 3200\фоны для презентаций\091777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1"/>
            <a:ext cx="8280920" cy="1296143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Анализ видео урока английского языка по теме: «Погода и Время года»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628800"/>
            <a:ext cx="8568952" cy="5040560"/>
          </a:xfrm>
        </p:spPr>
        <p:txBody>
          <a:bodyPr>
            <a:normAutofit lnSpcReduction="10000"/>
          </a:bodyPr>
          <a:lstStyle/>
          <a:p>
            <a:pPr marL="914400" lvl="1" indent="-457200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457200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457200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457200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457200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457200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457200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английского языка </a:t>
            </a:r>
          </a:p>
          <a:p>
            <a:pPr marL="914400" lvl="1" indent="-457200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ГБОУ СОШ №143 с углубленным изучением английского языка </a:t>
            </a:r>
          </a:p>
          <a:p>
            <a:pPr marL="914400" lvl="1" indent="-457200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Красногвардейского района </a:t>
            </a:r>
          </a:p>
          <a:p>
            <a:pPr marL="914400" lvl="1" indent="-457200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Санкт-Петербурга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Пидмаливская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Элина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Николаевна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лина\Desktop\всякие фотки и работки\Мои работы с фото и видео Nikon 3200\фоны для презентаций\091777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8208912" cy="90872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УМК «Звёздный английский»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“Starlight”)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для 1 курса обучения английскому языку во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классах.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908720"/>
            <a:ext cx="8640960" cy="5688632"/>
          </a:xfrm>
        </p:spPr>
        <p:txBody>
          <a:bodyPr/>
          <a:lstStyle/>
          <a:p>
            <a:pPr marL="342900" indent="-342900"/>
            <a:endParaRPr lang="ru-RU" sz="1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</a:t>
            </a:r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C:\Users\Элина\Desktop\10019402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994" y="980729"/>
            <a:ext cx="1702383" cy="2448272"/>
          </a:xfrm>
          <a:prstGeom prst="rect">
            <a:avLst/>
          </a:prstGeom>
          <a:noFill/>
        </p:spPr>
      </p:pic>
      <p:pic>
        <p:nvPicPr>
          <p:cNvPr id="2055" name="Picture 7" descr="C:\Users\Элина\Desktop\10019378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5" y="1484784"/>
            <a:ext cx="1784406" cy="2376264"/>
          </a:xfrm>
          <a:prstGeom prst="rect">
            <a:avLst/>
          </a:prstGeom>
          <a:noFill/>
        </p:spPr>
      </p:pic>
      <p:pic>
        <p:nvPicPr>
          <p:cNvPr id="2052" name="Picture 4" descr="C:\Users\Элина\Desktop\237271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1916833"/>
            <a:ext cx="1686723" cy="2376264"/>
          </a:xfrm>
          <a:prstGeom prst="rect">
            <a:avLst/>
          </a:prstGeom>
          <a:noFill/>
        </p:spPr>
      </p:pic>
      <p:pic>
        <p:nvPicPr>
          <p:cNvPr id="2053" name="Picture 5" descr="C:\Users\Элина\Desktop\189822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2420888"/>
            <a:ext cx="1685550" cy="2376264"/>
          </a:xfrm>
          <a:prstGeom prst="rect">
            <a:avLst/>
          </a:prstGeom>
          <a:noFill/>
        </p:spPr>
      </p:pic>
      <p:pic>
        <p:nvPicPr>
          <p:cNvPr id="2051" name="Picture 3" descr="C:\Users\Элина\Desktop\127665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2924944"/>
            <a:ext cx="1521636" cy="2232248"/>
          </a:xfrm>
          <a:prstGeom prst="rect">
            <a:avLst/>
          </a:prstGeom>
          <a:noFill/>
        </p:spPr>
      </p:pic>
      <p:pic>
        <p:nvPicPr>
          <p:cNvPr id="2050" name="Picture 2" descr="C:\Users\Элина\Desktop\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08304" y="3573016"/>
            <a:ext cx="1440160" cy="2152817"/>
          </a:xfrm>
          <a:prstGeom prst="rect">
            <a:avLst/>
          </a:prstGeom>
          <a:noFill/>
        </p:spPr>
      </p:pic>
      <p:pic>
        <p:nvPicPr>
          <p:cNvPr id="2056" name="Picture 8" descr="C:\Users\Элина\Desktop\1385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36296" y="980728"/>
            <a:ext cx="1451682" cy="2016224"/>
          </a:xfrm>
          <a:prstGeom prst="rect">
            <a:avLst/>
          </a:prstGeom>
          <a:noFill/>
        </p:spPr>
      </p:pic>
      <p:pic>
        <p:nvPicPr>
          <p:cNvPr id="2057" name="Picture 9" descr="C:\Users\Элина\Desktop\8488_big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5536" y="4077072"/>
            <a:ext cx="1872208" cy="1570239"/>
          </a:xfrm>
          <a:prstGeom prst="rect">
            <a:avLst/>
          </a:prstGeom>
          <a:noFill/>
        </p:spPr>
      </p:pic>
      <p:pic>
        <p:nvPicPr>
          <p:cNvPr id="2058" name="Picture 10" descr="C:\Users\Элина\Desktop\18817719_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43808" y="4581128"/>
            <a:ext cx="1800200" cy="1656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лина\Desktop\всякие фотки и работки\Мои работы с фото и видео Nikon 3200\фоны для презентаций\091777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7918648" cy="432047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Содержание видео урока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48680"/>
            <a:ext cx="8568952" cy="612068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v"/>
            </a:pPr>
            <a:r>
              <a:rPr lang="ru-RU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«Погода и Время года» </a:t>
            </a:r>
          </a:p>
          <a:p>
            <a:pPr algn="l">
              <a:buFont typeface="Wingdings" pitchFamily="2" charset="2"/>
              <a:buChar char="v"/>
            </a:pPr>
            <a:r>
              <a:rPr lang="ru-RU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Тип урока: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Повторение и закрепление пройденного ЛГ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материала.</a:t>
            </a:r>
          </a:p>
          <a:p>
            <a:pPr lvl="0" algn="l">
              <a:buFont typeface="Wingdings" pitchFamily="2" charset="2"/>
              <a:buChar char="v"/>
            </a:pPr>
            <a:r>
              <a:rPr lang="ru-RU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</a:t>
            </a:r>
            <a:r>
              <a:rPr lang="ru-RU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урока: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Совершенствовать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грамматический навык при письме.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Уметь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употреблять в устной и письменной речи безличные предложения типа – “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 hot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 windy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 raining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snowing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…”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Отработать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ранее изученное настоящее длительное время (“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Present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Continuous Tense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”) в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утвердительных, вопросительных и отрицательных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предложениях. Уметь давать краткие ответы на вопросы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v"/>
            </a:pPr>
            <a:r>
              <a:rPr lang="ru-RU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урока</a:t>
            </a:r>
            <a:r>
              <a:rPr lang="ru-RU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>
              <a:buFont typeface="Wingdings" pitchFamily="2" charset="2"/>
              <a:buChar char="q"/>
            </a:pPr>
            <a:r>
              <a:rPr lang="ru-RU" sz="16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Практические задачи</a:t>
            </a:r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навыков чтения про себя и вслух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навыков работы с текстом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навыков диалогической и монологической речи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повторение и закрепление изученной лексики по теме </a:t>
            </a:r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Weather </a:t>
            </a:r>
            <a:r>
              <a:rPr lang="en-US" sz="16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Seasons</a:t>
            </a:r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endParaRPr lang="ru-RU" sz="2400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лина\Desktop\всякие фотки и работки\Мои работы с фото и видео Nikon 3200\фоны для презентаций\091777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57606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Содержание урока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620688"/>
            <a:ext cx="8640960" cy="5976664"/>
          </a:xfrm>
        </p:spPr>
        <p:txBody>
          <a:bodyPr>
            <a:normAutofit/>
          </a:bodyPr>
          <a:lstStyle/>
          <a:p>
            <a:pPr lvl="0" algn="l">
              <a:buFont typeface="Wingdings" pitchFamily="2" charset="2"/>
              <a:buChar char="v"/>
            </a:pP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урока: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Совершенствовать грамматический навык при письме.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Уметь употреблять в устной и письменной речи безличные предложения типа – “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 hot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 windy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 raining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snowing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…”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Отработать ранее изученное настоящее длительное время (“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Present Continuous Tense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”) в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утвердительных, вопросительных и отрицательных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предложениях. Уметь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давать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краткие ответы на вопросы.</a:t>
            </a:r>
            <a:endParaRPr lang="ru-RU" sz="2800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лина\Desktop\всякие фотки и работки\Мои работы с фото и видео Nikon 3200\фоны для презентаций\091777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432047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Содержание урока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692696"/>
            <a:ext cx="8568952" cy="5976664"/>
          </a:xfrm>
        </p:spPr>
        <p:txBody>
          <a:bodyPr>
            <a:normAutofit lnSpcReduction="10000"/>
          </a:bodyPr>
          <a:lstStyle/>
          <a:p>
            <a:pPr algn="l">
              <a:buFont typeface="Wingdings" pitchFamily="2" charset="2"/>
              <a:buChar char="v"/>
            </a:pP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урока:</a:t>
            </a:r>
          </a:p>
          <a:p>
            <a:pPr algn="l">
              <a:buFont typeface="Wingdings" pitchFamily="2" charset="2"/>
              <a:buChar char="q"/>
            </a:pPr>
            <a:r>
              <a:rPr lang="ru-RU" sz="20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Практические задачи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навыков чтения про себя и вслух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навыков работы с текстом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навыков диалогической и монологической речи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повторение и закрепление изученной лексики по теме </a:t>
            </a:r>
            <a:r>
              <a:rPr lang="ru-RU" sz="1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1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Weather </a:t>
            </a:r>
            <a:r>
              <a:rPr lang="en-US" sz="1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ru-RU" sz="1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Seasons” </a:t>
            </a:r>
          </a:p>
          <a:p>
            <a:pPr algn="l">
              <a:buFont typeface="Wingdings" pitchFamily="2" charset="2"/>
              <a:buChar char="q"/>
            </a:pPr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Воспитательные задачи:</a:t>
            </a:r>
            <a:endParaRPr lang="ru-RU" sz="1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воспитывать самостоятельность учащихся при выполнении некоторых видов заданий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умение работать в парах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коммуникативные языковые навыки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buFont typeface="Wingdings" pitchFamily="2" charset="2"/>
              <a:buChar char="q"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Развивающие </a:t>
            </a:r>
            <a:r>
              <a:rPr lang="ru-RU" sz="18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1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мышление, внимание, память, логику.</a:t>
            </a:r>
          </a:p>
          <a:p>
            <a:pPr lvl="0"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/>
              <a:t> </a:t>
            </a:r>
          </a:p>
          <a:p>
            <a:pPr lvl="0" algn="l"/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лина\Desktop\всякие фотки и работки\Мои работы с фото и видео Nikon 3200\фоны для презентаций\091777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1"/>
            <a:ext cx="7992888" cy="504055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Планируемые результаты видео урока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692696"/>
            <a:ext cx="8712968" cy="5976664"/>
          </a:xfrm>
        </p:spPr>
        <p:txBody>
          <a:bodyPr>
            <a:normAutofit/>
          </a:bodyPr>
          <a:lstStyle/>
          <a:p>
            <a:pPr algn="l">
              <a:buFontTx/>
              <a:buChar char="-"/>
            </a:pP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 предметные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(развивающие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задачи: </a:t>
            </a:r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память; 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мыслительные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навыки, 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монологическую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речь с опорой на наглядность; 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познавательные умения: задавать вопросы и отвечать на них, 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коммуникативные навыки сотрудничества с другими учащимися, совершенствовать навыки чтения, письма, говорения  и произношения изученных слов; </a:t>
            </a:r>
          </a:p>
          <a:p>
            <a:pPr algn="l">
              <a:buFontTx/>
              <a:buChar char="-"/>
            </a:pP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-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Предметные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(образовательные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  </a:t>
            </a:r>
          </a:p>
          <a:p>
            <a:pPr algn="l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уметь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воспринимать информацию на слух, 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задавать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 и отвечать на них, 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вести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диалог с использованием безличных предложений и времени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Present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Continuous Tense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лина\Desktop\всякие фотки и работки\Мои работы с фото и видео Nikon 3200\фоны для презентаций\091777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432047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Структура видео урока «Погода и Время года»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692696"/>
            <a:ext cx="8712968" cy="5904656"/>
          </a:xfrm>
        </p:spPr>
        <p:txBody>
          <a:bodyPr>
            <a:normAutofit/>
          </a:bodyPr>
          <a:lstStyle/>
          <a:p>
            <a:pPr marL="457200" indent="-457200"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Организационный момент.</a:t>
            </a:r>
          </a:p>
          <a:p>
            <a:pPr marL="457200" indent="-457200"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Сообщение темы, целей и задач урока.</a:t>
            </a:r>
          </a:p>
          <a:p>
            <a:pPr marL="457200" indent="-457200"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Фонетическая зарядка.</a:t>
            </a:r>
          </a:p>
          <a:p>
            <a:pPr marL="457200" indent="-457200"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Повторение названий времён года и погоды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(развитие лексических навыков).</a:t>
            </a:r>
          </a:p>
          <a:p>
            <a:pPr marL="457200" indent="-457200"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Речевая разминка.</a:t>
            </a:r>
          </a:p>
          <a:p>
            <a:pPr marL="457200" indent="-457200"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Активизация изученной лексики в монологической речи.</a:t>
            </a:r>
          </a:p>
          <a:p>
            <a:pPr marL="457200" indent="-457200"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Активизация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настоящего длительного времени в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общих вопросах и кратких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ответах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(to be - am/is/are + verb +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общение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учителем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Активизация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изученной лексики и грамматики в диалогической речи – общение в парах (времена года, безличные предложения и настоящее длительное время в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утвердительных, отрицательных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вопросительных предложениях;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краткие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ответы на вопросы.) 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Физкультминутка.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Активизация навыков чтения и письма.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Подведение итогов урока и дача домашнего задания.</a:t>
            </a:r>
          </a:p>
          <a:p>
            <a:pPr algn="l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Элина\Desktop\всякие фотки и работки\Мои работы с фото и видео Nikon 3200\фоны для презентаций\091777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528</Words>
  <Application>Microsoft Office PowerPoint</Application>
  <PresentationFormat>Экран (4:3)</PresentationFormat>
  <Paragraphs>87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Анализ видео урока английского языка по теме: «Погода и Время года»</vt:lpstr>
      <vt:lpstr>УМК «Звёздный английский» (“Starlight”) для 1 курса обучения английскому языку во 2 –ых классах.</vt:lpstr>
      <vt:lpstr>Содержание видео урока</vt:lpstr>
      <vt:lpstr>Содержание урока</vt:lpstr>
      <vt:lpstr>Содержание урока</vt:lpstr>
      <vt:lpstr>Планируемые результаты видео урока</vt:lpstr>
      <vt:lpstr>Структура видео урока «Погода и Время года»</vt:lpstr>
      <vt:lpstr>Спасибо за внимание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Элина</dc:creator>
  <cp:lastModifiedBy>Элина</cp:lastModifiedBy>
  <cp:revision>20</cp:revision>
  <dcterms:created xsi:type="dcterms:W3CDTF">2014-06-24T14:11:04Z</dcterms:created>
  <dcterms:modified xsi:type="dcterms:W3CDTF">2014-06-24T17:34:14Z</dcterms:modified>
</cp:coreProperties>
</file>