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8" r:id="rId3"/>
    <p:sldId id="279" r:id="rId4"/>
    <p:sldId id="257" r:id="rId5"/>
    <p:sldId id="275" r:id="rId6"/>
    <p:sldId id="258" r:id="rId7"/>
    <p:sldId id="261" r:id="rId8"/>
    <p:sldId id="262" r:id="rId9"/>
    <p:sldId id="263" r:id="rId10"/>
    <p:sldId id="264" r:id="rId11"/>
    <p:sldId id="267" r:id="rId12"/>
    <p:sldId id="265" r:id="rId13"/>
    <p:sldId id="271" r:id="rId14"/>
    <p:sldId id="269" r:id="rId15"/>
    <p:sldId id="270" r:id="rId16"/>
    <p:sldId id="276" r:id="rId17"/>
    <p:sldId id="272" r:id="rId18"/>
    <p:sldId id="277" r:id="rId19"/>
    <p:sldId id="274" r:id="rId20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660066"/>
    <a:srgbClr val="9900CC"/>
    <a:srgbClr val="9F5FCF"/>
    <a:srgbClr val="0000FF"/>
    <a:srgbClr val="3A1CBC"/>
    <a:srgbClr val="305EA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737CF2-C220-40F4-89D8-1CC5FDC02263}" type="datetimeFigureOut">
              <a:rPr lang="ru-RU"/>
              <a:pPr>
                <a:defRPr/>
              </a:pPr>
              <a:t>20.04.2019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A85ED5-4A79-483D-A110-93E5B96094E1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9DF6ED-FC2C-4418-9EDA-1353A6B80A43}" type="datetimeFigureOut">
              <a:rPr lang="ru-RU"/>
              <a:pPr>
                <a:defRPr/>
              </a:pPr>
              <a:t>20.04.2019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B4B68F-0187-4323-AE88-9E0BD3F227D3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B5E739-971F-48BF-9AE9-4FE8E5E5A4AF}" type="datetimeFigureOut">
              <a:rPr lang="ru-RU"/>
              <a:pPr>
                <a:defRPr/>
              </a:pPr>
              <a:t>20.04.2019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84D87-375B-4C8F-8281-5A243E29757D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BE5DC6-48BF-4C6C-852D-2E8F28A33DF7}" type="datetimeFigureOut">
              <a:rPr lang="ru-RU"/>
              <a:pPr>
                <a:defRPr/>
              </a:pPr>
              <a:t>20.04.2019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7AAAC2-AB4E-4E50-88CB-69565DCD51CF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AD9588-9605-4309-A0F9-331F1EF25EA9}" type="datetimeFigureOut">
              <a:rPr lang="ru-RU"/>
              <a:pPr>
                <a:defRPr/>
              </a:pPr>
              <a:t>20.04.2019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951B2F-889B-458A-A35D-A141F6B26089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E33FE6-D261-4648-8036-DD9D3DF6402D}" type="datetimeFigureOut">
              <a:rPr lang="ru-RU"/>
              <a:pPr>
                <a:defRPr/>
              </a:pPr>
              <a:t>20.04.2019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A9D6D9-55FC-4611-A77D-1F71FCDF30B9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29E6E7-C2DC-43E1-A325-10F812BDD8DE}" type="datetimeFigureOut">
              <a:rPr lang="ru-RU"/>
              <a:pPr>
                <a:defRPr/>
              </a:pPr>
              <a:t>20.04.2019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35CE08-53D9-437B-97F5-C1800ED7D4F3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36CDF0-7C38-4AFA-B2FE-4A5C98CD6020}" type="datetimeFigureOut">
              <a:rPr lang="ru-RU"/>
              <a:pPr>
                <a:defRPr/>
              </a:pPr>
              <a:t>20.04.2019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3865BD-EA92-480D-B72C-6337F411EA66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A2EAE6-044C-426A-8F23-59B2445CF62E}" type="datetimeFigureOut">
              <a:rPr lang="ru-RU"/>
              <a:pPr>
                <a:defRPr/>
              </a:pPr>
              <a:t>20.04.2019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EA2261-3116-428A-8C33-868328C85A2B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DDFC20-1A2C-400E-AC8C-F0D79CE0A3B6}" type="datetimeFigureOut">
              <a:rPr lang="ru-RU"/>
              <a:pPr>
                <a:defRPr/>
              </a:pPr>
              <a:t>20.04.2019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A7F692-CCAD-42A0-A081-53C84F366771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41FF3F-0C28-442B-A71B-DE22E10602EA}" type="datetimeFigureOut">
              <a:rPr lang="ru-RU"/>
              <a:pPr>
                <a:defRPr/>
              </a:pPr>
              <a:t>20.04.2019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CD218E-ED26-458E-92DB-DBAC15FD740B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BE982AC-90DC-4653-9293-21929EB546D1}" type="datetimeFigureOut">
              <a:rPr lang="ru-RU"/>
              <a:pPr>
                <a:defRPr/>
              </a:pPr>
              <a:t>20.04.2019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F1AD5E5C-9FA0-4586-B21D-504F18F0480E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elp-rus-student.ru/text/70/568.htm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help-rus-student.ru/text/02/570.htm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hyperlink" Target="http://www.cweti.com/img/prostrel-max.jpg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2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images.google.ru/imgres?imgurl=http://www.redbook.ru/images/prosrel++.jpg&amp;imgrefurl=http://www.redbook.ru/article231.html&amp;h=300&amp;w=264&amp;sz=59&amp;hl=ru&amp;start=5&amp;tbnid=9EZglZKcqZOu3M:&amp;tbnh=116&amp;tbnw=102&amp;prev=/images?q=%D0%9E%D1%85%D1%80%D0%B0%D0%BD%D0%B0+%D0%BF%D0%B5%D1%80%D0%B2%D0%BE%D1%86%D0%B2%D0%B5%D1%82%D0%BE%D0%B2+&amp;hl=ru&amp;newwindow=1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images.google.ru/imgres?imgurl=http://img.nr2.ru/pict/arts1/05/22/52204.jpg&amp;imgrefurl=http://www.nr2.ru/crimea/52202.html&amp;h=115&amp;w=150&amp;sz=26&amp;hl=ru&amp;start=17&amp;tbnid=lbTPcesS26hrfM:&amp;tbnh=74&amp;tbnw=96&amp;prev=/images%3Fq%3D%25D0%259E%25D1%2585%25D1%2580%25D0%25B0%25D0%25BD%25D0%25B0%2B%25D0%25BF%25D0%25B5%25D1%2580%25D0%25B2%25D0%25BE%25D1%2586%25D0%25B2%25D0%25B5%25D1%2582%25D0%25BE%25D0%25B2%2B%26hl%3Dru%26newwindow%3D1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hyperlink" Target="http://www.sadcvetov.ru/uploads/posts/2009-10/1256869853_prostrel.jpg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857250" y="1857375"/>
            <a:ext cx="7772400" cy="1785938"/>
          </a:xfrm>
        </p:spPr>
        <p:txBody>
          <a:bodyPr/>
          <a:lstStyle/>
          <a:p>
            <a:pPr eaLnBrk="1" hangingPunct="1">
              <a:defRPr/>
            </a:pPr>
            <a:r>
              <a:rPr lang="ru-RU" sz="6600" b="1" dirty="0" smtClean="0">
                <a:solidFill>
                  <a:srgbClr val="99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Загадочный  подснежник  </a:t>
            </a:r>
            <a:r>
              <a:rPr lang="ru-RU" sz="6600" b="1" dirty="0" smtClean="0">
                <a:solidFill>
                  <a:srgbClr val="9900CC"/>
                </a:solidFill>
              </a:rPr>
              <a:t/>
            </a:r>
            <a:br>
              <a:rPr lang="ru-RU" sz="6600" b="1" dirty="0" smtClean="0">
                <a:solidFill>
                  <a:srgbClr val="9900CC"/>
                </a:solidFill>
              </a:rPr>
            </a:br>
            <a:endParaRPr lang="ru-RU" sz="6600" b="1" dirty="0" smtClean="0">
              <a:solidFill>
                <a:srgbClr val="9900CC"/>
              </a:solidFill>
            </a:endParaRPr>
          </a:p>
        </p:txBody>
      </p:sp>
      <p:sp>
        <p:nvSpPr>
          <p:cNvPr id="205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72063" y="3571875"/>
            <a:ext cx="3714750" cy="1752600"/>
          </a:xfrm>
        </p:spPr>
        <p:txBody>
          <a:bodyPr/>
          <a:lstStyle/>
          <a:p>
            <a:pPr algn="l" eaLnBrk="1" hangingPunct="1"/>
            <a:r>
              <a:rPr lang="ru-RU" altLang="ru-RU" sz="2000" b="1" smtClean="0">
                <a:solidFill>
                  <a:schemeClr val="tx1"/>
                </a:solidFill>
              </a:rPr>
              <a:t>Выполнила:</a:t>
            </a:r>
          </a:p>
          <a:p>
            <a:pPr algn="l" eaLnBrk="1" hangingPunct="1"/>
            <a:r>
              <a:rPr lang="ru-RU" altLang="ru-RU" sz="2000" b="1" smtClean="0">
                <a:solidFill>
                  <a:schemeClr val="tx1"/>
                </a:solidFill>
              </a:rPr>
              <a:t>ученица 3 «Д» класса      </a:t>
            </a:r>
          </a:p>
          <a:p>
            <a:pPr algn="l" eaLnBrk="1" hangingPunct="1"/>
            <a:r>
              <a:rPr lang="ru-RU" altLang="ru-RU" sz="2000" b="1" smtClean="0">
                <a:solidFill>
                  <a:schemeClr val="tx1"/>
                </a:solidFill>
              </a:rPr>
              <a:t>МОБУ «СОШ № 27» </a:t>
            </a:r>
          </a:p>
          <a:p>
            <a:pPr algn="l" eaLnBrk="1" hangingPunct="1"/>
            <a:r>
              <a:rPr lang="ru-RU" altLang="ru-RU" sz="2000" b="1" smtClean="0">
                <a:solidFill>
                  <a:schemeClr val="tx1"/>
                </a:solidFill>
              </a:rPr>
              <a:t>Афонина Карина</a:t>
            </a:r>
          </a:p>
          <a:p>
            <a:pPr algn="l" eaLnBrk="1" hangingPunct="1"/>
            <a:r>
              <a:rPr lang="ru-RU" altLang="ru-RU" sz="2000" b="1" smtClean="0">
                <a:solidFill>
                  <a:schemeClr val="tx1"/>
                </a:solidFill>
              </a:rPr>
              <a:t>Классный Руководитель: </a:t>
            </a:r>
          </a:p>
          <a:p>
            <a:pPr algn="l" eaLnBrk="1" hangingPunct="1"/>
            <a:r>
              <a:rPr lang="ru-RU" altLang="ru-RU" sz="2000" b="1" smtClean="0">
                <a:solidFill>
                  <a:schemeClr val="tx1"/>
                </a:solidFill>
              </a:rPr>
              <a:t>учитель начальных классов </a:t>
            </a:r>
          </a:p>
          <a:p>
            <a:pPr algn="l" eaLnBrk="1" hangingPunct="1"/>
            <a:r>
              <a:rPr lang="ru-RU" altLang="ru-RU" sz="2000" b="1" smtClean="0">
                <a:solidFill>
                  <a:schemeClr val="tx1"/>
                </a:solidFill>
              </a:rPr>
              <a:t> МОБУ «СОШ № 27» г. Якутска</a:t>
            </a:r>
          </a:p>
          <a:p>
            <a:pPr algn="l" eaLnBrk="1" hangingPunct="1"/>
            <a:r>
              <a:rPr lang="ru-RU" altLang="ru-RU" sz="2000" b="1" smtClean="0">
                <a:solidFill>
                  <a:schemeClr val="tx1"/>
                </a:solidFill>
              </a:rPr>
              <a:t> Барашкова Оксана Рустемовна</a:t>
            </a:r>
          </a:p>
        </p:txBody>
      </p:sp>
      <p:pic>
        <p:nvPicPr>
          <p:cNvPr id="2052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E4E8F1"/>
              </a:clrFrom>
              <a:clrTo>
                <a:srgbClr val="E4E8F1">
                  <a:alpha val="0"/>
                </a:srgbClr>
              </a:clrTo>
            </a:clrChange>
          </a:blip>
          <a:srcRect r="-85"/>
          <a:stretch>
            <a:fillRect/>
          </a:stretch>
        </p:blipFill>
        <p:spPr bwMode="auto">
          <a:xfrm>
            <a:off x="214313" y="3143250"/>
            <a:ext cx="4908550" cy="307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757738" cy="1296987"/>
          </a:xfrm>
        </p:spPr>
        <p:txBody>
          <a:bodyPr/>
          <a:lstStyle/>
          <a:p>
            <a:pPr eaLnBrk="1" hangingPunct="1"/>
            <a:r>
              <a:rPr lang="ru-RU" altLang="ru-RU" b="1" smtClean="0">
                <a:solidFill>
                  <a:srgbClr val="660066"/>
                </a:solidFill>
              </a:rPr>
              <a:t>ПОДСНЕЖНИК,</a:t>
            </a:r>
            <a:br>
              <a:rPr lang="ru-RU" altLang="ru-RU" b="1" smtClean="0">
                <a:solidFill>
                  <a:srgbClr val="660066"/>
                </a:solidFill>
              </a:rPr>
            </a:br>
            <a:r>
              <a:rPr lang="ru-RU" altLang="ru-RU" b="1" smtClean="0">
                <a:solidFill>
                  <a:srgbClr val="660066"/>
                </a:solidFill>
              </a:rPr>
              <a:t>или ГАЛАНТУС</a:t>
            </a:r>
            <a:endParaRPr lang="ru-RU" altLang="ru-RU" smtClean="0">
              <a:solidFill>
                <a:srgbClr val="660066"/>
              </a:solidFill>
            </a:endParaRPr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>
          <a:xfrm>
            <a:off x="357188" y="1571625"/>
            <a:ext cx="8229600" cy="200025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altLang="ru-RU" sz="2400" b="1" smtClean="0"/>
              <a:t>Научное название подснежника - "галантус", </a:t>
            </a:r>
          </a:p>
          <a:p>
            <a:pPr eaLnBrk="1" hangingPunct="1">
              <a:buFont typeface="Arial" charset="0"/>
              <a:buNone/>
            </a:pPr>
            <a:r>
              <a:rPr lang="ru-RU" altLang="ru-RU" sz="2400" b="1" smtClean="0"/>
              <a:t>что в переводе с латыни обозначает «молочноцветник». </a:t>
            </a:r>
          </a:p>
          <a:p>
            <a:pPr eaLnBrk="1" hangingPunct="1">
              <a:buFont typeface="Arial" charset="0"/>
              <a:buNone/>
            </a:pPr>
            <a:r>
              <a:rPr lang="ru-RU" altLang="ru-RU" sz="2400" b="1" smtClean="0"/>
              <a:t>      </a:t>
            </a:r>
            <a:r>
              <a:rPr lang="ru-RU" altLang="ru-RU" sz="2400" b="1" u="sng" smtClean="0"/>
              <a:t>Распространен </a:t>
            </a:r>
            <a:r>
              <a:rPr lang="ru-RU" altLang="ru-RU" sz="2400" b="1" smtClean="0"/>
              <a:t>в Малой Азии, </a:t>
            </a:r>
          </a:p>
          <a:p>
            <a:pPr eaLnBrk="1" hangingPunct="1">
              <a:buFont typeface="Arial" charset="0"/>
              <a:buNone/>
            </a:pPr>
            <a:r>
              <a:rPr lang="ru-RU" altLang="ru-RU" sz="2400" b="1" smtClean="0"/>
              <a:t>      Центральной и Южной   Европе; на побережье Чёрного и Каспийского моря, на Кавказе. </a:t>
            </a:r>
          </a:p>
          <a:p>
            <a:pPr eaLnBrk="1" hangingPunct="1">
              <a:buFont typeface="Arial" charset="0"/>
              <a:buNone/>
            </a:pPr>
            <a:r>
              <a:rPr lang="ru-RU" altLang="ru-RU" sz="2400" b="1" smtClean="0"/>
              <a:t>                                 </a:t>
            </a:r>
          </a:p>
        </p:txBody>
      </p:sp>
      <p:pic>
        <p:nvPicPr>
          <p:cNvPr id="11268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E4E8F1"/>
              </a:clrFrom>
              <a:clrTo>
                <a:srgbClr val="E4E8F1">
                  <a:alpha val="0"/>
                </a:srgbClr>
              </a:clrTo>
            </a:clrChange>
          </a:blip>
          <a:srcRect r="-85"/>
          <a:stretch>
            <a:fillRect/>
          </a:stretch>
        </p:blipFill>
        <p:spPr bwMode="auto">
          <a:xfrm>
            <a:off x="1692275" y="3703638"/>
            <a:ext cx="5040313" cy="3154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5795963" y="357188"/>
            <a:ext cx="2990850" cy="82232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2400" b="1" dirty="0">
                <a:latin typeface="+mn-lt"/>
                <a:hlinkClick r:id="rId3"/>
              </a:rPr>
              <a:t>Из семейства</a:t>
            </a:r>
            <a:r>
              <a:rPr lang="ru-RU" sz="2400" b="1" dirty="0">
                <a:latin typeface="+mn-lt"/>
              </a:rPr>
              <a:t> </a:t>
            </a:r>
            <a:r>
              <a:rPr lang="ru-RU" sz="2400" b="1" dirty="0">
                <a:latin typeface="+mn-lt"/>
                <a:hlinkClick r:id="rId4"/>
              </a:rPr>
              <a:t>амариллисовых</a:t>
            </a:r>
            <a:endParaRPr lang="ru-RU" sz="2400" dirty="0">
              <a:latin typeface="+mn-lt"/>
            </a:endParaRPr>
          </a:p>
        </p:txBody>
      </p:sp>
      <p:sp>
        <p:nvSpPr>
          <p:cNvPr id="11270" name="Прямоугольник 10"/>
          <p:cNvSpPr>
            <a:spLocks noChangeArrowheads="1"/>
          </p:cNvSpPr>
          <p:nvPr/>
        </p:nvSpPr>
        <p:spPr bwMode="auto">
          <a:xfrm>
            <a:off x="5929313" y="4429125"/>
            <a:ext cx="30003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altLang="ru-RU" b="1"/>
              <a:t>     Род подснежников </a:t>
            </a:r>
          </a:p>
          <a:p>
            <a:pPr algn="ctr" eaLnBrk="1" hangingPunct="1"/>
            <a:r>
              <a:rPr lang="ru-RU" altLang="ru-RU" b="1"/>
              <a:t>насчитывает </a:t>
            </a:r>
          </a:p>
          <a:p>
            <a:pPr algn="ctr" eaLnBrk="1" hangingPunct="1"/>
            <a:r>
              <a:rPr lang="ru-RU" altLang="ru-RU" b="1"/>
              <a:t>18 видов.</a:t>
            </a:r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3"/>
          <p:cNvSpPr>
            <a:spLocks noGrp="1"/>
          </p:cNvSpPr>
          <p:nvPr>
            <p:ph type="title"/>
          </p:nvPr>
        </p:nvSpPr>
        <p:spPr>
          <a:xfrm>
            <a:off x="2714625" y="1571625"/>
            <a:ext cx="2286000" cy="928688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b="1" dirty="0" smtClean="0">
                <a:latin typeface="+mn-lt"/>
                <a:cs typeface="Times New Roman" pitchFamily="18" charset="0"/>
              </a:rPr>
              <a:t>Подснежник</a:t>
            </a:r>
            <a:br>
              <a:rPr lang="ru-RU" sz="2400" b="1" dirty="0" smtClean="0">
                <a:latin typeface="+mn-lt"/>
                <a:cs typeface="Times New Roman" pitchFamily="18" charset="0"/>
              </a:rPr>
            </a:br>
            <a:r>
              <a:rPr lang="ru-RU" sz="2400" b="1" dirty="0" smtClean="0">
                <a:latin typeface="+mn-lt"/>
                <a:cs typeface="Times New Roman" pitchFamily="18" charset="0"/>
              </a:rPr>
              <a:t> кавказский</a:t>
            </a:r>
          </a:p>
        </p:txBody>
      </p:sp>
      <p:pic>
        <p:nvPicPr>
          <p:cNvPr id="12291" name="Рисунок 4" descr="под альпийский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1863" y="1052513"/>
            <a:ext cx="2786062" cy="2411412"/>
          </a:xfrm>
          <a:prstGeom prst="rect">
            <a:avLst/>
          </a:prstGeom>
          <a:noFill/>
          <a:ln w="9525">
            <a:solidFill>
              <a:srgbClr val="9F5FCF"/>
            </a:solidFill>
            <a:miter lim="800000"/>
            <a:headEnd/>
            <a:tailEnd/>
          </a:ln>
        </p:spPr>
      </p:pic>
      <p:pic>
        <p:nvPicPr>
          <p:cNvPr id="12292" name="Рисунок 5" descr="под Борткевича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363" y="3573463"/>
            <a:ext cx="2833687" cy="2519362"/>
          </a:xfrm>
          <a:prstGeom prst="rect">
            <a:avLst/>
          </a:prstGeom>
          <a:noFill/>
          <a:ln w="9525">
            <a:solidFill>
              <a:srgbClr val="9F5FCF"/>
            </a:solidFill>
            <a:miter lim="800000"/>
            <a:headEnd/>
            <a:tailEnd/>
          </a:ln>
        </p:spPr>
      </p:pic>
      <p:pic>
        <p:nvPicPr>
          <p:cNvPr id="12293" name="Рисунок 7" descr="подсн кавказский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88" y="1071563"/>
            <a:ext cx="2595562" cy="2357437"/>
          </a:xfrm>
          <a:prstGeom prst="rect">
            <a:avLst/>
          </a:prstGeom>
          <a:noFill/>
          <a:ln w="9525">
            <a:solidFill>
              <a:srgbClr val="9F5FCF"/>
            </a:solidFill>
            <a:miter lim="800000"/>
            <a:headEnd/>
            <a:tailEnd/>
          </a:ln>
        </p:spPr>
      </p:pic>
      <p:pic>
        <p:nvPicPr>
          <p:cNvPr id="12294" name="Рисунок 11" descr="подсн широколистный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0" y="3573463"/>
            <a:ext cx="2636838" cy="2500312"/>
          </a:xfrm>
          <a:prstGeom prst="rect">
            <a:avLst/>
          </a:prstGeom>
          <a:noFill/>
          <a:ln w="9525">
            <a:solidFill>
              <a:srgbClr val="9F5FCF"/>
            </a:solidFill>
            <a:miter lim="800000"/>
            <a:headEnd/>
            <a:tailEnd/>
          </a:ln>
        </p:spPr>
      </p:pic>
      <p:sp>
        <p:nvSpPr>
          <p:cNvPr id="14" name="Заголовок 3"/>
          <p:cNvSpPr txBox="1">
            <a:spLocks/>
          </p:cNvSpPr>
          <p:nvPr/>
        </p:nvSpPr>
        <p:spPr>
          <a:xfrm>
            <a:off x="500063" y="6215063"/>
            <a:ext cx="4262437" cy="428625"/>
          </a:xfrm>
          <a:prstGeom prst="rect">
            <a:avLst/>
          </a:prstGeom>
        </p:spPr>
        <p:txBody>
          <a:bodyPr anchor="ctr"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b="1" dirty="0">
                <a:latin typeface="+mn-lt"/>
                <a:ea typeface="+mj-ea"/>
                <a:cs typeface="Times New Roman" pitchFamily="18" charset="0"/>
              </a:rPr>
              <a:t>Подснежник широколистный</a:t>
            </a:r>
          </a:p>
        </p:txBody>
      </p:sp>
      <p:sp>
        <p:nvSpPr>
          <p:cNvPr id="15" name="Заголовок 1"/>
          <p:cNvSpPr txBox="1">
            <a:spLocks/>
          </p:cNvSpPr>
          <p:nvPr/>
        </p:nvSpPr>
        <p:spPr bwMode="auto">
          <a:xfrm>
            <a:off x="500063" y="3429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ru-RU" sz="4400" b="1" dirty="0">
                <a:solidFill>
                  <a:srgbClr val="660066"/>
                </a:solidFill>
                <a:latin typeface="+mj-lt"/>
                <a:ea typeface="+mj-ea"/>
                <a:cs typeface="+mj-cs"/>
              </a:rPr>
              <a:t>Занесены в Красную книгу России</a:t>
            </a:r>
          </a:p>
        </p:txBody>
      </p:sp>
      <p:sp>
        <p:nvSpPr>
          <p:cNvPr id="16" name="Заголовок 3"/>
          <p:cNvSpPr txBox="1">
            <a:spLocks/>
          </p:cNvSpPr>
          <p:nvPr/>
        </p:nvSpPr>
        <p:spPr bwMode="auto">
          <a:xfrm>
            <a:off x="3929063" y="2643188"/>
            <a:ext cx="2286000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ru-RU" sz="2400" b="1" dirty="0">
                <a:latin typeface="+mn-lt"/>
                <a:ea typeface="+mj-ea"/>
                <a:cs typeface="Times New Roman" pitchFamily="18" charset="0"/>
              </a:rPr>
              <a:t>Подснежник</a:t>
            </a:r>
            <a:br>
              <a:rPr lang="ru-RU" sz="2400" b="1" dirty="0">
                <a:latin typeface="+mn-lt"/>
                <a:ea typeface="+mj-ea"/>
                <a:cs typeface="Times New Roman" pitchFamily="18" charset="0"/>
              </a:rPr>
            </a:br>
            <a:r>
              <a:rPr lang="ru-RU" sz="2400" b="1" dirty="0">
                <a:latin typeface="+mn-lt"/>
                <a:ea typeface="+mj-ea"/>
                <a:cs typeface="Times New Roman" pitchFamily="18" charset="0"/>
              </a:rPr>
              <a:t> Воронова</a:t>
            </a:r>
          </a:p>
        </p:txBody>
      </p:sp>
      <p:sp>
        <p:nvSpPr>
          <p:cNvPr id="19" name="Заголовок 3"/>
          <p:cNvSpPr txBox="1">
            <a:spLocks/>
          </p:cNvSpPr>
          <p:nvPr/>
        </p:nvSpPr>
        <p:spPr bwMode="auto">
          <a:xfrm>
            <a:off x="4572000" y="5929313"/>
            <a:ext cx="4572000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ru-RU" sz="2400" b="1" dirty="0">
                <a:latin typeface="+mn-lt"/>
                <a:ea typeface="+mj-ea"/>
                <a:cs typeface="Times New Roman" pitchFamily="18" charset="0"/>
              </a:rPr>
              <a:t>Подснежник </a:t>
            </a:r>
            <a:r>
              <a:rPr lang="ru-RU" sz="2400" b="1" dirty="0" err="1">
                <a:latin typeface="+mn-lt"/>
                <a:ea typeface="+mj-ea"/>
                <a:cs typeface="Times New Roman" pitchFamily="18" charset="0"/>
              </a:rPr>
              <a:t>Борткевича</a:t>
            </a:r>
            <a:endParaRPr lang="ru-RU" sz="2400" b="1" dirty="0">
              <a:latin typeface="+mn-lt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3" y="2000250"/>
            <a:ext cx="3143250" cy="3214688"/>
          </a:xfrm>
          <a:prstGeom prst="rect">
            <a:avLst/>
          </a:prstGeom>
          <a:noFill/>
          <a:ln w="28575">
            <a:solidFill>
              <a:srgbClr val="9F5FCF"/>
            </a:solidFill>
            <a:miter lim="800000"/>
            <a:headEnd/>
            <a:tailEnd/>
          </a:ln>
        </p:spPr>
      </p:pic>
      <p:sp>
        <p:nvSpPr>
          <p:cNvPr id="5" name="Заголовок 3"/>
          <p:cNvSpPr txBox="1">
            <a:spLocks/>
          </p:cNvSpPr>
          <p:nvPr/>
        </p:nvSpPr>
        <p:spPr>
          <a:xfrm>
            <a:off x="642938" y="5500688"/>
            <a:ext cx="3000375" cy="857250"/>
          </a:xfrm>
          <a:prstGeom prst="rect">
            <a:avLst/>
          </a:prstGeom>
        </p:spPr>
        <p:txBody>
          <a:bodyPr anchor="ctr"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b="1" dirty="0">
                <a:latin typeface="+mn-lt"/>
                <a:ea typeface="+mj-ea"/>
                <a:cs typeface="Times New Roman" pitchFamily="18" charset="0"/>
              </a:rPr>
              <a:t>Подснежник белоснежный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715000" y="5500688"/>
            <a:ext cx="1947863" cy="8302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b="1" dirty="0">
                <a:latin typeface="+mn-lt"/>
                <a:cs typeface="Times New Roman" pitchFamily="18" charset="0"/>
              </a:rPr>
              <a:t>Подснежник </a:t>
            </a:r>
          </a:p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b="1" dirty="0">
                <a:latin typeface="+mn-lt"/>
                <a:cs typeface="Times New Roman" pitchFamily="18" charset="0"/>
              </a:rPr>
              <a:t>складчатый</a:t>
            </a:r>
          </a:p>
        </p:txBody>
      </p:sp>
      <p:pic>
        <p:nvPicPr>
          <p:cNvPr id="13317" name="Рисунок 9" descr="подснеж белоснеж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813" y="2000250"/>
            <a:ext cx="3143250" cy="3214688"/>
          </a:xfrm>
          <a:prstGeom prst="rect">
            <a:avLst/>
          </a:prstGeom>
          <a:noFill/>
          <a:ln w="28575">
            <a:solidFill>
              <a:srgbClr val="9F5FCF"/>
            </a:solidFill>
            <a:miter lim="800000"/>
            <a:headEnd/>
            <a:tailEnd/>
          </a:ln>
        </p:spPr>
      </p:pic>
      <p:sp>
        <p:nvSpPr>
          <p:cNvPr id="13318" name="Прямоугольник 2"/>
          <p:cNvSpPr>
            <a:spLocks noChangeArrowheads="1"/>
          </p:cNvSpPr>
          <p:nvPr/>
        </p:nvSpPr>
        <p:spPr bwMode="auto">
          <a:xfrm>
            <a:off x="1800225" y="404813"/>
            <a:ext cx="5972175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sz="3200" b="1">
                <a:solidFill>
                  <a:srgbClr val="660066"/>
                </a:solidFill>
              </a:rPr>
              <a:t>Разводят как декоративные растения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 txBox="1">
            <a:spLocks noChangeArrowheads="1"/>
          </p:cNvSpPr>
          <p:nvPr/>
        </p:nvSpPr>
        <p:spPr bwMode="auto">
          <a:xfrm>
            <a:off x="642938" y="357188"/>
            <a:ext cx="4140200" cy="144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>
              <a:defRPr/>
            </a:pPr>
            <a:r>
              <a:rPr lang="ru-RU" sz="4400" b="1" dirty="0">
                <a:solidFill>
                  <a:srgbClr val="660066"/>
                </a:solidFill>
                <a:latin typeface="+mj-lt"/>
                <a:ea typeface="+mj-ea"/>
                <a:cs typeface="+mj-cs"/>
              </a:rPr>
              <a:t>ПРОСТРЕЛ, </a:t>
            </a:r>
          </a:p>
          <a:p>
            <a:pPr eaLnBrk="1" hangingPunct="1">
              <a:defRPr/>
            </a:pPr>
            <a:r>
              <a:rPr lang="ru-RU" sz="4400" b="1" dirty="0">
                <a:solidFill>
                  <a:srgbClr val="660066"/>
                </a:solidFill>
                <a:latin typeface="+mj-lt"/>
                <a:ea typeface="+mj-ea"/>
                <a:cs typeface="+mj-cs"/>
              </a:rPr>
              <a:t>или СОН-ТРАВА.</a:t>
            </a:r>
            <a:endParaRPr lang="ru-RU" sz="4400" dirty="0">
              <a:solidFill>
                <a:srgbClr val="660066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Содержимое 4"/>
          <p:cNvSpPr txBox="1">
            <a:spLocks/>
          </p:cNvSpPr>
          <p:nvPr/>
        </p:nvSpPr>
        <p:spPr bwMode="auto">
          <a:xfrm>
            <a:off x="6143625" y="571500"/>
            <a:ext cx="2643188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Font typeface="Arial" charset="0"/>
              <a:buNone/>
              <a:defRPr/>
            </a:pPr>
            <a:r>
              <a:rPr lang="ru-RU" sz="2400" b="1" u="sng" dirty="0">
                <a:solidFill>
                  <a:srgbClr val="660066"/>
                </a:solidFill>
                <a:latin typeface="+mn-lt"/>
                <a:ea typeface="Calibri" pitchFamily="34" charset="0"/>
                <a:cs typeface="Times New Roman" pitchFamily="18" charset="0"/>
              </a:rPr>
              <a:t>Из семейства </a:t>
            </a:r>
          </a:p>
          <a:p>
            <a:pPr marL="342900" indent="-342900" eaLnBrk="1" hangingPunct="1">
              <a:spcBef>
                <a:spcPct val="20000"/>
              </a:spcBef>
              <a:buFont typeface="Arial" charset="0"/>
              <a:buNone/>
              <a:defRPr/>
            </a:pPr>
            <a:r>
              <a:rPr lang="ru-RU" sz="2400" b="1" u="sng" dirty="0">
                <a:solidFill>
                  <a:srgbClr val="660066"/>
                </a:solidFill>
                <a:latin typeface="+mn-lt"/>
                <a:ea typeface="Calibri" pitchFamily="34" charset="0"/>
                <a:cs typeface="Times New Roman" pitchFamily="18" charset="0"/>
              </a:rPr>
              <a:t>лютиковых</a:t>
            </a:r>
          </a:p>
        </p:txBody>
      </p:sp>
      <p:pic>
        <p:nvPicPr>
          <p:cNvPr id="14340" name="Рисунок 13" descr="пр многонадрезный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5" y="2000250"/>
            <a:ext cx="3916363" cy="4500563"/>
          </a:xfrm>
          <a:prstGeom prst="rect">
            <a:avLst/>
          </a:prstGeom>
          <a:noFill/>
          <a:ln w="28575">
            <a:solidFill>
              <a:srgbClr val="9F5FCF"/>
            </a:solidFill>
            <a:miter lim="800000"/>
            <a:headEnd/>
            <a:tailEnd/>
          </a:ln>
        </p:spPr>
      </p:pic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4572000" y="1889125"/>
            <a:ext cx="4286250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2400" b="1" u="sng" dirty="0">
                <a:latin typeface="+mn-lt"/>
              </a:rPr>
              <a:t>Распространена</a:t>
            </a:r>
            <a:r>
              <a:rPr lang="ru-RU" sz="2400" b="1" dirty="0">
                <a:latin typeface="+mn-lt"/>
              </a:rPr>
              <a:t> сон-трава в лесной и степной зоне Европейской части России,</a:t>
            </a:r>
          </a:p>
          <a:p>
            <a:pPr>
              <a:defRPr/>
            </a:pPr>
            <a:r>
              <a:rPr lang="ru-RU" sz="2400" b="1" dirty="0">
                <a:latin typeface="+mn-lt"/>
              </a:rPr>
              <a:t> в Западной и Восточной  Сибири, на Дальнем Востоке.</a:t>
            </a:r>
          </a:p>
          <a:p>
            <a:pPr>
              <a:defRPr/>
            </a:pPr>
            <a:endParaRPr lang="ru-RU" sz="2400" b="1" dirty="0">
              <a:latin typeface="+mn-lt"/>
              <a:ea typeface="Calibri" pitchFamily="34" charset="0"/>
              <a:cs typeface="Times New Roman" pitchFamily="18" charset="0"/>
            </a:endParaRPr>
          </a:p>
          <a:p>
            <a:pPr>
              <a:defRPr/>
            </a:pPr>
            <a:r>
              <a:rPr lang="ru-RU" sz="2400" b="1" dirty="0">
                <a:latin typeface="+mn-lt"/>
                <a:ea typeface="Calibri" pitchFamily="34" charset="0"/>
                <a:cs typeface="Times New Roman" pitchFamily="18" charset="0"/>
              </a:rPr>
              <a:t>Насчитывает около 30 видов. </a:t>
            </a:r>
            <a:endParaRPr lang="ru-RU" sz="2400" b="1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4688" y="4143375"/>
            <a:ext cx="2857500" cy="2500313"/>
          </a:xfrm>
          <a:prstGeom prst="rect">
            <a:avLst/>
          </a:prstGeom>
          <a:noFill/>
          <a:ln w="28575">
            <a:solidFill>
              <a:srgbClr val="9F5FCF"/>
            </a:solidFill>
            <a:miter lim="800000"/>
            <a:headEnd/>
            <a:tailEnd/>
          </a:ln>
        </p:spPr>
      </p:pic>
      <p:pic>
        <p:nvPicPr>
          <p:cNvPr id="15363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50" y="1785938"/>
            <a:ext cx="2786063" cy="2643187"/>
          </a:xfrm>
          <a:prstGeom prst="rect">
            <a:avLst/>
          </a:prstGeom>
          <a:noFill/>
          <a:ln w="28575">
            <a:solidFill>
              <a:srgbClr val="9F5FCF"/>
            </a:solidFill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1042988" y="5157788"/>
            <a:ext cx="3286125" cy="118745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defRPr/>
            </a:pPr>
            <a:endParaRPr lang="ru-RU" sz="2400" b="1" dirty="0">
              <a:latin typeface="+mn-lt"/>
            </a:endParaRPr>
          </a:p>
          <a:p>
            <a:pPr eaLnBrk="1" hangingPunct="1">
              <a:defRPr/>
            </a:pPr>
            <a:r>
              <a:rPr lang="ru-RU" sz="2400" b="1" dirty="0">
                <a:latin typeface="+mn-lt"/>
              </a:rPr>
              <a:t>     прострел</a:t>
            </a:r>
          </a:p>
          <a:p>
            <a:pPr eaLnBrk="1" hangingPunct="1">
              <a:defRPr/>
            </a:pPr>
            <a:r>
              <a:rPr lang="ru-RU" sz="2400" b="1" dirty="0">
                <a:latin typeface="+mn-lt"/>
              </a:rPr>
              <a:t> раскрытый</a:t>
            </a:r>
            <a:endParaRPr lang="ru-RU" sz="2400" dirty="0"/>
          </a:p>
        </p:txBody>
      </p:sp>
      <p:pic>
        <p:nvPicPr>
          <p:cNvPr id="15365" name="Рисунок 3" descr="Прострел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3625" y="1857375"/>
            <a:ext cx="2714625" cy="2428875"/>
          </a:xfrm>
          <a:prstGeom prst="rect">
            <a:avLst/>
          </a:prstGeom>
          <a:noFill/>
          <a:ln w="28575">
            <a:solidFill>
              <a:srgbClr val="9F5FCF"/>
            </a:solidFill>
            <a:miter lim="800000"/>
            <a:headEnd/>
            <a:tailEnd/>
          </a:ln>
        </p:spPr>
      </p:pic>
      <p:sp>
        <p:nvSpPr>
          <p:cNvPr id="15366" name="Заголовок 11"/>
          <p:cNvSpPr>
            <a:spLocks noGrp="1"/>
          </p:cNvSpPr>
          <p:nvPr>
            <p:ph type="title"/>
          </p:nvPr>
        </p:nvSpPr>
        <p:spPr>
          <a:xfrm>
            <a:off x="428625" y="500063"/>
            <a:ext cx="8229600" cy="1143000"/>
          </a:xfrm>
        </p:spPr>
        <p:txBody>
          <a:bodyPr/>
          <a:lstStyle/>
          <a:p>
            <a:r>
              <a:rPr lang="ru-RU" altLang="ru-RU" b="1" smtClean="0">
                <a:solidFill>
                  <a:srgbClr val="660066"/>
                </a:solidFill>
              </a:rPr>
              <a:t>На территории России наиболее распространены три вида:</a:t>
            </a:r>
            <a:endParaRPr lang="ru-RU" altLang="ru-RU" smtClean="0">
              <a:solidFill>
                <a:srgbClr val="660066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214688" y="1428750"/>
            <a:ext cx="3643312" cy="1938338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defRPr/>
            </a:pPr>
            <a:endParaRPr lang="ru-RU" sz="2400" b="1" dirty="0">
              <a:latin typeface="+mn-lt"/>
            </a:endParaRPr>
          </a:p>
          <a:p>
            <a:pPr eaLnBrk="1" hangingPunct="1">
              <a:defRPr/>
            </a:pPr>
            <a:r>
              <a:rPr lang="ru-RU" sz="2400" b="1" dirty="0">
                <a:latin typeface="+mn-lt"/>
              </a:rPr>
              <a:t>     </a:t>
            </a:r>
          </a:p>
          <a:p>
            <a:pPr eaLnBrk="1" hangingPunct="1">
              <a:defRPr/>
            </a:pPr>
            <a:r>
              <a:rPr lang="ru-RU" sz="2400" b="1" dirty="0">
                <a:latin typeface="+mn-lt"/>
              </a:rPr>
              <a:t>                                              прострел </a:t>
            </a:r>
          </a:p>
          <a:p>
            <a:pPr eaLnBrk="1" hangingPunct="1">
              <a:defRPr/>
            </a:pPr>
            <a:r>
              <a:rPr lang="ru-RU" sz="2400" b="1" dirty="0">
                <a:latin typeface="+mn-lt"/>
              </a:rPr>
              <a:t>Турчанинова</a:t>
            </a:r>
            <a:endParaRPr lang="ru-RU" sz="24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6500813" y="3929063"/>
            <a:ext cx="3857625" cy="1570037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defRPr/>
            </a:pPr>
            <a:endParaRPr lang="ru-RU" sz="2400" b="1" dirty="0">
              <a:latin typeface="+mn-lt"/>
            </a:endParaRPr>
          </a:p>
          <a:p>
            <a:pPr eaLnBrk="1" hangingPunct="1">
              <a:defRPr/>
            </a:pPr>
            <a:r>
              <a:rPr lang="ru-RU" sz="2400" b="1" dirty="0">
                <a:latin typeface="+mn-lt"/>
              </a:rPr>
              <a:t>прострел </a:t>
            </a:r>
          </a:p>
          <a:p>
            <a:pPr eaLnBrk="1" hangingPunct="1">
              <a:defRPr/>
            </a:pPr>
            <a:r>
              <a:rPr lang="ru-RU" sz="2400" b="1" dirty="0">
                <a:latin typeface="+mn-lt"/>
              </a:rPr>
              <a:t>сомнительный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 bwMode="auto">
          <a:xfrm>
            <a:off x="642938" y="50006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ru-RU" sz="4400" b="1" dirty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Занесены в Красную книгу России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14688" y="2071688"/>
            <a:ext cx="4214812" cy="461962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2400" b="1" dirty="0">
                <a:latin typeface="+mn-lt"/>
              </a:rPr>
              <a:t>прострел обыкновенный</a:t>
            </a:r>
          </a:p>
        </p:txBody>
      </p:sp>
      <p:pic>
        <p:nvPicPr>
          <p:cNvPr id="16388" name="Рисунок 9" descr="Прострел весенни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1357313"/>
            <a:ext cx="2786062" cy="2428875"/>
          </a:xfrm>
          <a:prstGeom prst="rect">
            <a:avLst/>
          </a:prstGeom>
          <a:noFill/>
          <a:ln w="28575">
            <a:solidFill>
              <a:srgbClr val="9F5FCF"/>
            </a:solidFill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6357938" y="3284538"/>
            <a:ext cx="2786062" cy="82232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2400" b="1" dirty="0">
                <a:latin typeface="+mn-lt"/>
              </a:rPr>
              <a:t>прострел луговой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714875" y="2643188"/>
            <a:ext cx="3714750" cy="461962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2400" b="1" dirty="0">
                <a:latin typeface="+mn-lt"/>
              </a:rPr>
              <a:t>прострел весенний</a:t>
            </a:r>
          </a:p>
        </p:txBody>
      </p:sp>
      <p:pic>
        <p:nvPicPr>
          <p:cNvPr id="16391" name="Рисунок 5" descr="пр луговой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5063" y="4143375"/>
            <a:ext cx="2662237" cy="2500313"/>
          </a:xfrm>
          <a:prstGeom prst="rect">
            <a:avLst/>
          </a:prstGeom>
          <a:noFill/>
          <a:ln w="28575">
            <a:solidFill>
              <a:srgbClr val="9F5FCF"/>
            </a:solidFill>
            <a:miter lim="800000"/>
            <a:headEnd/>
            <a:tailEnd/>
          </a:ln>
        </p:spPr>
      </p:pic>
      <p:pic>
        <p:nvPicPr>
          <p:cNvPr id="16392" name="Рисунок 8" descr="Прострел раскрытый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50" y="3429000"/>
            <a:ext cx="2857500" cy="2571750"/>
          </a:xfrm>
          <a:prstGeom prst="rect">
            <a:avLst/>
          </a:prstGeom>
          <a:noFill/>
          <a:ln w="28575">
            <a:solidFill>
              <a:srgbClr val="9F5FCF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0325" y="393700"/>
            <a:ext cx="3463925" cy="26035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58888" y="908050"/>
            <a:ext cx="2466975" cy="18478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4213" y="3573463"/>
            <a:ext cx="4249737" cy="28575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7413" name="TextBox 5"/>
          <p:cNvSpPr txBox="1">
            <a:spLocks noChangeArrowheads="1"/>
          </p:cNvSpPr>
          <p:nvPr/>
        </p:nvSpPr>
        <p:spPr bwMode="auto">
          <a:xfrm>
            <a:off x="5105400" y="3357563"/>
            <a:ext cx="382270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ru-RU" sz="2400" b="1">
                <a:solidFill>
                  <a:srgbClr val="660066"/>
                </a:solidFill>
              </a:rPr>
              <a:t>Существуют и голубые </a:t>
            </a:r>
          </a:p>
          <a:p>
            <a:pPr algn="ctr" eaLnBrk="1" hangingPunct="1"/>
            <a:r>
              <a:rPr lang="ru-RU" sz="2400" b="1">
                <a:solidFill>
                  <a:srgbClr val="660066"/>
                </a:solidFill>
              </a:rPr>
              <a:t>подснежники-ургуйки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508625" y="4548188"/>
            <a:ext cx="2466975" cy="18478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2357438" y="214313"/>
            <a:ext cx="4786312" cy="714375"/>
          </a:xfrm>
        </p:spPr>
        <p:txBody>
          <a:bodyPr/>
          <a:lstStyle/>
          <a:p>
            <a:pPr eaLnBrk="1" hangingPunct="1"/>
            <a:r>
              <a:rPr lang="ru-RU" altLang="ru-RU" b="1" u="sng" smtClean="0">
                <a:solidFill>
                  <a:srgbClr val="660066"/>
                </a:solidFill>
              </a:rPr>
              <a:t>Первоцветы</a:t>
            </a:r>
            <a:endParaRPr lang="ru-RU" altLang="ru-RU" u="sng" smtClean="0">
              <a:solidFill>
                <a:srgbClr val="660066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571500" y="1071563"/>
            <a:ext cx="3784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ru-RU" sz="4400" b="1" dirty="0">
                <a:solidFill>
                  <a:srgbClr val="660066"/>
                </a:solidFill>
                <a:latin typeface="+mj-lt"/>
                <a:ea typeface="+mj-ea"/>
                <a:cs typeface="+mj-cs"/>
              </a:rPr>
              <a:t>Подснежник </a:t>
            </a:r>
            <a:endParaRPr lang="ru-RU" sz="4400" b="1" dirty="0">
              <a:solidFill>
                <a:srgbClr val="660066"/>
              </a:solidFill>
              <a:latin typeface="+mj-lt"/>
              <a:ea typeface="+mj-ea"/>
              <a:cs typeface="+mj-cs"/>
            </a:endParaRPr>
          </a:p>
          <a:p>
            <a:pPr algn="ctr" eaLnBrk="1" hangingPunct="1">
              <a:defRPr/>
            </a:pPr>
            <a:r>
              <a:rPr lang="ru-RU" sz="4400" b="1" dirty="0">
                <a:solidFill>
                  <a:srgbClr val="660066"/>
                </a:solidFill>
                <a:latin typeface="+mj-lt"/>
                <a:ea typeface="+mj-ea"/>
                <a:cs typeface="+mj-cs"/>
              </a:rPr>
              <a:t>(</a:t>
            </a:r>
            <a:r>
              <a:rPr lang="ru-RU" sz="4400" b="1" dirty="0" err="1">
                <a:solidFill>
                  <a:srgbClr val="660066"/>
                </a:solidFill>
                <a:latin typeface="+mj-lt"/>
                <a:ea typeface="+mj-ea"/>
                <a:cs typeface="+mj-cs"/>
              </a:rPr>
              <a:t>Галантус</a:t>
            </a:r>
            <a:r>
              <a:rPr lang="ru-RU" sz="4400" b="1" dirty="0">
                <a:solidFill>
                  <a:srgbClr val="660066"/>
                </a:solidFill>
                <a:latin typeface="+mj-lt"/>
                <a:ea typeface="+mj-ea"/>
                <a:cs typeface="+mj-cs"/>
              </a:rPr>
              <a:t>)</a:t>
            </a:r>
            <a:endParaRPr lang="ru-RU" sz="4400" dirty="0">
              <a:solidFill>
                <a:srgbClr val="660066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5219700" y="1125538"/>
            <a:ext cx="350043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ru-RU" sz="4400" b="1" dirty="0">
                <a:solidFill>
                  <a:srgbClr val="660066"/>
                </a:solidFill>
                <a:latin typeface="+mj-lt"/>
                <a:ea typeface="+mj-ea"/>
                <a:cs typeface="+mj-cs"/>
              </a:rPr>
              <a:t>Прострел </a:t>
            </a:r>
          </a:p>
          <a:p>
            <a:pPr algn="ctr" eaLnBrk="1" hangingPunct="1">
              <a:defRPr/>
            </a:pPr>
            <a:r>
              <a:rPr lang="ru-RU" sz="4400" b="1" dirty="0">
                <a:solidFill>
                  <a:srgbClr val="660066"/>
                </a:solidFill>
                <a:latin typeface="+mj-lt"/>
                <a:ea typeface="+mj-ea"/>
                <a:cs typeface="+mj-cs"/>
              </a:rPr>
              <a:t> (сон-трава)</a:t>
            </a:r>
            <a:endParaRPr lang="ru-RU" sz="4400" dirty="0">
              <a:solidFill>
                <a:srgbClr val="660066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Содержимое 4"/>
          <p:cNvSpPr txBox="1">
            <a:spLocks/>
          </p:cNvSpPr>
          <p:nvPr/>
        </p:nvSpPr>
        <p:spPr bwMode="auto">
          <a:xfrm>
            <a:off x="5072063" y="6000750"/>
            <a:ext cx="4071937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Font typeface="Arial" charset="0"/>
              <a:buNone/>
              <a:defRPr/>
            </a:pPr>
            <a:r>
              <a:rPr lang="ru-RU" sz="2400" b="1" dirty="0">
                <a:latin typeface="+mn-lt"/>
                <a:ea typeface="Calibri" pitchFamily="34" charset="0"/>
                <a:cs typeface="Times New Roman" pitchFamily="18" charset="0"/>
              </a:rPr>
              <a:t>из семейства лютиковых</a:t>
            </a:r>
          </a:p>
        </p:txBody>
      </p:sp>
      <p:sp>
        <p:nvSpPr>
          <p:cNvPr id="7" name="Содержимое 4"/>
          <p:cNvSpPr txBox="1">
            <a:spLocks/>
          </p:cNvSpPr>
          <p:nvPr/>
        </p:nvSpPr>
        <p:spPr bwMode="auto">
          <a:xfrm>
            <a:off x="395288" y="5949950"/>
            <a:ext cx="442912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Font typeface="Arial" charset="0"/>
              <a:buNone/>
              <a:defRPr/>
            </a:pPr>
            <a:r>
              <a:rPr lang="ru-RU" sz="2400" b="1" dirty="0">
                <a:latin typeface="+mn-lt"/>
                <a:ea typeface="Calibri" pitchFamily="34" charset="0"/>
                <a:cs typeface="Times New Roman" pitchFamily="18" charset="0"/>
              </a:rPr>
              <a:t>из семейства амариллисовых</a:t>
            </a:r>
          </a:p>
        </p:txBody>
      </p:sp>
      <p:pic>
        <p:nvPicPr>
          <p:cNvPr id="18439" name="Picture 9" descr="Прострел - фото">
            <a:hlinkClick r:id="rId2" tooltip="&quot;Прострел - фото&quot;"/>
          </p:cNvPr>
          <p:cNvPicPr>
            <a:picLocks noChangeAspect="1" noChangeArrowheads="1"/>
          </p:cNvPicPr>
          <p:nvPr/>
        </p:nvPicPr>
        <p:blipFill>
          <a:blip r:embed="rId3" cstate="print"/>
          <a:srcRect r="186" b="179"/>
          <a:stretch>
            <a:fillRect/>
          </a:stretch>
        </p:blipFill>
        <p:spPr bwMode="auto">
          <a:xfrm>
            <a:off x="5357813" y="2428875"/>
            <a:ext cx="3152775" cy="3357563"/>
          </a:xfrm>
          <a:prstGeom prst="rect">
            <a:avLst/>
          </a:prstGeom>
          <a:noFill/>
          <a:ln w="28575">
            <a:solidFill>
              <a:srgbClr val="9F5FCF"/>
            </a:solidFill>
            <a:miter lim="800000"/>
            <a:headEnd/>
            <a:tailEnd/>
          </a:ln>
        </p:spPr>
      </p:pic>
      <p:pic>
        <p:nvPicPr>
          <p:cNvPr id="18440" name="Picture 2"/>
          <p:cNvPicPr>
            <a:picLocks noChangeAspect="1" noChangeArrowheads="1"/>
          </p:cNvPicPr>
          <p:nvPr/>
        </p:nvPicPr>
        <p:blipFill>
          <a:blip r:embed="rId4" cstate="print"/>
          <a:srcRect r="116" b="101"/>
          <a:stretch>
            <a:fillRect/>
          </a:stretch>
        </p:blipFill>
        <p:spPr bwMode="auto">
          <a:xfrm>
            <a:off x="857250" y="2428875"/>
            <a:ext cx="3000375" cy="3333750"/>
          </a:xfrm>
          <a:prstGeom prst="rect">
            <a:avLst/>
          </a:prstGeom>
          <a:noFill/>
          <a:ln w="28575">
            <a:solidFill>
              <a:srgbClr val="9F5FCF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/>
          <a:srcRect b="4651"/>
          <a:stretch/>
        </p:blipFill>
        <p:spPr>
          <a:xfrm>
            <a:off x="2195513" y="404813"/>
            <a:ext cx="4552950" cy="29527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9459" name="TextBox 3"/>
          <p:cNvSpPr txBox="1">
            <a:spLocks noChangeArrowheads="1"/>
          </p:cNvSpPr>
          <p:nvPr/>
        </p:nvSpPr>
        <p:spPr bwMode="auto">
          <a:xfrm>
            <a:off x="684213" y="3860800"/>
            <a:ext cx="7272337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sz="3600">
                <a:solidFill>
                  <a:srgbClr val="660066"/>
                </a:solidFill>
              </a:rPr>
              <a:t>Цветы украшают  нашу жизнь! Необходимо помнить, что нужно беречь и охранять красоту вокруг себя!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50" y="571500"/>
            <a:ext cx="7572375" cy="23082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7200" b="1" dirty="0">
                <a:solidFill>
                  <a:srgbClr val="660066"/>
                </a:solidFill>
                <a:latin typeface="+mj-lt"/>
              </a:rPr>
              <a:t>БЕРЕГИТЕ ПЕРВОЦВЕТЫ!</a:t>
            </a:r>
            <a:endParaRPr lang="ru-RU" sz="7200" dirty="0">
              <a:solidFill>
                <a:srgbClr val="660066"/>
              </a:solidFill>
              <a:latin typeface="+mj-lt"/>
            </a:endParaRPr>
          </a:p>
        </p:txBody>
      </p:sp>
      <p:pic>
        <p:nvPicPr>
          <p:cNvPr id="20483" name="Picture 7" descr="К сожалению, занесенный в Красную книгу, прострел встречается все реже. (Фотография с сайта http://turizm.lib.ru)"/>
          <p:cNvPicPr>
            <a:picLocks noChangeAspect="1" noChangeArrowheads="1"/>
          </p:cNvPicPr>
          <p:nvPr/>
        </p:nvPicPr>
        <p:blipFill>
          <a:blip r:embed="rId2" cstate="print"/>
          <a:srcRect r="11" b="238"/>
          <a:stretch>
            <a:fillRect/>
          </a:stretch>
        </p:blipFill>
        <p:spPr bwMode="auto">
          <a:xfrm>
            <a:off x="214313" y="3500438"/>
            <a:ext cx="4214812" cy="3071812"/>
          </a:xfrm>
          <a:prstGeom prst="rect">
            <a:avLst/>
          </a:prstGeom>
          <a:noFill/>
          <a:ln w="28575">
            <a:solidFill>
              <a:srgbClr val="9F5FCF"/>
            </a:solidFill>
            <a:miter lim="800000"/>
            <a:headEnd/>
            <a:tailEnd/>
          </a:ln>
        </p:spPr>
      </p:pic>
      <p:pic>
        <p:nvPicPr>
          <p:cNvPr id="4" name="Picture 2" descr="Весенние крокусы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3500438"/>
            <a:ext cx="4230687" cy="300037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500063" y="857250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660066"/>
                </a:solidFill>
              </a:rPr>
              <a:t>Цель работы: </a:t>
            </a:r>
            <a:br>
              <a:rPr lang="ru-RU" b="1" dirty="0" smtClean="0">
                <a:solidFill>
                  <a:srgbClr val="660066"/>
                </a:solidFill>
              </a:rPr>
            </a:br>
            <a:r>
              <a:rPr lang="ru-RU" b="1" dirty="0" smtClean="0">
                <a:solidFill>
                  <a:srgbClr val="660066"/>
                </a:solidFill>
              </a:rPr>
              <a:t> </a:t>
            </a:r>
            <a:r>
              <a:rPr lang="ru-RU" dirty="0" smtClean="0">
                <a:solidFill>
                  <a:srgbClr val="660066"/>
                </a:solidFill>
              </a:rPr>
              <a:t>разгадать тайну подснежника.</a:t>
            </a:r>
            <a:br>
              <a:rPr lang="ru-RU" dirty="0" smtClean="0">
                <a:solidFill>
                  <a:srgbClr val="660066"/>
                </a:solidFill>
              </a:rPr>
            </a:br>
            <a:endParaRPr lang="ru-RU" dirty="0" smtClean="0">
              <a:solidFill>
                <a:srgbClr val="660066"/>
              </a:solidFill>
            </a:endParaRPr>
          </a:p>
        </p:txBody>
      </p:sp>
      <p:pic>
        <p:nvPicPr>
          <p:cNvPr id="307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" y="1928813"/>
            <a:ext cx="3514725" cy="4576762"/>
          </a:xfrm>
          <a:prstGeom prst="rect">
            <a:avLst/>
          </a:prstGeom>
          <a:noFill/>
          <a:ln w="38100">
            <a:solidFill>
              <a:srgbClr val="9F5FCF"/>
            </a:solidFill>
            <a:miter lim="800000"/>
            <a:headEnd/>
            <a:tailEnd/>
          </a:ln>
        </p:spPr>
      </p:pic>
      <p:pic>
        <p:nvPicPr>
          <p:cNvPr id="307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88" y="1905000"/>
            <a:ext cx="3429000" cy="4578350"/>
          </a:xfrm>
          <a:prstGeom prst="rect">
            <a:avLst/>
          </a:prstGeom>
          <a:noFill/>
          <a:ln w="38100">
            <a:solidFill>
              <a:srgbClr val="9F5FCF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Содержимое 2"/>
          <p:cNvSpPr>
            <a:spLocks noGrp="1"/>
          </p:cNvSpPr>
          <p:nvPr>
            <p:ph idx="1"/>
          </p:nvPr>
        </p:nvSpPr>
        <p:spPr>
          <a:xfrm>
            <a:off x="3000375" y="1214438"/>
            <a:ext cx="6357938" cy="542925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altLang="ru-RU" smtClean="0">
                <a:solidFill>
                  <a:srgbClr val="660066"/>
                </a:solidFill>
              </a:rPr>
              <a:t>      узнать</a:t>
            </a:r>
            <a:r>
              <a:rPr lang="ru-RU" altLang="ru-RU" b="1" smtClean="0">
                <a:solidFill>
                  <a:srgbClr val="660066"/>
                </a:solidFill>
              </a:rPr>
              <a:t> </a:t>
            </a:r>
            <a:endParaRPr lang="ru-RU" altLang="ru-RU" smtClean="0">
              <a:solidFill>
                <a:srgbClr val="660066"/>
              </a:solidFill>
            </a:endParaRPr>
          </a:p>
          <a:p>
            <a:pPr eaLnBrk="1" hangingPunct="1"/>
            <a:r>
              <a:rPr lang="ru-RU" altLang="ru-RU" smtClean="0">
                <a:solidFill>
                  <a:srgbClr val="660066"/>
                </a:solidFill>
              </a:rPr>
              <a:t>  Почему многие первоцветы называют «подснежниками»?</a:t>
            </a:r>
          </a:p>
          <a:p>
            <a:pPr eaLnBrk="1" hangingPunct="1"/>
            <a:r>
              <a:rPr lang="ru-RU" altLang="ru-RU" smtClean="0">
                <a:solidFill>
                  <a:srgbClr val="660066"/>
                </a:solidFill>
              </a:rPr>
              <a:t> Чем похожи и чем отличаются «подснежники»?</a:t>
            </a:r>
          </a:p>
          <a:p>
            <a:pPr eaLnBrk="1" hangingPunct="1"/>
            <a:r>
              <a:rPr lang="ru-RU" altLang="ru-RU" smtClean="0">
                <a:solidFill>
                  <a:srgbClr val="660066"/>
                </a:solidFill>
              </a:rPr>
              <a:t> Как называется растение, которое принято в Сибири называть подснежником?</a:t>
            </a:r>
          </a:p>
          <a:p>
            <a:pPr eaLnBrk="1" hangingPunct="1"/>
            <a:r>
              <a:rPr lang="ru-RU" altLang="ru-RU" smtClean="0">
                <a:solidFill>
                  <a:srgbClr val="660066"/>
                </a:solidFill>
              </a:rPr>
              <a:t> Почему нужно охранять подснежники?</a:t>
            </a:r>
          </a:p>
          <a:p>
            <a:pPr eaLnBrk="1" hangingPunct="1"/>
            <a:endParaRPr lang="ru-RU" altLang="ru-RU" smtClean="0">
              <a:solidFill>
                <a:srgbClr val="660066"/>
              </a:solidFill>
            </a:endParaRPr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214438" y="571500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660066"/>
                </a:solidFill>
              </a:rPr>
              <a:t>Задачи работы: </a:t>
            </a:r>
            <a:br>
              <a:rPr lang="ru-RU" b="1" dirty="0" smtClean="0">
                <a:solidFill>
                  <a:srgbClr val="660066"/>
                </a:solidFill>
              </a:rPr>
            </a:br>
            <a:endParaRPr lang="ru-RU" dirty="0" smtClean="0">
              <a:solidFill>
                <a:srgbClr val="660066"/>
              </a:solidFill>
            </a:endParaRPr>
          </a:p>
        </p:txBody>
      </p:sp>
      <p:pic>
        <p:nvPicPr>
          <p:cNvPr id="4100" name="Picture 4" descr="prosrel%2B%2B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3" y="3643313"/>
            <a:ext cx="2357437" cy="2687637"/>
          </a:xfrm>
          <a:prstGeom prst="rect">
            <a:avLst/>
          </a:prstGeom>
          <a:noFill/>
          <a:ln w="28575">
            <a:solidFill>
              <a:srgbClr val="9F5FCF"/>
            </a:solidFill>
            <a:miter lim="800000"/>
            <a:headEnd/>
            <a:tailEnd/>
          </a:ln>
        </p:spPr>
      </p:pic>
      <p:pic>
        <p:nvPicPr>
          <p:cNvPr id="4101" name="Picture 4" descr="подснежники"/>
          <p:cNvPicPr>
            <a:picLocks noChangeAspect="1" noChangeArrowheads="1"/>
          </p:cNvPicPr>
          <p:nvPr/>
        </p:nvPicPr>
        <p:blipFill>
          <a:blip r:embed="rId4" cstate="print"/>
          <a:srcRect r="-287"/>
          <a:stretch>
            <a:fillRect/>
          </a:stretch>
        </p:blipFill>
        <p:spPr bwMode="auto">
          <a:xfrm>
            <a:off x="500063" y="714375"/>
            <a:ext cx="2355850" cy="2714625"/>
          </a:xfrm>
          <a:prstGeom prst="rect">
            <a:avLst/>
          </a:prstGeom>
          <a:noFill/>
          <a:ln w="28575">
            <a:solidFill>
              <a:srgbClr val="9F5FCF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smtClean="0">
                <a:solidFill>
                  <a:srgbClr val="660066"/>
                </a:solidFill>
              </a:rPr>
              <a:t>Ранние весенние цветы</a:t>
            </a:r>
          </a:p>
        </p:txBody>
      </p:sp>
      <p:pic>
        <p:nvPicPr>
          <p:cNvPr id="512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785938" y="1714500"/>
            <a:ext cx="5715000" cy="4286250"/>
          </a:xfrm>
          <a:noFill/>
          <a:ln w="57150">
            <a:solidFill>
              <a:srgbClr val="9F5FCF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Объект 2"/>
          <p:cNvSpPr>
            <a:spLocks noGrp="1"/>
          </p:cNvSpPr>
          <p:nvPr>
            <p:ph idx="4294967295"/>
          </p:nvPr>
        </p:nvSpPr>
        <p:spPr>
          <a:xfrm>
            <a:off x="323850" y="333375"/>
            <a:ext cx="8229600" cy="1655763"/>
          </a:xfrm>
        </p:spPr>
        <p:txBody>
          <a:bodyPr/>
          <a:lstStyle/>
          <a:p>
            <a:pPr marL="0" indent="0" algn="just">
              <a:buFont typeface="Arial" charset="0"/>
              <a:buNone/>
            </a:pPr>
            <a:r>
              <a:rPr lang="ru-RU" smtClean="0">
                <a:solidFill>
                  <a:srgbClr val="660066"/>
                </a:solidFill>
              </a:rPr>
              <a:t>Подснежники появляются на первых проталинах, не дожидаясь когда снег растает полностью.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750" y="2133600"/>
            <a:ext cx="2109788" cy="205581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03575" y="2924175"/>
            <a:ext cx="2143125" cy="21431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691188" y="2133600"/>
            <a:ext cx="2873375" cy="19843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3850" y="4868863"/>
            <a:ext cx="2628900" cy="17430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700713" y="4764088"/>
            <a:ext cx="2466975" cy="18478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ctrTitle"/>
          </p:nvPr>
        </p:nvSpPr>
        <p:spPr>
          <a:xfrm>
            <a:off x="571500" y="214313"/>
            <a:ext cx="7772400" cy="1143000"/>
          </a:xfrm>
        </p:spPr>
        <p:txBody>
          <a:bodyPr/>
          <a:lstStyle/>
          <a:p>
            <a:pPr eaLnBrk="1" hangingPunct="1"/>
            <a:r>
              <a:rPr lang="ru-RU" altLang="ru-RU" b="1" smtClean="0">
                <a:solidFill>
                  <a:srgbClr val="660066"/>
                </a:solidFill>
              </a:rPr>
              <a:t>Подснежник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dirty="0" smtClean="0"/>
          </a:p>
        </p:txBody>
      </p:sp>
      <p:pic>
        <p:nvPicPr>
          <p:cNvPr id="717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50" y="1285875"/>
            <a:ext cx="6334125" cy="4227513"/>
          </a:xfrm>
          <a:prstGeom prst="rect">
            <a:avLst/>
          </a:prstGeom>
          <a:noFill/>
          <a:ln w="57150">
            <a:solidFill>
              <a:srgbClr val="9F5FCF"/>
            </a:solidFill>
            <a:miter lim="800000"/>
            <a:headEnd/>
            <a:tailEnd/>
          </a:ln>
        </p:spPr>
      </p:pic>
      <p:sp>
        <p:nvSpPr>
          <p:cNvPr id="7173" name="Прямоугольник 4"/>
          <p:cNvSpPr>
            <a:spLocks noChangeArrowheads="1"/>
          </p:cNvSpPr>
          <p:nvPr/>
        </p:nvSpPr>
        <p:spPr bwMode="auto">
          <a:xfrm>
            <a:off x="714375" y="5715000"/>
            <a:ext cx="8143875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2800" b="1">
                <a:solidFill>
                  <a:srgbClr val="660066"/>
                </a:solidFill>
                <a:latin typeface="Calibri" pitchFamily="34" charset="0"/>
              </a:rPr>
              <a:t>Этот цветок совсем не похож на наш </a:t>
            </a:r>
          </a:p>
          <a:p>
            <a:pPr algn="ctr" eaLnBrk="1" hangingPunct="1"/>
            <a:r>
              <a:rPr lang="ru-RU" altLang="ru-RU" sz="2800" b="1">
                <a:solidFill>
                  <a:srgbClr val="660066"/>
                </a:solidFill>
                <a:latin typeface="Calibri" pitchFamily="34" charset="0"/>
              </a:rPr>
              <a:t>сибирский подснежник.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785813" y="214313"/>
            <a:ext cx="5757862" cy="1143000"/>
          </a:xfrm>
        </p:spPr>
        <p:txBody>
          <a:bodyPr/>
          <a:lstStyle/>
          <a:p>
            <a:pPr eaLnBrk="1" hangingPunct="1"/>
            <a:r>
              <a:rPr lang="ru-RU" altLang="ru-RU" b="1" smtClean="0"/>
              <a:t>Первоцветы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00063" y="1285875"/>
            <a:ext cx="6072187" cy="830263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buFont typeface="Arial" pitchFamily="34" charset="0"/>
              <a:buChar char="•"/>
              <a:defRPr/>
            </a:pPr>
            <a:r>
              <a:rPr lang="ru-RU" sz="2400" b="1" dirty="0">
                <a:latin typeface="+mn-lt"/>
              </a:rPr>
              <a:t>    Первоцветы – светолюбивые и</a:t>
            </a:r>
          </a:p>
          <a:p>
            <a:pPr eaLnBrk="1" hangingPunct="1">
              <a:defRPr/>
            </a:pPr>
            <a:r>
              <a:rPr lang="ru-RU" sz="2400" b="1" dirty="0">
                <a:latin typeface="+mn-lt"/>
              </a:rPr>
              <a:t>      влаголюбивые растения</a:t>
            </a:r>
            <a:r>
              <a:rPr lang="ru-RU" sz="2400" dirty="0">
                <a:latin typeface="+mn-lt"/>
              </a:rPr>
              <a:t>. </a:t>
            </a: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285875" y="2143125"/>
            <a:ext cx="735806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buFont typeface="Arial" charset="0"/>
              <a:buChar char="•"/>
            </a:pPr>
            <a:r>
              <a:rPr lang="ru-RU" altLang="ru-RU" sz="2400" b="1">
                <a:latin typeface="Calibri" pitchFamily="34" charset="0"/>
              </a:rPr>
              <a:t>  Побеги весенних растений легко переносят низкую</a:t>
            </a:r>
            <a:r>
              <a:rPr lang="ru-RU" altLang="ru-RU" sz="2400" b="1"/>
              <a:t>  </a:t>
            </a:r>
            <a:r>
              <a:rPr lang="ru-RU" altLang="ru-RU" sz="2400" b="1">
                <a:latin typeface="Calibri" pitchFamily="34" charset="0"/>
              </a:rPr>
              <a:t>температуру почвы</a:t>
            </a: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692275" y="3714750"/>
            <a:ext cx="74517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buFont typeface="Arial" charset="0"/>
              <a:buChar char="•"/>
            </a:pPr>
            <a:r>
              <a:rPr lang="ru-RU" altLang="ru-RU" sz="2400" b="1">
                <a:latin typeface="Calibri" pitchFamily="34" charset="0"/>
              </a:rPr>
              <a:t>  Они очень быстро развиваются - растут, цветут и плодоносят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57188" y="4572000"/>
            <a:ext cx="6230937" cy="45720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buFont typeface="Arial" pitchFamily="34" charset="0"/>
              <a:buChar char="•"/>
              <a:defRPr/>
            </a:pPr>
            <a:r>
              <a:rPr lang="ru-RU" dirty="0"/>
              <a:t>   </a:t>
            </a:r>
            <a:r>
              <a:rPr lang="ru-RU" sz="2400" b="1" dirty="0">
                <a:latin typeface="+mn-lt"/>
              </a:rPr>
              <a:t>Первоцветы- многолетние растения</a:t>
            </a:r>
            <a:r>
              <a:rPr lang="ru-RU" sz="2400" dirty="0">
                <a:latin typeface="+mn-lt"/>
              </a:rPr>
              <a:t>. 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285750" y="2928938"/>
            <a:ext cx="735806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buFont typeface="Arial" charset="0"/>
              <a:buChar char="•"/>
            </a:pPr>
            <a:r>
              <a:rPr lang="ru-RU" altLang="ru-RU" sz="2400" b="1">
                <a:latin typeface="Calibri" pitchFamily="34" charset="0"/>
              </a:rPr>
              <a:t> Некоторые первоцветы выделяют в особую группу</a:t>
            </a:r>
            <a:r>
              <a:rPr lang="ru-RU" altLang="ru-RU" sz="2400" b="1"/>
              <a:t>  </a:t>
            </a:r>
            <a:r>
              <a:rPr lang="ru-RU" altLang="ru-RU" sz="2400" b="1">
                <a:latin typeface="Calibri" pitchFamily="34" charset="0"/>
              </a:rPr>
              <a:t>эфемероидов. </a:t>
            </a:r>
          </a:p>
        </p:txBody>
      </p:sp>
      <p:sp>
        <p:nvSpPr>
          <p:cNvPr id="7176" name="Rectangle 4"/>
          <p:cNvSpPr>
            <a:spLocks noChangeArrowheads="1"/>
          </p:cNvSpPr>
          <p:nvPr/>
        </p:nvSpPr>
        <p:spPr bwMode="auto">
          <a:xfrm>
            <a:off x="1214438" y="5072063"/>
            <a:ext cx="52863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1" hangingPunct="1">
              <a:buFont typeface="Arial" charset="0"/>
              <a:buChar char="•"/>
            </a:pPr>
            <a:r>
              <a:rPr lang="ru-RU" altLang="ru-RU" sz="2400" b="1">
                <a:latin typeface="Calibri" pitchFamily="34" charset="0"/>
              </a:rPr>
              <a:t> Имеют небольшие размеры.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715963" y="5603875"/>
            <a:ext cx="7858125" cy="82232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buFont typeface="Arial" pitchFamily="34" charset="0"/>
              <a:buChar char="•"/>
              <a:defRPr/>
            </a:pPr>
            <a:r>
              <a:rPr lang="ru-RU" sz="2400" b="1" dirty="0">
                <a:latin typeface="+mn-lt"/>
              </a:rPr>
              <a:t>  В распространении семян первоцветам</a:t>
            </a:r>
          </a:p>
          <a:p>
            <a:pPr eaLnBrk="1" hangingPunct="1">
              <a:defRPr/>
            </a:pPr>
            <a:r>
              <a:rPr lang="ru-RU" sz="2400" b="1" dirty="0">
                <a:latin typeface="+mn-lt"/>
              </a:rPr>
              <a:t>     помогают ветер или насекомые</a:t>
            </a:r>
          </a:p>
        </p:txBody>
      </p:sp>
      <p:pic>
        <p:nvPicPr>
          <p:cNvPr id="13" name="Picture 4" descr="52204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25" y="285750"/>
            <a:ext cx="2160588" cy="1557338"/>
          </a:xfrm>
          <a:prstGeom prst="rect">
            <a:avLst/>
          </a:prstGeom>
          <a:noFill/>
          <a:ln w="28575">
            <a:solidFill>
              <a:srgbClr val="9F5FCF"/>
            </a:solidFill>
            <a:miter lim="800000"/>
            <a:headEnd/>
            <a:tailEnd/>
          </a:ln>
        </p:spPr>
      </p:pic>
      <p:pic>
        <p:nvPicPr>
          <p:cNvPr id="14" name="Рисунок 11" descr="Прострел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88125" y="4652963"/>
            <a:ext cx="2397125" cy="1662112"/>
          </a:xfrm>
          <a:prstGeom prst="rect">
            <a:avLst/>
          </a:prstGeom>
          <a:noFill/>
          <a:ln w="28575">
            <a:solidFill>
              <a:srgbClr val="9F5FCF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7176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3714750" y="285750"/>
            <a:ext cx="5186363" cy="1143000"/>
          </a:xfrm>
        </p:spPr>
        <p:txBody>
          <a:bodyPr/>
          <a:lstStyle/>
          <a:p>
            <a:pPr eaLnBrk="1" hangingPunct="1"/>
            <a:r>
              <a:rPr lang="ru-RU" altLang="ru-RU" b="1" smtClean="0">
                <a:solidFill>
                  <a:srgbClr val="660066"/>
                </a:solidFill>
              </a:rPr>
              <a:t>Первоцветы</a:t>
            </a:r>
            <a:endParaRPr lang="ru-RU" altLang="ru-RU" smtClean="0">
              <a:solidFill>
                <a:srgbClr val="660066"/>
              </a:solidFill>
            </a:endParaRPr>
          </a:p>
        </p:txBody>
      </p:sp>
      <p:pic>
        <p:nvPicPr>
          <p:cNvPr id="9219" name="Picture 7" descr="24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428625"/>
            <a:ext cx="2786062" cy="3143250"/>
          </a:xfrm>
          <a:prstGeom prst="rect">
            <a:avLst/>
          </a:prstGeom>
          <a:noFill/>
          <a:ln w="28575">
            <a:solidFill>
              <a:srgbClr val="9F5FCF"/>
            </a:solidFill>
            <a:miter lim="800000"/>
            <a:headEnd/>
            <a:tailEnd/>
          </a:ln>
        </p:spPr>
      </p:pic>
      <p:pic>
        <p:nvPicPr>
          <p:cNvPr id="9220" name="Picture 4" descr="ico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50" y="2071688"/>
            <a:ext cx="2795588" cy="3143250"/>
          </a:xfrm>
          <a:prstGeom prst="rect">
            <a:avLst/>
          </a:prstGeom>
          <a:noFill/>
          <a:ln w="28575">
            <a:solidFill>
              <a:srgbClr val="9F5FCF"/>
            </a:solidFill>
            <a:miter lim="800000"/>
            <a:headEnd/>
            <a:tailEnd/>
          </a:ln>
        </p:spPr>
      </p:pic>
      <p:sp>
        <p:nvSpPr>
          <p:cNvPr id="7" name="Содержимое 2"/>
          <p:cNvSpPr txBox="1">
            <a:spLocks/>
          </p:cNvSpPr>
          <p:nvPr/>
        </p:nvSpPr>
        <p:spPr bwMode="auto">
          <a:xfrm>
            <a:off x="500063" y="3714750"/>
            <a:ext cx="2786062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defRPr/>
            </a:pPr>
            <a:r>
              <a:rPr lang="ru-RU" sz="2400" b="1" dirty="0">
                <a:latin typeface="+mn-lt"/>
              </a:rPr>
              <a:t>пролеска </a:t>
            </a:r>
          </a:p>
          <a:p>
            <a:pPr marL="342900" indent="-342900" eaLnBrk="1" hangingPunct="1">
              <a:spcBef>
                <a:spcPct val="20000"/>
              </a:spcBef>
              <a:defRPr/>
            </a:pPr>
            <a:r>
              <a:rPr lang="ru-RU" sz="2400" b="1" dirty="0">
                <a:latin typeface="+mn-lt"/>
              </a:rPr>
              <a:t> </a:t>
            </a:r>
            <a:r>
              <a:rPr lang="ru-RU" sz="2400" b="1" dirty="0" err="1">
                <a:latin typeface="+mn-lt"/>
              </a:rPr>
              <a:t>голубая</a:t>
            </a:r>
            <a:r>
              <a:rPr lang="ru-RU" sz="2400" b="1" dirty="0">
                <a:latin typeface="+mn-lt"/>
              </a:rPr>
              <a:t> </a:t>
            </a:r>
          </a:p>
          <a:p>
            <a:pPr marL="342900" indent="-342900" eaLnBrk="1" hangingPunct="1">
              <a:spcBef>
                <a:spcPct val="20000"/>
              </a:spcBef>
              <a:buFont typeface="Arial" charset="0"/>
              <a:buNone/>
              <a:defRPr/>
            </a:pPr>
            <a:r>
              <a:rPr lang="ru-RU" sz="3200" dirty="0">
                <a:latin typeface="+mn-lt"/>
              </a:rPr>
              <a:t> </a:t>
            </a:r>
          </a:p>
        </p:txBody>
      </p:sp>
      <p:sp>
        <p:nvSpPr>
          <p:cNvPr id="10" name="Содержимое 2"/>
          <p:cNvSpPr txBox="1">
            <a:spLocks/>
          </p:cNvSpPr>
          <p:nvPr/>
        </p:nvSpPr>
        <p:spPr bwMode="auto">
          <a:xfrm>
            <a:off x="2928938" y="5429250"/>
            <a:ext cx="2071687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defRPr/>
            </a:pPr>
            <a:r>
              <a:rPr lang="ru-RU" sz="2400" b="1" dirty="0">
                <a:latin typeface="+mn-lt"/>
              </a:rPr>
              <a:t>медуница </a:t>
            </a:r>
          </a:p>
          <a:p>
            <a:pPr marL="342900" indent="-342900" eaLnBrk="1" hangingPunct="1">
              <a:spcBef>
                <a:spcPct val="20000"/>
              </a:spcBef>
              <a:defRPr/>
            </a:pPr>
            <a:r>
              <a:rPr lang="ru-RU" sz="2400" b="1" dirty="0">
                <a:latin typeface="+mn-lt"/>
              </a:rPr>
              <a:t>неясная</a:t>
            </a:r>
          </a:p>
          <a:p>
            <a:pPr marL="342900" indent="-342900" eaLnBrk="1" hangingPunct="1">
              <a:spcBef>
                <a:spcPct val="20000"/>
              </a:spcBef>
              <a:buFont typeface="Arial" charset="0"/>
              <a:buNone/>
              <a:defRPr/>
            </a:pPr>
            <a:r>
              <a:rPr lang="ru-RU" sz="3200" dirty="0">
                <a:latin typeface="+mn-lt"/>
              </a:rPr>
              <a:t> </a:t>
            </a:r>
          </a:p>
        </p:txBody>
      </p:sp>
      <p:pic>
        <p:nvPicPr>
          <p:cNvPr id="9223" name="Picture 4" descr="ico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2188" y="3357563"/>
            <a:ext cx="2738437" cy="3143250"/>
          </a:xfrm>
          <a:prstGeom prst="rect">
            <a:avLst/>
          </a:prstGeom>
          <a:noFill/>
          <a:ln w="28575">
            <a:solidFill>
              <a:srgbClr val="9F5FCF"/>
            </a:solidFill>
            <a:miter lim="800000"/>
            <a:headEnd/>
            <a:tailEnd/>
          </a:ln>
        </p:spPr>
      </p:pic>
      <p:sp>
        <p:nvSpPr>
          <p:cNvPr id="13" name="Содержимое 2"/>
          <p:cNvSpPr txBox="1">
            <a:spLocks/>
          </p:cNvSpPr>
          <p:nvPr/>
        </p:nvSpPr>
        <p:spPr bwMode="auto">
          <a:xfrm>
            <a:off x="6858000" y="2428875"/>
            <a:ext cx="2286000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defRPr/>
            </a:pPr>
            <a:r>
              <a:rPr lang="ru-RU" sz="2400" b="1" dirty="0">
                <a:latin typeface="+mn-lt"/>
              </a:rPr>
              <a:t>гусиный </a:t>
            </a:r>
          </a:p>
          <a:p>
            <a:pPr marL="342900" indent="-342900" eaLnBrk="1" hangingPunct="1">
              <a:spcBef>
                <a:spcPct val="20000"/>
              </a:spcBef>
              <a:defRPr/>
            </a:pPr>
            <a:r>
              <a:rPr lang="ru-RU" sz="2400" b="1" dirty="0">
                <a:latin typeface="+mn-lt"/>
              </a:rPr>
              <a:t>лук</a:t>
            </a:r>
          </a:p>
          <a:p>
            <a:pPr marL="342900" indent="-342900" eaLnBrk="1" hangingPunct="1">
              <a:spcBef>
                <a:spcPct val="20000"/>
              </a:spcBef>
              <a:buFont typeface="Arial" charset="0"/>
              <a:buNone/>
              <a:defRPr/>
            </a:pPr>
            <a:r>
              <a:rPr lang="ru-RU" sz="3200" dirty="0">
                <a:latin typeface="+mn-lt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 descr="ico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14688" y="2357438"/>
            <a:ext cx="2857500" cy="3167062"/>
          </a:xfrm>
          <a:noFill/>
          <a:ln w="28575">
            <a:solidFill>
              <a:srgbClr val="9F5FCF"/>
            </a:solidFill>
          </a:ln>
        </p:spPr>
      </p:pic>
      <p:pic>
        <p:nvPicPr>
          <p:cNvPr id="10243" name="Picture 4" descr="ico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3" y="285750"/>
            <a:ext cx="2881312" cy="3286125"/>
          </a:xfrm>
          <a:prstGeom prst="rect">
            <a:avLst/>
          </a:prstGeom>
          <a:noFill/>
          <a:ln w="28575">
            <a:solidFill>
              <a:srgbClr val="9F5FCF"/>
            </a:solidFill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7000875" y="2500313"/>
            <a:ext cx="1785938" cy="830262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2400" b="1" dirty="0">
                <a:latin typeface="+mn-lt"/>
              </a:rPr>
              <a:t>чистяк</a:t>
            </a:r>
          </a:p>
          <a:p>
            <a:pPr eaLnBrk="1" hangingPunct="1">
              <a:defRPr/>
            </a:pPr>
            <a:r>
              <a:rPr lang="ru-RU" sz="2400" b="1" dirty="0">
                <a:latin typeface="+mn-lt"/>
              </a:rPr>
              <a:t>весенний</a:t>
            </a:r>
          </a:p>
        </p:txBody>
      </p:sp>
      <p:sp>
        <p:nvSpPr>
          <p:cNvPr id="9" name="Содержимое 2"/>
          <p:cNvSpPr txBox="1">
            <a:spLocks/>
          </p:cNvSpPr>
          <p:nvPr/>
        </p:nvSpPr>
        <p:spPr bwMode="auto">
          <a:xfrm>
            <a:off x="3214688" y="5643563"/>
            <a:ext cx="2786062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defRPr/>
            </a:pPr>
            <a:r>
              <a:rPr lang="ru-RU" sz="2400" b="1" dirty="0">
                <a:latin typeface="+mn-lt"/>
              </a:rPr>
              <a:t>хохлатка</a:t>
            </a:r>
          </a:p>
          <a:p>
            <a:pPr marL="342900" indent="-342900" eaLnBrk="1" hangingPunct="1">
              <a:spcBef>
                <a:spcPct val="20000"/>
              </a:spcBef>
              <a:buFont typeface="Arial" charset="0"/>
              <a:buNone/>
              <a:defRPr/>
            </a:pPr>
            <a:r>
              <a:rPr lang="ru-RU" sz="3200" dirty="0">
                <a:latin typeface="+mn-lt"/>
              </a:rPr>
              <a:t> </a:t>
            </a:r>
          </a:p>
        </p:txBody>
      </p:sp>
      <p:sp>
        <p:nvSpPr>
          <p:cNvPr id="10" name="Содержимое 2"/>
          <p:cNvSpPr txBox="1">
            <a:spLocks/>
          </p:cNvSpPr>
          <p:nvPr/>
        </p:nvSpPr>
        <p:spPr bwMode="auto">
          <a:xfrm>
            <a:off x="357188" y="3714750"/>
            <a:ext cx="3500437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defRPr/>
            </a:pPr>
            <a:r>
              <a:rPr lang="ru-RU" sz="2400" b="1" dirty="0">
                <a:latin typeface="+mn-lt"/>
              </a:rPr>
              <a:t>ветреница </a:t>
            </a:r>
          </a:p>
          <a:p>
            <a:pPr marL="342900" indent="-342900" eaLnBrk="1" hangingPunct="1">
              <a:spcBef>
                <a:spcPct val="20000"/>
              </a:spcBef>
              <a:defRPr/>
            </a:pPr>
            <a:r>
              <a:rPr lang="ru-RU" sz="2400" b="1" dirty="0">
                <a:latin typeface="+mn-lt"/>
              </a:rPr>
              <a:t>лютиковая</a:t>
            </a:r>
          </a:p>
          <a:p>
            <a:pPr marL="342900" indent="-342900" eaLnBrk="1" hangingPunct="1">
              <a:spcBef>
                <a:spcPct val="20000"/>
              </a:spcBef>
              <a:buFont typeface="Arial" charset="0"/>
              <a:buNone/>
              <a:defRPr/>
            </a:pPr>
            <a:r>
              <a:rPr lang="ru-RU" sz="3200" dirty="0">
                <a:latin typeface="+mn-lt"/>
              </a:rPr>
              <a:t> </a:t>
            </a:r>
          </a:p>
        </p:txBody>
      </p:sp>
      <p:sp>
        <p:nvSpPr>
          <p:cNvPr id="10247" name="Заголовок 1"/>
          <p:cNvSpPr>
            <a:spLocks noGrp="1"/>
          </p:cNvSpPr>
          <p:nvPr>
            <p:ph type="title"/>
          </p:nvPr>
        </p:nvSpPr>
        <p:spPr>
          <a:xfrm>
            <a:off x="4143375" y="428625"/>
            <a:ext cx="5186363" cy="1143000"/>
          </a:xfrm>
        </p:spPr>
        <p:txBody>
          <a:bodyPr/>
          <a:lstStyle/>
          <a:p>
            <a:pPr eaLnBrk="1" hangingPunct="1"/>
            <a:r>
              <a:rPr lang="ru-RU" altLang="ru-RU" b="1" smtClean="0">
                <a:solidFill>
                  <a:srgbClr val="660066"/>
                </a:solidFill>
              </a:rPr>
              <a:t>Первоцветы</a:t>
            </a:r>
            <a:endParaRPr lang="ru-RU" altLang="ru-RU" smtClean="0">
              <a:solidFill>
                <a:srgbClr val="660066"/>
              </a:solidFill>
            </a:endParaRPr>
          </a:p>
        </p:txBody>
      </p:sp>
      <p:pic>
        <p:nvPicPr>
          <p:cNvPr id="10248" name="Picture 4" descr="ico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5063" y="3429000"/>
            <a:ext cx="2714625" cy="3167063"/>
          </a:xfrm>
          <a:prstGeom prst="rect">
            <a:avLst/>
          </a:prstGeom>
          <a:noFill/>
          <a:ln w="28575">
            <a:solidFill>
              <a:srgbClr val="9F5FCF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383</TotalTime>
  <Words>360</Words>
  <Application>Microsoft Office PowerPoint</Application>
  <PresentationFormat>Экран (4:3)</PresentationFormat>
  <Paragraphs>102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3" baseType="lpstr">
      <vt:lpstr>Arial</vt:lpstr>
      <vt:lpstr>Calibri</vt:lpstr>
      <vt:lpstr>Times New Roman</vt:lpstr>
      <vt:lpstr>Тема Office</vt:lpstr>
      <vt:lpstr>Загадочный  подснежник   </vt:lpstr>
      <vt:lpstr>Цель работы:   разгадать тайну подснежника. </vt:lpstr>
      <vt:lpstr>Задачи работы:  </vt:lpstr>
      <vt:lpstr>Ранние весенние цветы</vt:lpstr>
      <vt:lpstr>Слайд 5</vt:lpstr>
      <vt:lpstr>Подснежник</vt:lpstr>
      <vt:lpstr>Первоцветы</vt:lpstr>
      <vt:lpstr>Первоцветы</vt:lpstr>
      <vt:lpstr>Первоцветы</vt:lpstr>
      <vt:lpstr>ПОДСНЕЖНИК, или ГАЛАНТУС</vt:lpstr>
      <vt:lpstr>Подснежник  кавказский</vt:lpstr>
      <vt:lpstr>Слайд 12</vt:lpstr>
      <vt:lpstr>Слайд 13</vt:lpstr>
      <vt:lpstr>На территории России наиболее распространены три вида:</vt:lpstr>
      <vt:lpstr>Слайд 15</vt:lpstr>
      <vt:lpstr>Слайд 16</vt:lpstr>
      <vt:lpstr>Первоцветы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Этот загадочный подснежник</dc:title>
  <dc:creator>Saba</dc:creator>
  <cp:lastModifiedBy>Admin</cp:lastModifiedBy>
  <cp:revision>33</cp:revision>
  <dcterms:created xsi:type="dcterms:W3CDTF">2011-02-15T09:53:50Z</dcterms:created>
  <dcterms:modified xsi:type="dcterms:W3CDTF">2019-04-20T13:06:22Z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000800a00e0000000000010243100207f6000400038000</vt:lpwstr>
  </property>
</Properties>
</file>