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66" r:id="rId5"/>
    <p:sldId id="271" r:id="rId6"/>
    <p:sldId id="258" r:id="rId7"/>
    <p:sldId id="281" r:id="rId8"/>
    <p:sldId id="267" r:id="rId9"/>
    <p:sldId id="268" r:id="rId10"/>
    <p:sldId id="274" r:id="rId11"/>
    <p:sldId id="275" r:id="rId12"/>
    <p:sldId id="276" r:id="rId13"/>
    <p:sldId id="277" r:id="rId14"/>
    <p:sldId id="278" r:id="rId15"/>
    <p:sldId id="260" r:id="rId16"/>
    <p:sldId id="261" r:id="rId17"/>
    <p:sldId id="282" r:id="rId18"/>
    <p:sldId id="262" r:id="rId19"/>
    <p:sldId id="269" r:id="rId20"/>
    <p:sldId id="270" r:id="rId21"/>
    <p:sldId id="272" r:id="rId22"/>
    <p:sldId id="273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>
        <p:scale>
          <a:sx n="66" d="100"/>
          <a:sy n="66" d="100"/>
        </p:scale>
        <p:origin x="-150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2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9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484784"/>
            <a:ext cx="6840760" cy="1584176"/>
          </a:xfrm>
        </p:spPr>
        <p:txBody>
          <a:bodyPr>
            <a:noAutofit/>
          </a:bodyPr>
          <a:lstStyle/>
          <a:p>
            <a:pPr algn="ctr"/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ГБПОУ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ДЗМ «МК №1» 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Дисциплина: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«Физическая культура»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ема: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 Оздоровительная ходьба» 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7627" y="5013176"/>
            <a:ext cx="3518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Преподаватель: Крылова  Л.И.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6093296"/>
            <a:ext cx="225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Москва, 2017 год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797" y="3388710"/>
            <a:ext cx="287854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818072" cy="6059760"/>
          </a:xfrm>
        </p:spPr>
        <p:txBody>
          <a:bodyPr>
            <a:normAutofit/>
          </a:bodyPr>
          <a:lstStyle/>
          <a:p>
            <a:r>
              <a:rPr lang="ru-RU" sz="2400" b="1" dirty="0"/>
              <a:t>Оздоровительная ходьба при вегетососудистой дистонии (ВСД). </a:t>
            </a:r>
            <a:r>
              <a:rPr lang="ru-RU" sz="2400" dirty="0"/>
              <a:t>Хорошо лечится оздоровительной ходьбой. Ускоренная ходьба оказывает выраженное положительное влияние на функцию ЦНС, уравновешивая процессы возбуждения и торможения, от соотношения которых и зависит тонус сосудодвигательного центра продолговатого мозга, регулирующего напряжение стенок кровеносных сосудов (тонус) и давление крови.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933056"/>
            <a:ext cx="612722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4651" y="3563724"/>
            <a:ext cx="2149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/>
              <a:t>Симптомы ВСД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72790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8640"/>
            <a:ext cx="7674056" cy="64807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Оздоровительная ходьба при неврастении. </a:t>
            </a:r>
            <a:endParaRPr lang="ru-RU" b="1" dirty="0" smtClean="0"/>
          </a:p>
          <a:p>
            <a:pPr marL="82296" indent="0">
              <a:buNone/>
            </a:pPr>
            <a:r>
              <a:rPr lang="ru-RU" dirty="0" smtClean="0"/>
              <a:t>Ее </a:t>
            </a:r>
            <a:r>
              <a:rPr lang="ru-RU" dirty="0"/>
              <a:t>симптомы: плохой сон, раздражительность, повышенная утомляемость, неустойчивое артериальное давление, головные боли и боли в области сердца, повышенная утомляемость. Аэробная тренировка, оздорови-тельная ходьба единственное реальное средство профилактики и лечения неврастении. Прием транквилизаторов (успокаивающих средств) и снотворных препаратов усугубляет положение, неизбежно наступает адаптация (привыкание) к действию лекарств, и симптомы болезни еще больше обостряются. Но быстрая ходьба действует быстро и безотказно. Профессор </a:t>
            </a:r>
            <a:r>
              <a:rPr lang="ru-RU" b="1" i="1" dirty="0"/>
              <a:t>К.Ф. Никитин</a:t>
            </a:r>
            <a:r>
              <a:rPr lang="ru-RU" dirty="0"/>
              <a:t> после 6-недельного курса оздоровительной ходьбы в сочетании с водными процедурами в условиях неврологического санатория наблюдал полное исчезновение всех симптомов неврастении в 100 % случаев.</a:t>
            </a:r>
          </a:p>
        </p:txBody>
      </p:sp>
    </p:spTree>
    <p:extLst>
      <p:ext uri="{BB962C8B-B14F-4D97-AF65-F5344CB8AC3E}">
        <p14:creationId xmlns:p14="http://schemas.microsoft.com/office/powerpoint/2010/main" val="37788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920880" cy="403244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Оздоровительная ходьба при нарушениях сердечного ритма </a:t>
            </a:r>
            <a:r>
              <a:rPr lang="ru-RU" dirty="0"/>
              <a:t>- аритмии, экстрасистолии (экстрасистолия - внеочередное сокращение сердца), которая часто является симптомом и проявлением самых различных сердечно-сосудистых заболеваний.</a:t>
            </a:r>
          </a:p>
          <a:p>
            <a:endParaRPr lang="ru-RU" dirty="0"/>
          </a:p>
          <a:p>
            <a:r>
              <a:rPr lang="ru-RU" dirty="0"/>
              <a:t>Бег может быть противопоказан, </a:t>
            </a:r>
            <a:r>
              <a:rPr lang="ru-RU" dirty="0" smtClean="0"/>
              <a:t>но ускоренная </a:t>
            </a:r>
            <a:r>
              <a:rPr lang="ru-RU" dirty="0"/>
              <a:t>ходьба здесь полезна.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38886"/>
            <a:ext cx="6336704" cy="2439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3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306"/>
            <a:ext cx="8136904" cy="6741368"/>
          </a:xfrm>
        </p:spPr>
        <p:txBody>
          <a:bodyPr>
            <a:noAutofit/>
          </a:bodyPr>
          <a:lstStyle/>
          <a:p>
            <a:r>
              <a:rPr lang="ru-RU" sz="1800" b="1" dirty="0"/>
              <a:t>Оздоровительная ходьба при ишемической болезни сердца (ИБС) </a:t>
            </a:r>
            <a:r>
              <a:rPr lang="ru-RU" sz="1800" dirty="0"/>
              <a:t>представляет наибольшие </a:t>
            </a:r>
            <a:r>
              <a:rPr lang="ru-RU" sz="1800" dirty="0" smtClean="0"/>
              <a:t>трудности для </a:t>
            </a:r>
            <a:r>
              <a:rPr lang="ru-RU" sz="1800" dirty="0"/>
              <a:t>интенсивной физической </a:t>
            </a:r>
            <a:r>
              <a:rPr lang="ru-RU" sz="1800" dirty="0" smtClean="0"/>
              <a:t>тренировки. ИБС </a:t>
            </a:r>
            <a:r>
              <a:rPr lang="ru-RU" sz="1800" dirty="0"/>
              <a:t>- следствие склеротического сужения коронарных сосудов и снижения </a:t>
            </a:r>
            <a:r>
              <a:rPr lang="ru-RU" sz="1800" dirty="0" err="1"/>
              <a:t>миокардиального</a:t>
            </a:r>
            <a:r>
              <a:rPr lang="ru-RU" sz="1800" dirty="0"/>
              <a:t> кровотока, гипоксия миокарда, снижение содержания кислорода в мышце сердца, без которого она не может эффективно работать (сокращаться). ИБС приводит к инфаркту миокарда, некрозу (омертвению) участка сердечной мышцы, соответствующего пораженному сосуду.</a:t>
            </a:r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/>
              <a:t>Для оздоровления через выполнение любой циклической работы требуется соответствующее увеличение кровотока в мышце сердца, обеспечивающее дополнительную доставку кислорода, а склерозные артерии не могут расшириться для увеличения кровотока. На определенной стадии ИБС любая физическая нагрузка вызывает боль - признак недостатка кислорода, ишемии миокарда. На следующей стадии ИБС коронарный кровоток настолько снижается, что боли в сердце появляются и в состоянии покоя - стенокардия покоя, что недалеко до инфаркта. Физические и эмоциональные нагрузки, требующие дополнительной доставки кислорода к сердечной мышце, могут вызвать инфаркт и это усложняет оздоровление. Опытный врач при ИБС не разрешит занятия бегом.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15979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8028384" cy="432048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Сегодня длительные наблюдения за больными ИБС показали, что при выполнении циклических аэробных упражнений на выносливость можно остановить развитие склероза излечить атеросклероз у коронарных. Профессор </a:t>
            </a:r>
            <a:r>
              <a:rPr lang="ru-RU" b="1" i="1" dirty="0"/>
              <a:t>Кован</a:t>
            </a:r>
            <a:r>
              <a:rPr lang="ru-RU" dirty="0"/>
              <a:t> в кардиоцентре Торонто (США) вёл группу из 100 больных ИБС, через 6 месяцев ускоренной </a:t>
            </a:r>
            <a:r>
              <a:rPr lang="ru-RU" dirty="0" smtClean="0"/>
              <a:t>ходьбой </a:t>
            </a:r>
            <a:r>
              <a:rPr lang="ru-RU" dirty="0"/>
              <a:t>содержание «плохого» холестерина (ЛПНП) снизилось в среднем на 20 %, триглицеридов - на 24 %, а содержание «хорошего» холестерина (ЛПВП), способного разрушать склеротические бляшки на стенках сосудов увеличилось на 12 %.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984541"/>
            <a:ext cx="4183649" cy="272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7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84887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Как правильно ходить? 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4680520" cy="3960440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ru-RU" sz="8000" b="1" dirty="0"/>
              <a:t>Техника оздоровительной ходьбы</a:t>
            </a:r>
          </a:p>
          <a:p>
            <a:r>
              <a:rPr lang="ru-RU" sz="8000" dirty="0"/>
              <a:t>Проверка позы: расслабьте плечи. Вытяните шею и держите подбородок параллельно земле. Постарайтесь сфокусировать взгляд на расстоянии 4-5 м перед собой. </a:t>
            </a:r>
            <a:r>
              <a:rPr lang="ru-RU" sz="8000" dirty="0" smtClean="0"/>
              <a:t>Выпрямите </a:t>
            </a:r>
            <a:r>
              <a:rPr lang="ru-RU" sz="8000" dirty="0"/>
              <a:t>и расправьте грудь. Напрягите мышцы живота и бедер.</a:t>
            </a:r>
          </a:p>
          <a:p>
            <a:pPr marL="82296" indent="0">
              <a:buNone/>
            </a:pPr>
            <a:r>
              <a:rPr lang="ru-RU" sz="8000" b="1" dirty="0"/>
              <a:t>Как правильно шагать</a:t>
            </a:r>
            <a:endParaRPr lang="ru-RU" sz="8000" dirty="0"/>
          </a:p>
          <a:p>
            <a:r>
              <a:rPr lang="ru-RU" sz="8000" dirty="0"/>
              <a:t>Ставьте ногу с пятки на носок.</a:t>
            </a:r>
          </a:p>
          <a:p>
            <a:r>
              <a:rPr lang="ru-RU" sz="8000" dirty="0"/>
              <a:t>По мере увеличения скорости удли­няйте шаг.</a:t>
            </a:r>
          </a:p>
          <a:p>
            <a:r>
              <a:rPr lang="ru-RU" sz="8000" dirty="0"/>
              <a:t>Руки держите согнутыми в локтях под углом 90 градусов </a:t>
            </a:r>
            <a:r>
              <a:rPr lang="ru-RU" sz="8000" dirty="0" smtClean="0"/>
              <a:t>                             и </a:t>
            </a:r>
            <a:r>
              <a:rPr lang="ru-RU" sz="8000" dirty="0"/>
              <a:t>размахивайте ими в такт своим шагам</a:t>
            </a:r>
            <a:r>
              <a:rPr lang="ru-RU" sz="8000" dirty="0" smtClean="0"/>
              <a:t>.</a:t>
            </a:r>
          </a:p>
          <a:p>
            <a:endParaRPr lang="ru-RU" sz="8000" dirty="0"/>
          </a:p>
          <a:p>
            <a:endParaRPr lang="ru-RU" sz="8000" dirty="0" smtClean="0"/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281" y="4815274"/>
            <a:ext cx="2316559" cy="198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1196752"/>
            <a:ext cx="2952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Сколько надо ходить?</a:t>
            </a:r>
          </a:p>
          <a:p>
            <a:r>
              <a:rPr lang="ru-RU" dirty="0"/>
              <a:t>Общая рекомендация: не менее трех часов и не более   </a:t>
            </a:r>
            <a:r>
              <a:rPr lang="ru-RU" dirty="0" smtClean="0"/>
              <a:t>5 </a:t>
            </a:r>
            <a:r>
              <a:rPr lang="ru-RU" dirty="0"/>
              <a:t>часов в неделю.</a:t>
            </a:r>
          </a:p>
          <a:p>
            <a:r>
              <a:rPr lang="ru-RU" dirty="0"/>
              <a:t>Как часто ходить?</a:t>
            </a:r>
            <a:br>
              <a:rPr lang="ru-RU" dirty="0"/>
            </a:br>
            <a:r>
              <a:rPr lang="ru-RU" dirty="0"/>
              <a:t>3-4 раза в неделю по 30-40 минут в хорошем  темпе. Не стоит ходить совсем без отдыха в оздоровительном темпе. Два-три  дня в неделю можно и отдохнуть.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6632"/>
            <a:ext cx="8100392" cy="432048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600" b="1" dirty="0" smtClean="0"/>
              <a:t>Как </a:t>
            </a:r>
            <a:r>
              <a:rPr lang="ru-RU" sz="2600" b="1" dirty="0"/>
              <a:t>быстро ходить?</a:t>
            </a:r>
            <a:endParaRPr lang="ru-RU" sz="2600" dirty="0"/>
          </a:p>
          <a:p>
            <a:r>
              <a:rPr lang="ru-RU" sz="1800" dirty="0"/>
              <a:t>Немного теории. Нагрузки в циклических видах бывают </a:t>
            </a:r>
            <a:r>
              <a:rPr lang="ru-RU" sz="1800" b="1" dirty="0"/>
              <a:t>аэробные (кислородные), смешанные и анаэробные (недостаток кислорода).</a:t>
            </a:r>
          </a:p>
          <a:p>
            <a:pPr marL="82296" indent="0">
              <a:buNone/>
            </a:pPr>
            <a:r>
              <a:rPr lang="ru-RU" sz="1800" dirty="0"/>
              <a:t>Между аэробной зоной и смешанной лежит порог анаэробного обмена. Так называемый </a:t>
            </a:r>
            <a:r>
              <a:rPr lang="ru-RU" sz="1800" b="1" dirty="0"/>
              <a:t>ПАНО</a:t>
            </a:r>
            <a:r>
              <a:rPr lang="ru-RU" sz="1800" dirty="0"/>
              <a:t>. Это такая нагрузка, когда кислорода уже не хватает и мы начинаем дышать через рот и появляется  боль в мышцах. У пожилых людей </a:t>
            </a:r>
            <a:r>
              <a:rPr lang="ru-RU" sz="1800" dirty="0" smtClean="0"/>
              <a:t>                      это </a:t>
            </a:r>
            <a:r>
              <a:rPr lang="ru-RU" sz="1800" dirty="0"/>
              <a:t>может вызывать спазм коронарных артерий и сердечный приступ. </a:t>
            </a:r>
            <a:endParaRPr lang="ru-RU" sz="1800" dirty="0" smtClean="0"/>
          </a:p>
          <a:p>
            <a:pPr marL="82296" indent="0">
              <a:buNone/>
            </a:pPr>
            <a:r>
              <a:rPr lang="ru-RU" sz="1800" dirty="0"/>
              <a:t>Н</a:t>
            </a:r>
            <a:r>
              <a:rPr lang="ru-RU" sz="1800" dirty="0" smtClean="0"/>
              <a:t>е </a:t>
            </a:r>
            <a:r>
              <a:rPr lang="ru-RU" sz="1800" dirty="0"/>
              <a:t>надо экспериментировать с постоянным повышением  нагрузок. </a:t>
            </a:r>
            <a:r>
              <a:rPr lang="ru-RU" sz="1800" dirty="0" smtClean="0"/>
              <a:t>Это                        </a:t>
            </a:r>
            <a:r>
              <a:rPr lang="ru-RU" sz="1800" dirty="0"/>
              <a:t>частая проблема новичков. Как только пошли первые </a:t>
            </a:r>
            <a:r>
              <a:rPr lang="ru-RU" sz="1800" dirty="0" smtClean="0"/>
              <a:t>успехи, </a:t>
            </a:r>
            <a:r>
              <a:rPr lang="ru-RU" sz="1800" dirty="0"/>
              <a:t>они </a:t>
            </a:r>
            <a:r>
              <a:rPr lang="ru-RU" sz="1800" dirty="0" smtClean="0"/>
              <a:t>начинают                        </a:t>
            </a:r>
            <a:r>
              <a:rPr lang="ru-RU" sz="1800" dirty="0"/>
              <a:t>все время нагружать себя и нагружать. Этого делать категорически не стоит</a:t>
            </a:r>
            <a:r>
              <a:rPr lang="ru-RU" sz="1800" dirty="0" smtClean="0"/>
              <a:t>.                  </a:t>
            </a:r>
            <a:r>
              <a:rPr lang="ru-RU" sz="1800" dirty="0"/>
              <a:t>Надо продолжать ходить или бегать в свое удовольствие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933056"/>
            <a:ext cx="2907767" cy="1793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7416824" cy="5400600"/>
          </a:xfrm>
        </p:spPr>
        <p:txBody>
          <a:bodyPr>
            <a:normAutofit/>
          </a:bodyPr>
          <a:lstStyle/>
          <a:p>
            <a:r>
              <a:rPr lang="ru-RU" dirty="0"/>
              <a:t>Все должны тренироваться только в аэробной зоне. Есть такое понятие разговорный темп. Это когда идешь или бежишь и можешь свободно разговаривать. Вот это наш  аэробный темп.</a:t>
            </a:r>
          </a:p>
          <a:p>
            <a:r>
              <a:rPr lang="ru-RU" dirty="0"/>
              <a:t>При ходьбе выйти из аэробной  зоны практически невозможно. Поэтому она считается безопасным средством и рекомендована всем.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21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88640"/>
            <a:ext cx="8172400" cy="486916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b="1" dirty="0" smtClean="0"/>
              <a:t>Как рассчитать свою скорость или интенсивность, которую превышать нельзя?</a:t>
            </a:r>
            <a:endParaRPr lang="ru-RU" sz="2400" dirty="0" smtClean="0"/>
          </a:p>
          <a:p>
            <a:r>
              <a:rPr lang="ru-RU" sz="2400" dirty="0" smtClean="0"/>
              <a:t>Делается это по пульсу. Есть простая формула для начинающих.</a:t>
            </a:r>
          </a:p>
          <a:p>
            <a:r>
              <a:rPr lang="ru-RU" sz="2400" b="1" dirty="0" smtClean="0"/>
              <a:t>180 – возраст в годах =  пульсу  в зоне начала ПАНО</a:t>
            </a:r>
          </a:p>
          <a:p>
            <a:r>
              <a:rPr lang="ru-RU" sz="2400" dirty="0" smtClean="0"/>
              <a:t>Так для 40 лет это будет 140 ударов в минуту. Превышать этот пульс при беге или ходьбе не рекомендуется. Более подготовленные люди могут считать свой порог по формуле 190 – возраст. Это связано                        с тем, что с ростом тренированности зона ПАНО отодвигается                                            в сторону более высокого пульса.</a:t>
            </a:r>
            <a:br>
              <a:rPr lang="ru-RU" sz="2400" dirty="0" smtClean="0"/>
            </a:br>
            <a:endParaRPr lang="ru-RU" sz="2400" dirty="0" smtClean="0"/>
          </a:p>
          <a:p>
            <a:r>
              <a:rPr lang="ru-RU" sz="2400" dirty="0" smtClean="0"/>
              <a:t>Получается, что ходить да и бегать мы должны в диапазоне пульса от 120 до 150 уд в мин в зависимости от возраста и тренированности. Ниже не стоит, потому  что нет оздоровительного эффекта. А выше тоже ни к чему, т.к. рискуем уже перенапряжением сердца.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4176464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b="1" dirty="0"/>
              <a:t>Как контролировать пульс?</a:t>
            </a:r>
          </a:p>
          <a:p>
            <a:r>
              <a:rPr lang="ru-RU" dirty="0"/>
              <a:t>Нужны часы с секундомером. Остановились и быстро замеряем пульс на шее в </a:t>
            </a:r>
            <a:r>
              <a:rPr lang="ru-RU" dirty="0" smtClean="0"/>
              <a:t>течение </a:t>
            </a:r>
            <a:r>
              <a:rPr lang="ru-RU" dirty="0"/>
              <a:t>10 секунд. Можно приспособиться и при ходьбе померить пульс </a:t>
            </a:r>
            <a:r>
              <a:rPr lang="ru-RU" dirty="0" smtClean="0"/>
              <a:t>прям </a:t>
            </a:r>
            <a:r>
              <a:rPr lang="ru-RU" dirty="0"/>
              <a:t>на ходу.</a:t>
            </a:r>
            <a:br>
              <a:rPr lang="ru-RU" dirty="0"/>
            </a:br>
            <a:r>
              <a:rPr lang="ru-RU" dirty="0"/>
              <a:t>При беге это уже трудно.</a:t>
            </a:r>
            <a:br>
              <a:rPr lang="ru-RU" dirty="0"/>
            </a:br>
            <a:r>
              <a:rPr lang="ru-RU" dirty="0"/>
              <a:t>В идеале можно купить пульсометр. Но </a:t>
            </a:r>
            <a:r>
              <a:rPr lang="ru-RU" dirty="0" smtClean="0"/>
              <a:t>без </a:t>
            </a:r>
            <a:r>
              <a:rPr lang="ru-RU" dirty="0"/>
              <a:t>него вполне можно обойтись. Очень скоро после начала регулярных тренировок можно довольно точно определить свой рабочий темп. В таком темпе обычно от ходьбы или бега получаешь истинное удовольствие. Если приходится терпеть, то скорее вы превышаете свой рабочий пульс и переходите в смешанную зону пульса. И </a:t>
            </a:r>
            <a:r>
              <a:rPr lang="ru-RU" dirty="0" smtClean="0"/>
              <a:t>при </a:t>
            </a:r>
            <a:r>
              <a:rPr lang="ru-RU" dirty="0"/>
              <a:t>этом становится трудно разговаривать и дыхание становится прерывистым.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014084"/>
            <a:ext cx="3403593" cy="248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96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Содержание: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72816"/>
            <a:ext cx="7746064" cy="4800600"/>
          </a:xfrm>
        </p:spPr>
        <p:txBody>
          <a:bodyPr/>
          <a:lstStyle/>
          <a:p>
            <a:r>
              <a:rPr lang="ru-RU" b="1" dirty="0" smtClean="0">
                <a:hlinkClick r:id="rId2" action="ppaction://hlinksldjump"/>
              </a:rPr>
              <a:t>Введение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Оздоровительная ходьба</a:t>
            </a:r>
            <a:endParaRPr lang="ru-RU" b="1" dirty="0" smtClean="0"/>
          </a:p>
          <a:p>
            <a:r>
              <a:rPr lang="ru-RU" b="1" dirty="0" smtClean="0">
                <a:hlinkClick r:id="rId4" action="ppaction://hlinksldjump"/>
              </a:rPr>
              <a:t>Польза оздоровительной ходьбы</a:t>
            </a:r>
            <a:endParaRPr lang="ru-RU" b="1" dirty="0" smtClean="0"/>
          </a:p>
          <a:p>
            <a:r>
              <a:rPr lang="ru-RU" b="1" dirty="0" smtClean="0">
                <a:hlinkClick r:id="rId5" action="ppaction://hlinksldjump"/>
              </a:rPr>
              <a:t>Реабилитация</a:t>
            </a:r>
            <a:endParaRPr lang="ru-RU" b="1" dirty="0" smtClean="0"/>
          </a:p>
          <a:p>
            <a:r>
              <a:rPr lang="ru-RU" b="1" dirty="0" smtClean="0">
                <a:hlinkClick r:id="rId6" action="ppaction://hlinksldjump"/>
              </a:rPr>
              <a:t>Как правильно ходить?</a:t>
            </a:r>
            <a:endParaRPr lang="ru-RU" b="1" dirty="0"/>
          </a:p>
          <a:p>
            <a:r>
              <a:rPr lang="ru-RU" b="1" dirty="0" smtClean="0">
                <a:hlinkClick r:id="rId7" action="ppaction://hlinksldjump"/>
              </a:rPr>
              <a:t>Заключение</a:t>
            </a:r>
            <a:endParaRPr lang="ru-RU" b="1" dirty="0" smtClean="0"/>
          </a:p>
          <a:p>
            <a:r>
              <a:rPr lang="ru-RU" b="1" dirty="0" smtClean="0">
                <a:hlinkClick r:id="rId8" action="ppaction://hlinksldjump"/>
              </a:rPr>
              <a:t>Список используемых источников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061140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99" y="20939"/>
            <a:ext cx="8160451" cy="463219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</a:t>
            </a:r>
            <a:r>
              <a:rPr lang="ru-RU" dirty="0" smtClean="0"/>
              <a:t>бщее </a:t>
            </a:r>
            <a:r>
              <a:rPr lang="ru-RU" dirty="0"/>
              <a:t>правило: ходить и бегать надо одному и только с ростом тренированности делать это в группе.</a:t>
            </a:r>
            <a:br>
              <a:rPr lang="ru-RU" dirty="0"/>
            </a:br>
            <a:endParaRPr lang="ru-RU" dirty="0" smtClean="0"/>
          </a:p>
          <a:p>
            <a:r>
              <a:rPr lang="ru-RU" b="1" i="1" dirty="0" smtClean="0"/>
              <a:t>Способы ходьбы. Прогулочная </a:t>
            </a:r>
            <a:r>
              <a:rPr lang="ru-RU" b="1" i="1" dirty="0"/>
              <a:t>ходьба. </a:t>
            </a:r>
            <a:endParaRPr lang="ru-RU" b="1" i="1" dirty="0" smtClean="0"/>
          </a:p>
          <a:p>
            <a:pPr marL="82296" indent="0">
              <a:buNone/>
            </a:pPr>
            <a:r>
              <a:rPr lang="ru-RU" dirty="0" smtClean="0"/>
              <a:t>Это </a:t>
            </a:r>
            <a:r>
              <a:rPr lang="ru-RU" dirty="0"/>
              <a:t>ходьба с низкой интенсивностью. Так ходят пенсионеры в парках. </a:t>
            </a:r>
            <a:r>
              <a:rPr lang="ru-RU" dirty="0" smtClean="0"/>
              <a:t>Пользы </a:t>
            </a:r>
            <a:r>
              <a:rPr lang="ru-RU" dirty="0"/>
              <a:t>очень мало. Скорее эмоциональная, чем оздоровительная.</a:t>
            </a:r>
            <a:br>
              <a:rPr lang="ru-RU" dirty="0"/>
            </a:br>
            <a:endParaRPr lang="ru-RU" dirty="0" smtClean="0"/>
          </a:p>
          <a:p>
            <a:r>
              <a:rPr lang="ru-RU" b="1" i="1" dirty="0" smtClean="0"/>
              <a:t>Быстрая ходьба.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ходьба со скоростью 6-7 км  в час. Чтобы так идти, надо включить в работы мышцы голени, бедра и таза. При этом возрастает расход энергии и стимулируется кровообращение. Возрастает пульс и наступает комплекс оздоровительных воздействий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Считается, что при скорости ходьбы 6 км в  час мы тратим </a:t>
            </a:r>
            <a:r>
              <a:rPr lang="ru-RU" dirty="0" smtClean="0"/>
              <a:t>                      5,5 килокалорий </a:t>
            </a:r>
            <a:r>
              <a:rPr lang="ru-RU" dirty="0"/>
              <a:t>на кг веса в час. </a:t>
            </a:r>
            <a:br>
              <a:rPr lang="ru-RU" dirty="0"/>
            </a:br>
            <a:r>
              <a:rPr lang="ru-RU" dirty="0"/>
              <a:t>За час такой ходьбы человек в 70 кг веса потратит 385 ккал. </a:t>
            </a:r>
            <a:r>
              <a:rPr lang="ru-RU" dirty="0" smtClean="0"/>
              <a:t>Хороший результат!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540335"/>
            <a:ext cx="3456384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7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1410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8172400" cy="2664296"/>
          </a:xfrm>
        </p:spPr>
        <p:txBody>
          <a:bodyPr>
            <a:noAutofit/>
          </a:bodyPr>
          <a:lstStyle/>
          <a:p>
            <a:r>
              <a:rPr lang="ru-RU" sz="2000" dirty="0"/>
              <a:t>Оздоровительный бег и спортивная ходьба имеют полезные свойства, которые трудно воспроизвести какими-либо другими видами физической нагрузки. В первую очередь, это благотворное влияние на сердечно-сосудистую систему, особенно на уровне мельчайших сосудов - артериол, </a:t>
            </a:r>
            <a:r>
              <a:rPr lang="ru-RU" sz="2000" dirty="0" err="1"/>
              <a:t>венул</a:t>
            </a:r>
            <a:r>
              <a:rPr lang="ru-RU" sz="2000" dirty="0"/>
              <a:t>, капилляров. Недостаток движений у современного человека приводит к запустеванию и атрофии большого числа капилляров и нарушению кровоснабжения тканей. Правильно дозированный бег и спортивная ходьба открывает спавшиеся, нефункционирующие капилляры, а также способствует прорастанию новых капилляров в обедненные участки и в участки, поврежденные болезнью, что особенно важно.</a:t>
            </a:r>
          </a:p>
        </p:txBody>
      </p:sp>
    </p:spTree>
    <p:extLst>
      <p:ext uri="{BB962C8B-B14F-4D97-AF65-F5344CB8AC3E}">
        <p14:creationId xmlns:p14="http://schemas.microsoft.com/office/powerpoint/2010/main" val="291599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546" y="260648"/>
            <a:ext cx="8100392" cy="388843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Регулярные тренировки в </a:t>
            </a:r>
            <a:r>
              <a:rPr lang="ru-RU" dirty="0" smtClean="0"/>
              <a:t>оздоровительной ходьбе положительно </a:t>
            </a:r>
            <a:r>
              <a:rPr lang="ru-RU" dirty="0"/>
              <a:t>влияют на все звенья опорно-двигательного аппарата, препятствуя развитию дегенеративных изменений, связанных с возрастом и гиподинамией. Ограничение притока суставной жидкости (лимфы) при гиподинамии приводит к нарушению питания хрящей и потере эластичности связок, снижению амортизационных свойств суставов и развитию артрозов. Циклические упражнения (бег, велосипед, плавание) увеличивают приток лимфы к суставным хрящам и межпозвонковым дискам, что является лучшей профилактикой артроза и радикулита.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4743" y="3140968"/>
            <a:ext cx="2469257" cy="346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33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/>
              </a:rPr>
              <a:t>Список используемых источников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920880" cy="522156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i="1" dirty="0" smtClean="0"/>
              <a:t>Сайты Интернет:</a:t>
            </a:r>
          </a:p>
          <a:p>
            <a:r>
              <a:rPr lang="de-DE" sz="2200" dirty="0"/>
              <a:t>http://man50.ru/novyj-ya-k-novomu-godu/xodba-kak-sredstvo-ozdorovleniya</a:t>
            </a:r>
            <a:r>
              <a:rPr lang="de-DE" sz="2200" dirty="0" smtClean="0"/>
              <a:t>/</a:t>
            </a:r>
            <a:endParaRPr lang="ru-RU" sz="2200" dirty="0" smtClean="0"/>
          </a:p>
          <a:p>
            <a:r>
              <a:rPr lang="de-DE" sz="2200" dirty="0"/>
              <a:t>http://sportzal.com/post/2701</a:t>
            </a:r>
            <a:r>
              <a:rPr lang="de-DE" sz="2200" dirty="0" smtClean="0"/>
              <a:t>/</a:t>
            </a:r>
            <a:endParaRPr lang="ru-RU" sz="2200" dirty="0" smtClean="0"/>
          </a:p>
          <a:p>
            <a:r>
              <a:rPr lang="de-DE" sz="2200" dirty="0"/>
              <a:t>https://</a:t>
            </a:r>
            <a:r>
              <a:rPr lang="de-DE" sz="2200" dirty="0" smtClean="0"/>
              <a:t>med.wikireading.ru/88288</a:t>
            </a:r>
            <a:endParaRPr lang="ru-RU" sz="2200" dirty="0" smtClean="0"/>
          </a:p>
          <a:p>
            <a:r>
              <a:rPr lang="de-DE" sz="2200" dirty="0"/>
              <a:t>http://</a:t>
            </a:r>
            <a:r>
              <a:rPr lang="de-DE" sz="2200" dirty="0" smtClean="0"/>
              <a:t>www.inflora.ru/fitness/fitness53.html</a:t>
            </a:r>
            <a:endParaRPr lang="ru-RU" sz="2200" dirty="0" smtClean="0"/>
          </a:p>
          <a:p>
            <a:r>
              <a:rPr lang="de-DE" sz="2200" dirty="0"/>
              <a:t>https://yandex.ru/images/search?text=%</a:t>
            </a:r>
            <a:r>
              <a:rPr lang="de-DE" sz="2200" dirty="0" smtClean="0"/>
              <a:t>D0%BF%D1%80%D0%B0%D0%B2%D0%B8%D0%BB%D1%8C%D0%BD%D0%B0%D1%8F%20%D1%85%D0%BE%D0%B4%D1%8C%D0%B1%D0%B0&amp;img_url=http%3A%2F%2Fbijou-blog.ru%2Fimg%2F580c14c998790.jpg&amp;pos=3&amp;rpt=simage</a:t>
            </a:r>
            <a:endParaRPr lang="ru-RU" sz="2200" dirty="0" smtClean="0"/>
          </a:p>
          <a:p>
            <a:r>
              <a:rPr lang="de-DE" sz="2200" dirty="0"/>
              <a:t>http://pora.zavantag.com/stati/ozdorovitelenaya-hodeba-pri-vegetososudistoj/stranica-5.html</a:t>
            </a:r>
            <a:endParaRPr lang="ru-RU" sz="2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2443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43192" cy="994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effectLst/>
              </a:rPr>
              <a:t>Введение</a:t>
            </a:r>
            <a:endParaRPr lang="ru-RU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920880" cy="453650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3800" dirty="0" smtClean="0"/>
              <a:t>Для нормального функционирования человеческого организма и сохранения здоровья необходима определенная «доза» двигательной активности. Наиболее  адекватным  выражением  количества произведенной мышечной работы является </a:t>
            </a:r>
            <a:r>
              <a:rPr lang="ru-RU" sz="3800" b="1" i="1" dirty="0" smtClean="0"/>
              <a:t>величина </a:t>
            </a:r>
            <a:r>
              <a:rPr lang="ru-RU" sz="3800" b="1" i="1" dirty="0" err="1" smtClean="0"/>
              <a:t>энергозатрат</a:t>
            </a:r>
            <a:r>
              <a:rPr lang="ru-RU" sz="3800" dirty="0" smtClean="0"/>
              <a:t>. Минимальная величина суточных </a:t>
            </a:r>
            <a:r>
              <a:rPr lang="ru-RU" sz="3800" dirty="0" err="1" smtClean="0"/>
              <a:t>энергозатрат</a:t>
            </a:r>
            <a:r>
              <a:rPr lang="ru-RU" sz="3800" dirty="0" smtClean="0"/>
              <a:t>, необходимых для нормальной жизнедеятельности организма, составляет </a:t>
            </a:r>
            <a:r>
              <a:rPr lang="ru-RU" sz="3800" b="1" dirty="0" smtClean="0">
                <a:solidFill>
                  <a:srgbClr val="FF0000"/>
                </a:solidFill>
              </a:rPr>
              <a:t>2850-3850 килокалорий</a:t>
            </a:r>
            <a:r>
              <a:rPr lang="ru-RU" sz="3800" dirty="0" smtClean="0"/>
              <a:t>. Из них на мышечную деятельность должно расходоваться не менее 1200-1900 килокалорий; остальные </a:t>
            </a:r>
            <a:r>
              <a:rPr lang="ru-RU" sz="3800" dirty="0" err="1" smtClean="0"/>
              <a:t>энергозатраты</a:t>
            </a:r>
            <a:r>
              <a:rPr lang="ru-RU" sz="3800" dirty="0" smtClean="0"/>
              <a:t> обеспечивают поддержание жизнедеятельности организма в состоянии покоя, нормальную деятельность систем дыхания и кровообращения, обменные процессы и т.д.</a:t>
            </a:r>
          </a:p>
          <a:p>
            <a:endParaRPr lang="ru-RU" sz="3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88640"/>
            <a:ext cx="6270714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3400" b="1" dirty="0" smtClean="0"/>
              <a:t>   По </a:t>
            </a:r>
            <a:r>
              <a:rPr lang="ru-RU" sz="3400" b="1" dirty="0"/>
              <a:t>данным ученых, </a:t>
            </a:r>
            <a:r>
              <a:rPr lang="ru-RU" sz="3400" b="1" dirty="0">
                <a:solidFill>
                  <a:srgbClr val="FF0000"/>
                </a:solidFill>
              </a:rPr>
              <a:t>только 20% </a:t>
            </a:r>
            <a:r>
              <a:rPr lang="ru-RU" sz="3400" b="1" dirty="0"/>
              <a:t>населения развитых стран занимаются достаточно интенсивной физической культурой, обеспечивающей необходимый уровень </a:t>
            </a:r>
            <a:r>
              <a:rPr lang="ru-RU" sz="3400" b="1" dirty="0" err="1"/>
              <a:t>энергозатрат</a:t>
            </a:r>
            <a:r>
              <a:rPr lang="ru-RU" sz="3400" b="1" dirty="0"/>
              <a:t>. Недостаточная двигательная активность </a:t>
            </a:r>
            <a:r>
              <a:rPr lang="ru-RU" sz="3400" b="1" dirty="0" smtClean="0"/>
              <a:t>приводит           </a:t>
            </a:r>
            <a:r>
              <a:rPr lang="ru-RU" sz="3400" b="1" dirty="0"/>
              <a:t>к снижению функциональных возможностей людей и ослаблению сопротивляемости организма.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1983171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97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46064" cy="12289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>
                <a:effectLst/>
              </a:rPr>
              <a:t>Оздоровительная </a:t>
            </a:r>
            <a:r>
              <a:rPr lang="ru-RU" b="1" dirty="0" smtClean="0">
                <a:effectLst/>
              </a:rPr>
              <a:t>ходьба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i="1" dirty="0" smtClean="0"/>
              <a:t>Оздоровительная ходьба </a:t>
            </a:r>
            <a:r>
              <a:rPr lang="ru-RU" sz="2800" dirty="0"/>
              <a:t>- простейший вид физической активности для людей, ведущих сидячий образ жизни; является для них самым лучшим лекарством. 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128" y="3356992"/>
            <a:ext cx="3348920" cy="33159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26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034096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</a:rPr>
              <a:t>Польза оздоровительной ходьбы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8089759" cy="2952328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sz="2900" dirty="0" smtClean="0"/>
              <a:t>Ходьба </a:t>
            </a:r>
            <a:r>
              <a:rPr lang="ru-RU" sz="2900" dirty="0"/>
              <a:t>по своему физиологическому воздействию на организм относится к числу </a:t>
            </a:r>
            <a:r>
              <a:rPr lang="ru-RU" sz="2900" b="1" i="1" dirty="0"/>
              <a:t>эффективных циклических упражнений аэробной направленности </a:t>
            </a:r>
            <a:r>
              <a:rPr lang="ru-RU" sz="2900" dirty="0"/>
              <a:t>и может использоваться как для увеличения объема двигательной активности, так и для коррекции факторов риска развития сердечно-сосудистых заболеваний, улучшения функции дыхания и кровообращения, опорно-двигательного аппарата, обмена веществ у людей старше 50 лет и с низкими уровнями здоровья. Включающиеся при ходьбе в работу крупные мышцы играют роль «периферического сердца», улучшая ток крови от нижних конечностей органов брюшной полости, таза.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105087"/>
            <a:ext cx="3024187" cy="262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992888" cy="576064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2. Ходьба оказывает стимулирующее воздействие на функцию пищеварительных желез, печени, желудочно-кишечного тракта. При этом играет роль и происходящий при ходьбе естественный массаж стоп. Как и другие циклические упражнения, ходьба вызывает благоприятную перестройку нервных процессов, улучшает деятельность анализаторов, повышает эмоциональное состояние, нормализует сон.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7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0"/>
            <a:ext cx="7056784" cy="386104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b="1" dirty="0" smtClean="0"/>
              <a:t>3. </a:t>
            </a:r>
            <a:r>
              <a:rPr lang="ru-RU" sz="2400" dirty="0" smtClean="0"/>
              <a:t>Занятия  ходьбой  в </a:t>
            </a:r>
            <a:r>
              <a:rPr lang="ru-RU" sz="2400" dirty="0"/>
              <a:t> </a:t>
            </a:r>
            <a:r>
              <a:rPr lang="ru-RU" sz="2400" dirty="0" smtClean="0"/>
              <a:t>любую  погоду  способствуют  </a:t>
            </a:r>
            <a:r>
              <a:rPr lang="ru-RU" sz="2400" dirty="0"/>
              <a:t>закаливанию </a:t>
            </a:r>
            <a:r>
              <a:rPr lang="ru-RU" sz="2400" dirty="0" smtClean="0"/>
              <a:t> организма</a:t>
            </a:r>
            <a:r>
              <a:rPr lang="ru-RU" sz="2400" dirty="0"/>
              <a:t>, </a:t>
            </a:r>
            <a:r>
              <a:rPr lang="ru-RU" sz="2400" dirty="0" smtClean="0"/>
              <a:t>что  сказывается  </a:t>
            </a:r>
            <a:r>
              <a:rPr lang="ru-RU" sz="2400" b="1" i="1" dirty="0" smtClean="0"/>
              <a:t>на </a:t>
            </a:r>
            <a:r>
              <a:rPr lang="ru-RU" sz="2400" b="1" i="1" dirty="0"/>
              <a:t> повышении </a:t>
            </a:r>
            <a:r>
              <a:rPr lang="ru-RU" sz="2400" b="1" i="1" dirty="0" smtClean="0"/>
              <a:t> сопротивляемости </a:t>
            </a:r>
            <a:r>
              <a:rPr lang="ru-RU" sz="2400" b="1" i="1" dirty="0"/>
              <a:t>организма</a:t>
            </a:r>
            <a:r>
              <a:rPr lang="ru-RU" sz="2400" dirty="0"/>
              <a:t>, </a:t>
            </a:r>
            <a:r>
              <a:rPr lang="ru-RU" sz="2400" dirty="0" smtClean="0"/>
              <a:t>росте  его  </a:t>
            </a:r>
            <a:r>
              <a:rPr lang="ru-RU" sz="2400" dirty="0"/>
              <a:t>адаптационных </a:t>
            </a:r>
            <a:r>
              <a:rPr lang="ru-RU" sz="2400" dirty="0" smtClean="0"/>
              <a:t> возможностей</a:t>
            </a:r>
            <a:r>
              <a:rPr lang="ru-RU" sz="2400" dirty="0"/>
              <a:t>.</a:t>
            </a:r>
          </a:p>
          <a:p>
            <a:pPr marL="82296" indent="0">
              <a:buNone/>
            </a:pPr>
            <a:r>
              <a:rPr lang="ru-RU" sz="2400" b="1" dirty="0" smtClean="0"/>
              <a:t>4. </a:t>
            </a:r>
            <a:r>
              <a:rPr lang="ru-RU" sz="2400" dirty="0" smtClean="0"/>
              <a:t>У</a:t>
            </a:r>
            <a:r>
              <a:rPr lang="ru-RU" sz="2400" dirty="0"/>
              <a:t> </a:t>
            </a:r>
            <a:r>
              <a:rPr lang="ru-RU" sz="2400" dirty="0" smtClean="0"/>
              <a:t>людей  с </a:t>
            </a:r>
            <a:r>
              <a:rPr lang="ru-RU" sz="2400" dirty="0"/>
              <a:t> </a:t>
            </a:r>
            <a:r>
              <a:rPr lang="ru-RU" sz="2400" dirty="0" smtClean="0"/>
              <a:t>избыточной  массой  </a:t>
            </a:r>
            <a:r>
              <a:rPr lang="ru-RU" sz="2400" dirty="0"/>
              <a:t>тела </a:t>
            </a:r>
            <a:r>
              <a:rPr lang="ru-RU" sz="2400" dirty="0" smtClean="0"/>
              <a:t> ходьба  в </a:t>
            </a:r>
            <a:r>
              <a:rPr lang="ru-RU" sz="2400" dirty="0"/>
              <a:t> сочетании с низкокалорийной диетой является эффективным средством ее снижения.</a:t>
            </a:r>
          </a:p>
          <a:p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764" y="4077072"/>
            <a:ext cx="2799768" cy="2170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63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920880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Реабилитация 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920880" cy="54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Можно </a:t>
            </a:r>
            <a:r>
              <a:rPr lang="ru-RU" dirty="0"/>
              <a:t>ли бегать или заниматься оздоровительной ходьбой после перенесенного </a:t>
            </a:r>
            <a:r>
              <a:rPr lang="ru-RU" b="1" dirty="0"/>
              <a:t>инфаркта миокарда </a:t>
            </a:r>
            <a:r>
              <a:rPr lang="ru-RU" dirty="0"/>
              <a:t>— вопрос, который интересует многих. В течение первого года категорически нет, а в дальнейшем все зависит от особенностей течения болезни, обширности поражения миокарда, наличия или отсутствия осложнений и, наконец, того функционального класса, к которому принадлежит в настоящее время пациент. К</a:t>
            </a:r>
            <a:r>
              <a:rPr lang="ru-RU" dirty="0" smtClean="0"/>
              <a:t>роме </a:t>
            </a:r>
            <a:r>
              <a:rPr lang="ru-RU" dirty="0"/>
              <a:t>медленного бега еще существует и быстрая ходьба, которая </a:t>
            </a:r>
            <a:r>
              <a:rPr lang="ru-RU" dirty="0" smtClean="0"/>
              <a:t> значительно </a:t>
            </a:r>
            <a:r>
              <a:rPr lang="ru-RU" dirty="0"/>
              <a:t>превосходит </a:t>
            </a:r>
            <a:r>
              <a:rPr lang="ru-RU" dirty="0" smtClean="0"/>
              <a:t>бег по </a:t>
            </a:r>
            <a:r>
              <a:rPr lang="ru-RU" dirty="0"/>
              <a:t>безопасности, так как позволяет намного точнее контролировать интенсивность нагрузки, что является определяющим фактором безопасности аэробной тренировки. </a:t>
            </a:r>
          </a:p>
        </p:txBody>
      </p:sp>
    </p:spTree>
    <p:extLst>
      <p:ext uri="{BB962C8B-B14F-4D97-AF65-F5344CB8AC3E}">
        <p14:creationId xmlns:p14="http://schemas.microsoft.com/office/powerpoint/2010/main" val="290209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914</TotalTime>
  <Words>1177</Words>
  <Application>Microsoft Office PowerPoint</Application>
  <PresentationFormat>Экран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    ГБПОУ ДЗМ «МК №1»       Дисциплина: «Физическая культура»  Тема: « Оздоровительная ходьба» </vt:lpstr>
      <vt:lpstr>Содержание:</vt:lpstr>
      <vt:lpstr>Введение</vt:lpstr>
      <vt:lpstr>Презентация PowerPoint</vt:lpstr>
      <vt:lpstr>Оздоровительная ходьба</vt:lpstr>
      <vt:lpstr>Польза оздоровительной ходьбы</vt:lpstr>
      <vt:lpstr>Презентация PowerPoint</vt:lpstr>
      <vt:lpstr>Презентация PowerPoint</vt:lpstr>
      <vt:lpstr>Реабилитация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правильно ходить?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  <vt:lpstr>Список используемых источников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Реабилитация при ох, Сиротникова В., Лд 22-3</dc:title>
  <dc:creator>Samsung</dc:creator>
  <cp:lastModifiedBy>Fizkultura1</cp:lastModifiedBy>
  <cp:revision>101</cp:revision>
  <dcterms:created xsi:type="dcterms:W3CDTF">2017-03-04T14:18:35Z</dcterms:created>
  <dcterms:modified xsi:type="dcterms:W3CDTF">2019-04-20T13:53:29Z</dcterms:modified>
</cp:coreProperties>
</file>