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2.png" ContentType="image/png"/>
  <Override PartName="/ppt/media/image11.jpeg" ContentType="image/jpeg"/>
  <Override PartName="/ppt/media/image10.jpeg" ContentType="image/jpe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46280"/>
            <a:ext cx="8229240" cy="4526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5344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46280"/>
            <a:ext cx="8229240" cy="4526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646280"/>
            <a:ext cx="8229240" cy="4526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5344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12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200" y="164628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5344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4525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4010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4628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4010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rgbClr val="888b7a"/>
          </a:solidFill>
          <a:ln w="11160">
            <a:solidFill>
              <a:srgbClr val="9ca08f"/>
            </a:solidFill>
            <a:round/>
          </a:ln>
        </p:spPr>
      </p:sp>
      <p:sp>
        <p:nvSpPr>
          <p:cNvPr id="1" name="CustomShape 2"/>
          <p:cNvSpPr/>
          <p:nvPr/>
        </p:nvSpPr>
        <p:spPr>
          <a:xfrm>
            <a:off x="588240" y="1424520"/>
            <a:ext cx="8000640" cy="8640"/>
          </a:xfrm>
          <a:prstGeom prst="rect">
            <a:avLst/>
          </a:prstGeom>
          <a:solidFill>
            <a:srgbClr val="72a376"/>
          </a:solidFill>
          <a:ln w="38160"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90000"/>
              <a:buFont typeface="StarSymbol"/>
              <a:buChar char=""/>
            </a:pPr>
            <a:r>
              <a:rPr lang="ru-RU" sz="2600">
                <a:solidFill>
                  <a:srgbClr val="ffffff"/>
                </a:solidFill>
                <a:latin typeface="Rockwell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Wingdings 2" charset="2"/>
              <a:buChar char=""/>
            </a:pPr>
            <a:r>
              <a:rPr lang="ru-RU" sz="2300">
                <a:solidFill>
                  <a:srgbClr val="ffffff"/>
                </a:solidFill>
                <a:latin typeface="Rockwell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2" charset="2"/>
              <a:buChar char=""/>
            </a:pPr>
            <a:r>
              <a:rPr lang="ru-RU" sz="2000">
                <a:solidFill>
                  <a:srgbClr val="ffffff"/>
                </a:solidFill>
                <a:latin typeface="Rockwell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"/>
            </a:pPr>
            <a:r>
              <a:rPr lang="ru-RU" sz="1900">
                <a:solidFill>
                  <a:srgbClr val="ffffff"/>
                </a:solidFill>
                <a:latin typeface="Rockwell"/>
              </a:rPr>
              <a:t>Пятый уровень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300">
                <a:solidFill>
                  <a:srgbClr val="b9bbb1"/>
                </a:solidFill>
                <a:latin typeface="Rockwell"/>
              </a:rPr>
              <a:t>26.3.19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B1518ABE-2B1F-4D15-8788-207AF2D9D7AA}" type="slidenum">
              <a:rPr lang="ru-RU" sz="1600">
                <a:solidFill>
                  <a:srgbClr val="dfe0d4"/>
                </a:solidFill>
                <a:latin typeface="Rockwell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rgbClr val="888b7a"/>
          </a:solidFill>
          <a:ln w="11160">
            <a:solidFill>
              <a:srgbClr val="9ca08f"/>
            </a:solidFill>
            <a:round/>
          </a:ln>
        </p:spPr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300">
                <a:solidFill>
                  <a:srgbClr val="b9bbb1"/>
                </a:solidFill>
                <a:latin typeface="Rockwell"/>
              </a:rPr>
              <a:t>26.3.19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96A83C5D-0376-4F48-9AB1-BCE3615FC37B}" type="slidenum">
              <a:rPr lang="ru-RU" sz="1600">
                <a:solidFill>
                  <a:srgbClr val="dfe0d4"/>
                </a:solidFill>
                <a:latin typeface="Rockwell"/>
              </a:rPr>
              <a:t>&lt;номер&gt;</a:t>
            </a:fld>
            <a:endParaRPr/>
          </a:p>
        </p:txBody>
      </p:sp>
      <p:sp>
        <p:nvSpPr>
          <p:cNvPr id="46" name="CustomShape 6"/>
          <p:cNvSpPr/>
          <p:nvPr/>
        </p:nvSpPr>
        <p:spPr>
          <a:xfrm>
            <a:off x="588240" y="1424520"/>
            <a:ext cx="8000640" cy="8640"/>
          </a:xfrm>
          <a:prstGeom prst="rect">
            <a:avLst/>
          </a:prstGeom>
          <a:solidFill>
            <a:srgbClr val="72a376"/>
          </a:solidFill>
          <a:ln w="38160">
            <a:noFill/>
          </a:ln>
        </p:spPr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Rockwel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300">
                <a:latin typeface="Rockwel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900">
                <a:latin typeface="Rockwel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64520" y="147240"/>
            <a:ext cx="8810640" cy="6564960"/>
          </a:xfrm>
          <a:prstGeom prst="round2DiagRect">
            <a:avLst>
              <a:gd name="adj1" fmla="val 11807"/>
              <a:gd name="adj2" fmla="val 0"/>
            </a:avLst>
          </a:prstGeom>
          <a:solidFill>
            <a:srgbClr val="888b7a"/>
          </a:solidFill>
          <a:ln w="11160">
            <a:solidFill>
              <a:srgbClr val="9ca08f"/>
            </a:solidFill>
            <a:round/>
          </a:ln>
        </p:spPr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5562720" y="6400800"/>
            <a:ext cx="3002040" cy="2739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300">
                <a:solidFill>
                  <a:srgbClr val="b9bbb1"/>
                </a:solidFill>
                <a:latin typeface="Rockwell"/>
              </a:rPr>
              <a:t>26.3.19</a:t>
            </a:r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1295280" y="6400800"/>
            <a:ext cx="4212000" cy="273960"/>
          </a:xfrm>
          <a:prstGeom prst="rect">
            <a:avLst/>
          </a:prstGeom>
        </p:spPr>
        <p:txBody>
          <a:bodyPr lIns="90000" rIns="90000" tIns="45000" bIns="45000"/>
          <a:p>
            <a:endParaRPr/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8638920" y="6514560"/>
            <a:ext cx="464040" cy="273960"/>
          </a:xfrm>
          <a:prstGeom prst="rect">
            <a:avLst/>
          </a:prstGeom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95A19ECE-7670-45BD-8015-8AFBA8D319B1}" type="slidenum">
              <a:rPr lang="ru-RU" sz="1600">
                <a:solidFill>
                  <a:srgbClr val="dfe0d4"/>
                </a:solidFill>
                <a:latin typeface="Rockwell"/>
              </a:rPr>
              <a:t>&lt;номер&gt;</a:t>
            </a:fld>
            <a:endParaRPr/>
          </a:p>
        </p:txBody>
      </p:sp>
      <p:sp>
        <p:nvSpPr>
          <p:cNvPr id="8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Rockwel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Rockwel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300">
                <a:latin typeface="Rockwel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900">
                <a:latin typeface="Rockwel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Rockwel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История и значение Георгиевской ленты</a:t>
            </a:r>
            <a:endParaRPr/>
          </a:p>
        </p:txBody>
      </p:sp>
      <p:pic>
        <p:nvPicPr>
          <p:cNvPr id="12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928880" y="1600200"/>
            <a:ext cx="5416920" cy="3900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Table 1"/>
          <p:cNvGraphicFramePr/>
          <p:nvPr/>
        </p:nvGraphicFramePr>
        <p:xfrm>
          <a:off x="357120" y="357120"/>
          <a:ext cx="8429400" cy="5964840"/>
        </p:xfrm>
        <a:graphic>
          <a:graphicData uri="http://schemas.openxmlformats.org/drawingml/2006/table">
            <a:tbl>
              <a:tblPr/>
              <a:tblGrid>
                <a:gridCol w="2106360"/>
                <a:gridCol w="2107440"/>
                <a:gridCol w="2107440"/>
                <a:gridCol w="2108160"/>
              </a:tblGrid>
              <a:tr h="77508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Знаешь ли ты что такое георгиевская ленточка?</a:t>
                      </a:r>
                      <a:endParaRPr/>
                    </a:p>
                  </a:txBody>
                  <a:tcPr/>
                </a:tc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Да</a:t>
                      </a:r>
                      <a:endParaRPr/>
                    </a:p>
                  </a:txBody>
                  <a:tcPr/>
                </a:tc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Нет</a:t>
                      </a:r>
                      <a:endParaRPr/>
                    </a:p>
                  </a:txBody>
                  <a:tcPr/>
                </a:tc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Затрудняюсь ответить</a:t>
                      </a:r>
                      <a:endParaRPr/>
                    </a:p>
                  </a:txBody>
                  <a:tcPr/>
                </a:tc>
              </a:tr>
              <a:tr h="5814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честь какого праздника её придумали? 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46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Как она выглядит?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	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5814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 хотел бы носить георгиевскую ленточку? 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5814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Знаешь историю георгиевской ленточки?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77508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Ваши родители повязывают георгиевскую ленточку?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	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46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Куда повязывают?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46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Почему используют именно её?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46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Почему черно-оранжевая?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460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Почему её называют так?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447480">
                <a:tc>
                  <a:txBody>
                    <a:bodyPr lIns="46800" rIns="468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Можно ли купить георгиевскую ленту?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Большая часть школьников  знают, что такое Георгиевская лента и честь какого праздника ее носят – более 90%. Как она выглядит, и ты хотел бы носить георгиевскую ленточку 9 мая - более 95%.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Более 83% знают символом какого подвига является Георгиевская лента. У 93% учеников родители участвуют в общественной акции «Георгиевская ленточка», что практически совпадает с количеством ребят, которые хотят носить ленточку, это свидетельствует о связи поколений, о продлении памяти о Великой Отечественной войне.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Также большинство опрошенных знают, как правильно носить Георгиевскую ленту - 88%. Есть среди учащихся небольшой процент, которые не правильно её носят или не знают, как правильно это делать – 15% опрошенных.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Самый большой процент ошибочных ответов в вопросе можно ли купить ленточку, 74% ответили, да можно, что категорически не соответствует правилам проведение акции «Георгиевская ленточка».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Гипотеза: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4400">
                <a:solidFill>
                  <a:srgbClr val="ffffff"/>
                </a:solidFill>
                <a:latin typeface="Times New Roman"/>
              </a:rPr>
              <a:t>Ученики нашей школы мало осведомлены о явлении «георгиевской ленты» как символа побед России.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Цель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Исследовать информированность учеников МОАУ СОШ с. Томское об истории появления и значении «Георгиевской ленточки» - как символа Победы.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5344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Задачи:</a:t>
            </a:r>
            <a:r>
              <a:rPr lang="ru-RU" sz="4600">
                <a:solidFill>
                  <a:srgbClr val="e6e9cb"/>
                </a:solidFill>
                <a:latin typeface="Rockwell"/>
              </a:rPr>
              <a:t>
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 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-изучить историю возникновения символа «Георгиевская лента»;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-выяснить, что такое общественная акция «Георгиевская ленточка»;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-провести опрос среди учащихся 5-11 классов моей школы с целью понять, что они знают о данном символе;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-ознакомиться с правилами участия в общественной акции «Георгиевская ленточка», создать памятку.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 2" charset="2"/>
              <a:buChar char=""/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   </a:t>
            </a:r>
            <a:r>
              <a:rPr lang="ru-RU" sz="3200">
                <a:solidFill>
                  <a:srgbClr val="ffffff"/>
                </a:solidFill>
                <a:latin typeface="Times New Roman"/>
              </a:rPr>
              <a:t>- провести классный час по теме «История Георгиевской ленточки» для учеников  нашей школы.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Times New Roman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4680"/>
            <a:ext cx="8229240" cy="1510920"/>
          </a:xfrm>
          <a:prstGeom prst="rect">
            <a:avLst/>
          </a:prstGeom>
        </p:spPr>
        <p:txBody>
          <a:bodyPr lIns="90000" tIns="45000" bIns="45000" anchor="b"/>
          <a:p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457200" y="1646280"/>
            <a:ext cx="8229240" cy="45259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Rockwell"/>
              </a:rPr>
              <a:t>  </a:t>
            </a:r>
            <a:r>
              <a:rPr b="1" lang="ru-RU" sz="3200">
                <a:solidFill>
                  <a:srgbClr val="ffffff"/>
                </a:solidFill>
                <a:latin typeface="Rockwell"/>
              </a:rPr>
              <a:t>  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3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28800" y="714240"/>
            <a:ext cx="7143480" cy="535752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  <a:noFill/>
          <a:ln w="9360">
            <a:noFill/>
          </a:ln>
        </p:spPr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lang="ru-RU" sz="4600">
                <a:solidFill>
                  <a:srgbClr val="e6e9cb"/>
                </a:solidFill>
                <a:latin typeface="Rockwell"/>
              </a:rPr>
              <a:t>Георгиевская труба</a:t>
            </a:r>
            <a:r>
              <a:rPr lang="ru-RU" sz="4600">
                <a:solidFill>
                  <a:srgbClr val="e6e9cb"/>
                </a:solidFill>
                <a:latin typeface="Rockwell"/>
              </a:rPr>
              <a:t>
</a:t>
            </a:r>
            <a:endParaRPr/>
          </a:p>
        </p:txBody>
      </p:sp>
      <p:sp>
        <p:nvSpPr>
          <p:cNvPr id="136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53080"/>
            <a:ext cx="8229240" cy="1142640"/>
          </a:xfrm>
          <a:prstGeom prst="rect">
            <a:avLst/>
          </a:prstGeom>
        </p:spPr>
        <p:txBody>
          <a:bodyPr lIns="90000" tIns="45000" bIns="45000" anchor="b"/>
          <a:p>
            <a:pPr algn="r">
              <a:lnSpc>
                <a:spcPct val="100000"/>
              </a:lnSpc>
            </a:pPr>
            <a:r>
              <a:rPr b="1" lang="ru-RU" sz="4600">
                <a:solidFill>
                  <a:srgbClr val="e6e9cb"/>
                </a:solidFill>
                <a:latin typeface="Rockwell"/>
              </a:rPr>
              <a:t>Орден Славы 3-х степеней</a:t>
            </a:r>
            <a:r>
              <a:rPr lang="ru-RU" sz="4600">
                <a:solidFill>
                  <a:srgbClr val="e6e9cb"/>
                </a:solidFill>
                <a:latin typeface="Rockwell"/>
              </a:rPr>
              <a:t>
</a:t>
            </a:r>
            <a:endParaRPr/>
          </a:p>
        </p:txBody>
      </p:sp>
      <p:sp>
        <p:nvSpPr>
          <p:cNvPr id="138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40" name="CustomShape 2"/>
          <p:cNvSpPr/>
          <p:nvPr/>
        </p:nvSpPr>
        <p:spPr>
          <a:xfrm>
            <a:off x="0" y="4064040"/>
            <a:ext cx="9143640" cy="456840"/>
          </a:xfrm>
          <a:prstGeom prst="rect">
            <a:avLst/>
          </a:prstGeom>
          <a:noFill/>
          <a:ln w="9360">
            <a:noFill/>
          </a:ln>
        </p:spPr>
      </p:sp>
      <p:pic>
        <p:nvPicPr>
          <p:cNvPr id="141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0" y="0"/>
            <a:ext cx="9144000" cy="685800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