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9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hdr"/>
          </p:nvPr>
        </p:nvSpPr>
        <p:spPr>
          <a:xfrm>
            <a:off x="1512000" y="588060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9B51AD14-1288-4DF2-9BA5-76545811E259}" type="slidenum">
              <a:rPr b="0" lang="ru-RU" sz="1400" spc="-1" strike="noStrike">
                <a:latin typeface="Times New Roman"/>
              </a:rPr>
              <a:t>1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p>
            <a:endParaRPr b="0" lang="ru-RU" sz="2000" spc="-1" strike="noStrike">
              <a:latin typeface="Arial"/>
            </a:endParaRPr>
          </a:p>
        </p:txBody>
      </p:sp>
      <p:sp>
        <p:nvSpPr>
          <p:cNvPr id="176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811AE038-495D-459E-89F3-585D0D64380B}" type="slidenum">
              <a:rPr b="0" lang="ru-RU" sz="1200" spc="-1" strike="noStrike">
                <a:solidFill>
                  <a:srgbClr val="000000"/>
                </a:solidFill>
                <a:latin typeface="Euphemia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80040" y="458280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46000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8004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734400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950832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950832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734400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18004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180040" y="4105080"/>
            <a:ext cx="6400440" cy="914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640044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180040" y="1600200"/>
            <a:ext cx="6400440" cy="11523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8004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180040" y="4105080"/>
            <a:ext cx="6400440" cy="914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846000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180040" y="458280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80040" y="458280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46000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18004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734400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950832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950832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734400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518004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180040" y="4105080"/>
            <a:ext cx="6400440" cy="914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640044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640044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180040" y="1600200"/>
            <a:ext cx="6400440" cy="11523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8004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846000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5180040" y="458280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5180040" y="458280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846000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518004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734400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9508320" y="410508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950832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734400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5180040" y="4582800"/>
            <a:ext cx="20606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180040" y="1600200"/>
            <a:ext cx="6400440" cy="11523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8004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914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8460000" y="458280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8460000" y="4105080"/>
            <a:ext cx="312336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180040" y="4582800"/>
            <a:ext cx="6400440" cy="43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065240" y="304920"/>
            <a:ext cx="7090920" cy="279360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80000"/>
              </a:lnSpc>
            </a:pPr>
            <a:r>
              <a:rPr b="0" lang="en-US" sz="6600" spc="-1" strike="noStrike">
                <a:solidFill>
                  <a:srgbClr val="595959"/>
                </a:solidFill>
                <a:latin typeface="Euphemia"/>
              </a:rPr>
              <a:t>Образец заголовка</a:t>
            </a:r>
            <a:endParaRPr b="0" lang="en-US" sz="66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253440" y="6505200"/>
            <a:ext cx="963720" cy="2282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F7777517-0DBB-4D85-8179-41105C404E9F}" type="datetime1">
              <a:rPr b="0" lang="ru-RU" sz="900" spc="-1" strike="noStrike">
                <a:solidFill>
                  <a:srgbClr val="ffffff"/>
                </a:solidFill>
                <a:latin typeface="Euphemia"/>
              </a:rPr>
              <a:t>12.12.2017</a:t>
            </a:fld>
            <a:endParaRPr b="0" lang="ru-RU" sz="9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1280160" y="6505200"/>
            <a:ext cx="6876000" cy="22824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11580840" y="6280200"/>
            <a:ext cx="533160" cy="3488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fld id="{6E85C20F-8D69-42DA-B306-7D33AEA0B3AE}" type="slidenum">
              <a:rPr b="1" lang="ru-RU" sz="1050" spc="-1" strike="noStrike">
                <a:solidFill>
                  <a:srgbClr val="df5327"/>
                </a:solidFill>
                <a:latin typeface="Euphemia"/>
              </a:rPr>
              <a:t>&lt;номер&gt;</a:t>
            </a:fld>
            <a:endParaRPr b="0" lang="ru-RU" sz="105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595959"/>
                </a:solidFill>
                <a:latin typeface="Euphemia"/>
              </a:rPr>
              <a:t>Для правки структуры щёлкните мышью</a:t>
            </a:r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595959"/>
                </a:solidFill>
                <a:latin typeface="Euphemia"/>
              </a:rPr>
              <a:t>Второй уровень структуры</a:t>
            </a:r>
            <a:endParaRPr b="0" lang="en-US" sz="1600" spc="-1" strike="noStrike">
              <a:solidFill>
                <a:srgbClr val="595959"/>
              </a:solidFill>
              <a:latin typeface="Euphem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595959"/>
                </a:solidFill>
                <a:latin typeface="Euphemia"/>
              </a:rPr>
              <a:t>Третий уровень структуры</a:t>
            </a:r>
            <a:endParaRPr b="0" lang="en-US" sz="1400" spc="-1" strike="noStrike">
              <a:solidFill>
                <a:srgbClr val="595959"/>
              </a:solidFill>
              <a:latin typeface="Euphem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595959"/>
                </a:solidFill>
                <a:latin typeface="Euphemia"/>
              </a:rPr>
              <a:t>Четвёртый уровень структуры</a:t>
            </a:r>
            <a:endParaRPr b="0" lang="en-US" sz="1400" spc="-1" strike="noStrike">
              <a:solidFill>
                <a:srgbClr val="595959"/>
              </a:solidFill>
              <a:latin typeface="Euphem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595959"/>
                </a:solidFill>
                <a:latin typeface="Euphemia"/>
              </a:rPr>
              <a:t>Пятый уровень структуры</a:t>
            </a:r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595959"/>
                </a:solidFill>
                <a:latin typeface="Euphemia"/>
              </a:rPr>
              <a:t>Шестой уровень структуры</a:t>
            </a:r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595959"/>
                </a:solidFill>
                <a:latin typeface="Euphemia"/>
              </a:rPr>
              <a:t>Седьмой уровень структуры</a:t>
            </a:r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2208240" y="304920"/>
            <a:ext cx="9372240" cy="1199880"/>
          </a:xfrm>
          <a:prstGeom prst="rect">
            <a:avLst/>
          </a:prstGeom>
        </p:spPr>
        <p:txBody>
          <a:bodyPr anchor="b"/>
          <a:p>
            <a:pPr>
              <a:lnSpc>
                <a:spcPct val="90000"/>
              </a:lnSpc>
            </a:pPr>
            <a:r>
              <a:rPr b="0" lang="en-US" sz="3400" spc="-1" strike="noStrike">
                <a:solidFill>
                  <a:srgbClr val="595959"/>
                </a:solidFill>
                <a:latin typeface="Euphemia"/>
              </a:rPr>
              <a:t>Образец заголовка</a:t>
            </a:r>
            <a:endParaRPr b="0" lang="en-US" sz="34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2208240" y="1600200"/>
            <a:ext cx="9372240" cy="4114440"/>
          </a:xfrm>
          <a:prstGeom prst="rect">
            <a:avLst/>
          </a:prstGeom>
        </p:spPr>
        <p:txBody>
          <a:bodyPr/>
          <a:p>
            <a:pPr marL="274320" indent="-228240">
              <a:lnSpc>
                <a:spcPct val="100000"/>
              </a:lnSpc>
              <a:spcBef>
                <a:spcPts val="1800"/>
              </a:spcBef>
              <a:buClr>
                <a:srgbClr val="595959"/>
              </a:buClr>
              <a:buSzPct val="80000"/>
              <a:buFont typeface="Wingdings" charset="2"/>
              <a:buChar char=""/>
            </a:pPr>
            <a:r>
              <a:rPr b="0" lang="en-US" sz="2000" spc="-1" strike="noStrike">
                <a:solidFill>
                  <a:srgbClr val="595959"/>
                </a:solidFill>
                <a:latin typeface="Euphemia"/>
              </a:rPr>
              <a:t>Образец текста</a:t>
            </a:r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  <a:p>
            <a:pPr lvl="1" marL="594360" indent="-228240">
              <a:lnSpc>
                <a:spcPct val="100000"/>
              </a:lnSpc>
              <a:spcBef>
                <a:spcPts val="1001"/>
              </a:spcBef>
              <a:buClr>
                <a:srgbClr val="595959"/>
              </a:buClr>
              <a:buSzPct val="80000"/>
              <a:buFont typeface="Wingdings" charset="2"/>
              <a:buChar char=""/>
            </a:pPr>
            <a:r>
              <a:rPr b="0" lang="en-US" sz="1800" spc="-1" strike="noStrike">
                <a:solidFill>
                  <a:srgbClr val="595959"/>
                </a:solidFill>
                <a:latin typeface="Euphemia"/>
              </a:rPr>
              <a:t>Второй уровень</a:t>
            </a:r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  <a:p>
            <a:pPr lvl="2" marL="914400" indent="-228240">
              <a:lnSpc>
                <a:spcPct val="100000"/>
              </a:lnSpc>
              <a:spcBef>
                <a:spcPts val="799"/>
              </a:spcBef>
              <a:buClr>
                <a:srgbClr val="595959"/>
              </a:buClr>
              <a:buSzPct val="80000"/>
              <a:buFont typeface="Wingdings" charset="2"/>
              <a:buChar char=""/>
            </a:pPr>
            <a:r>
              <a:rPr b="0" lang="en-US" sz="1600" spc="-1" strike="noStrike">
                <a:solidFill>
                  <a:srgbClr val="595959"/>
                </a:solidFill>
                <a:latin typeface="Euphemia"/>
              </a:rPr>
              <a:t>Третий уровень</a:t>
            </a:r>
            <a:endParaRPr b="0" lang="en-US" sz="1600" spc="-1" strike="noStrike">
              <a:solidFill>
                <a:srgbClr val="595959"/>
              </a:solidFill>
              <a:latin typeface="Euphemia"/>
            </a:endParaRPr>
          </a:p>
          <a:p>
            <a:pPr lvl="3" marL="1234440" indent="-228240">
              <a:lnSpc>
                <a:spcPct val="100000"/>
              </a:lnSpc>
              <a:spcBef>
                <a:spcPts val="799"/>
              </a:spcBef>
              <a:buClr>
                <a:srgbClr val="595959"/>
              </a:buClr>
              <a:buSzPct val="80000"/>
              <a:buFont typeface="Wingdings" charset="2"/>
              <a:buChar char=""/>
            </a:pPr>
            <a:r>
              <a:rPr b="0" lang="en-US" sz="1400" spc="-1" strike="noStrike">
                <a:solidFill>
                  <a:srgbClr val="595959"/>
                </a:solidFill>
                <a:latin typeface="Euphemia"/>
              </a:rPr>
              <a:t>Четвертый уровень</a:t>
            </a:r>
            <a:endParaRPr b="0" lang="en-US" sz="1400" spc="-1" strike="noStrike">
              <a:solidFill>
                <a:srgbClr val="595959"/>
              </a:solidFill>
              <a:latin typeface="Euphemia"/>
            </a:endParaRPr>
          </a:p>
          <a:p>
            <a:pPr lvl="4" marL="1554480" indent="-228240">
              <a:lnSpc>
                <a:spcPct val="100000"/>
              </a:lnSpc>
              <a:spcBef>
                <a:spcPts val="799"/>
              </a:spcBef>
              <a:buClr>
                <a:srgbClr val="595959"/>
              </a:buClr>
              <a:buSzPct val="80000"/>
              <a:buFont typeface="Wingdings" charset="2"/>
              <a:buChar char=""/>
            </a:pPr>
            <a:r>
              <a:rPr b="0" lang="en-US" sz="1400" spc="-1" strike="noStrike">
                <a:solidFill>
                  <a:srgbClr val="595959"/>
                </a:solidFill>
                <a:latin typeface="Euphemia"/>
              </a:rPr>
              <a:t>Пятый уровень</a:t>
            </a:r>
            <a:endParaRPr b="0" lang="en-US" sz="14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253440" y="6505200"/>
            <a:ext cx="963720" cy="2282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60AEF77C-3125-4CBE-9A89-C9267128D88F}" type="datetime1">
              <a:rPr b="0" lang="ru-RU" sz="900" spc="-1" strike="noStrike">
                <a:solidFill>
                  <a:srgbClr val="ffffff"/>
                </a:solidFill>
                <a:latin typeface="Euphemia"/>
              </a:rPr>
              <a:t>12.12.2017</a:t>
            </a:fld>
            <a:endParaRPr b="0" lang="ru-RU" sz="9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1280160" y="6505200"/>
            <a:ext cx="6876000" cy="22824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11580840" y="6280200"/>
            <a:ext cx="533160" cy="3488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fld id="{FD4C9DFB-CC29-41DD-BC67-E31AF4968A17}" type="slidenum">
              <a:rPr b="1" lang="ru-RU" sz="1050" spc="-1" strike="noStrike">
                <a:solidFill>
                  <a:srgbClr val="df5327"/>
                </a:solidFill>
                <a:latin typeface="Euphemia"/>
              </a:rPr>
              <a:t>1</a:t>
            </a:fld>
            <a:endParaRPr b="0" lang="ru-RU" sz="105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180040" y="1600200"/>
            <a:ext cx="6400440" cy="2485800"/>
          </a:xfrm>
          <a:prstGeom prst="rect">
            <a:avLst/>
          </a:prstGeom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0" lang="en-US" sz="5200" spc="-1" strike="noStrike">
                <a:solidFill>
                  <a:srgbClr val="595959"/>
                </a:solidFill>
                <a:latin typeface="Euphemia"/>
              </a:rPr>
              <a:t>Образец заголовка</a:t>
            </a:r>
            <a:endParaRPr b="0" lang="en-US" sz="52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180040" y="4105080"/>
            <a:ext cx="6400440" cy="914040"/>
          </a:xfrm>
          <a:prstGeom prst="rect">
            <a:avLst/>
          </a:prstGeom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1800"/>
              </a:spcBef>
            </a:pPr>
            <a:r>
              <a:rPr b="0" lang="en-US" sz="2000" spc="-1" strike="noStrike">
                <a:solidFill>
                  <a:srgbClr val="df5327"/>
                </a:solidFill>
                <a:latin typeface="Euphemia"/>
              </a:rPr>
              <a:t>Образец текста</a:t>
            </a:r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253440" y="6505200"/>
            <a:ext cx="963720" cy="2282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4D8D18E3-9C87-4B88-B838-E99C37F0B979}" type="datetime1">
              <a:rPr b="0" lang="ru-RU" sz="900" spc="-1" strike="noStrike">
                <a:solidFill>
                  <a:srgbClr val="ffffff"/>
                </a:solidFill>
                <a:latin typeface="Euphemia"/>
              </a:rPr>
              <a:t>12.12.2017</a:t>
            </a:fld>
            <a:endParaRPr b="0" lang="ru-RU" sz="9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1280160" y="6505200"/>
            <a:ext cx="6876000" cy="22824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11580840" y="6280200"/>
            <a:ext cx="533160" cy="3488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fld id="{ADBE3E5C-DADD-4076-9623-BAD075D5D3AC}" type="slidenum">
              <a:rPr b="1" lang="ru-RU" sz="1050" spc="-1" strike="noStrike">
                <a:solidFill>
                  <a:srgbClr val="df5327"/>
                </a:solidFill>
                <a:latin typeface="Euphemia"/>
              </a:rPr>
              <a:t>1</a:t>
            </a:fld>
            <a:endParaRPr b="0" lang="ru-RU" sz="105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717480" y="1399680"/>
            <a:ext cx="8683560" cy="27936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80000"/>
              </a:lnSpc>
            </a:pPr>
            <a:r>
              <a:rPr b="1" lang="en-US" sz="6600" spc="-1" strike="noStrike">
                <a:solidFill>
                  <a:srgbClr val="0070c0"/>
                </a:solidFill>
                <a:latin typeface="Euphemia"/>
              </a:rPr>
              <a:t>ОСОБЕННОСТИ ПСИХОЛОГИЧЕСКОЙ КОРРЕЦИИ ГИПЕРАКТИВНОСТИ ДОШКОЛЬНИКОВ</a:t>
            </a:r>
            <a:endParaRPr b="0" lang="en-US" sz="66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408240" y="4559040"/>
            <a:ext cx="7821000" cy="20088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df5327"/>
                </a:solidFill>
                <a:latin typeface="Euphemia"/>
              </a:rPr>
              <a:t>Воспитатель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df5327"/>
                </a:solidFill>
                <a:latin typeface="Euphemia"/>
              </a:rPr>
              <a:t>Перейма-Миргородская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df5327"/>
                </a:solidFill>
                <a:latin typeface="Euphemia"/>
              </a:rPr>
              <a:t>Татьяна Вячеславовна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2208240" y="304920"/>
            <a:ext cx="9372240" cy="119988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1519560" y="543960"/>
            <a:ext cx="10217880" cy="234792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50000">
                <a:schemeClr val="accent1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schemeClr>
              </a:gs>
            </a:gsLst>
            <a:lin ang="5400000"/>
          </a:gradFill>
          <a:ln>
            <a:noFill/>
          </a:ln>
          <a:scene3d>
            <a:camera prst="orthographicFront"/>
            <a:lightRig dir="t" rig="threePt">
              <a:rot lat="0" lon="0" rev="7500000"/>
            </a:lightRig>
          </a:scene3d>
          <a:sp3d prstMaterial="plastic">
            <a:bevelT prst="relaxedInset" w="127000" h="25400"/>
          </a:sp3d>
        </p:spPr>
        <p:style>
          <a:lnRef idx="0"/>
          <a:fillRef idx="0"/>
          <a:effectRef idx="2"/>
          <a:fontRef idx="minor"/>
        </p:style>
        <p:txBody>
          <a:bodyPr lIns="274680" rIns="205920" tIns="274680" bIns="274680" anchor="ctr"/>
          <a:p>
            <a:pPr algn="ctr">
              <a:lnSpc>
                <a:spcPct val="90000"/>
              </a:lnSpc>
              <a:spcAft>
                <a:spcPts val="1891"/>
              </a:spcAft>
            </a:pPr>
            <a:r>
              <a:rPr b="0" lang="ru-RU" sz="5400" spc="-1" strike="noStrike">
                <a:solidFill>
                  <a:srgbClr val="ffffff"/>
                </a:solidFill>
                <a:latin typeface="Euphemia"/>
              </a:rPr>
              <a:t>Программа психокоррекции гиперактивности дошкольников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69" name="CustomShape 3"/>
          <p:cNvSpPr/>
          <p:nvPr/>
        </p:nvSpPr>
        <p:spPr>
          <a:xfrm>
            <a:off x="1523520" y="3163320"/>
            <a:ext cx="4902840" cy="234792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50000">
                <a:schemeClr val="accent3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accent3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schemeClr>
              </a:gs>
            </a:gsLst>
            <a:lin ang="5400000"/>
          </a:gradFill>
          <a:ln>
            <a:noFill/>
          </a:ln>
          <a:scene3d>
            <a:camera prst="orthographicFront"/>
            <a:lightRig dir="t" rig="threePt">
              <a:rot lat="0" lon="0" rev="7500000"/>
            </a:lightRig>
          </a:scene3d>
          <a:sp3d prstMaterial="plastic">
            <a:bevelT prst="relaxedInset" w="127000" h="25400"/>
          </a:sp3d>
        </p:spPr>
        <p:style>
          <a:lnRef idx="0"/>
          <a:fillRef idx="0"/>
          <a:effectRef idx="2"/>
          <a:fontRef idx="minor"/>
        </p:style>
        <p:txBody>
          <a:bodyPr lIns="205920" rIns="137160" tIns="205920" bIns="205920" anchor="ctr"/>
          <a:p>
            <a:pPr algn="ctr">
              <a:lnSpc>
                <a:spcPct val="90000"/>
              </a:lnSpc>
              <a:spcAft>
                <a:spcPts val="1261"/>
              </a:spcAft>
            </a:pPr>
            <a:r>
              <a:rPr b="0" i="1" lang="ru-RU" sz="3600" spc="-1" strike="noStrike">
                <a:solidFill>
                  <a:srgbClr val="000000"/>
                </a:solidFill>
                <a:latin typeface="Euphemia"/>
              </a:rPr>
              <a:t>Орагнизованная работа с детьми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70" name="CustomShape 4"/>
          <p:cNvSpPr/>
          <p:nvPr/>
        </p:nvSpPr>
        <p:spPr>
          <a:xfrm>
            <a:off x="6774120" y="3163320"/>
            <a:ext cx="4902840" cy="234792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50000">
                <a:schemeClr val="accent3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accent3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schemeClr>
              </a:gs>
            </a:gsLst>
            <a:lin ang="5400000"/>
          </a:gradFill>
          <a:ln>
            <a:noFill/>
          </a:ln>
          <a:scene3d>
            <a:camera prst="orthographicFront"/>
            <a:lightRig dir="t" rig="threePt">
              <a:rot lat="0" lon="0" rev="7500000"/>
            </a:lightRig>
          </a:scene3d>
          <a:sp3d prstMaterial="plastic">
            <a:bevelT prst="relaxedInset" w="127000" h="25400"/>
          </a:sp3d>
        </p:spPr>
        <p:style>
          <a:lnRef idx="0"/>
          <a:fillRef idx="0"/>
          <a:effectRef idx="2"/>
          <a:fontRef idx="minor"/>
        </p:style>
        <p:txBody>
          <a:bodyPr lIns="175320" rIns="106560" tIns="175320" bIns="175320" anchor="ctr"/>
          <a:p>
            <a:pPr algn="ctr">
              <a:lnSpc>
                <a:spcPct val="90000"/>
              </a:lnSpc>
              <a:spcAft>
                <a:spcPts val="981"/>
              </a:spcAft>
            </a:pPr>
            <a:r>
              <a:rPr b="0" i="1" lang="ru-RU" sz="2800" spc="-1" strike="noStrike">
                <a:solidFill>
                  <a:srgbClr val="000000"/>
                </a:solidFill>
                <a:latin typeface="Euphemia"/>
              </a:rPr>
              <a:t>Просветительская работа с родителями гиперактивных дошкольников</a:t>
            </a:r>
            <a:endParaRPr b="0" lang="ru-RU" sz="2800" spc="-1" strike="noStrike"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476640" y="304920"/>
            <a:ext cx="11103840" cy="119988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br/>
            <a:r>
              <a:rPr b="1" lang="en-US" sz="3200" spc="-1" strike="noStrike">
                <a:solidFill>
                  <a:srgbClr val="595959"/>
                </a:solidFill>
                <a:latin typeface="Euphemia"/>
              </a:rPr>
              <a:t>Динамика показателей детей с СДВГ в экспериментальной группе</a:t>
            </a:r>
            <a:br/>
            <a:endParaRPr b="0" lang="en-US" sz="3200" spc="-1" strike="noStrike">
              <a:solidFill>
                <a:srgbClr val="595959"/>
              </a:solidFill>
              <a:latin typeface="Euphemia"/>
            </a:endParaRPr>
          </a:p>
        </p:txBody>
      </p:sp>
      <p:pic>
        <p:nvPicPr>
          <p:cNvPr id="172" name="Объект 6" descr=""/>
          <p:cNvPicPr/>
          <p:nvPr/>
        </p:nvPicPr>
        <p:blipFill>
          <a:blip r:embed="rId1"/>
          <a:stretch/>
        </p:blipFill>
        <p:spPr>
          <a:xfrm>
            <a:off x="2208240" y="1777320"/>
            <a:ext cx="8403480" cy="459756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3850920" y="1600200"/>
            <a:ext cx="7729560" cy="24858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100000"/>
              </a:lnSpc>
            </a:pPr>
            <a:r>
              <a:rPr b="0" lang="en-US" sz="7200" spc="-1" strike="noStrike">
                <a:solidFill>
                  <a:srgbClr val="595959"/>
                </a:solidFill>
                <a:latin typeface="Euphemia"/>
              </a:rPr>
              <a:t>Спасибо за внимание!</a:t>
            </a:r>
            <a:endParaRPr b="0" lang="en-US" sz="72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5180040" y="4105080"/>
            <a:ext cx="6400440" cy="91404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en-US" sz="20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2208240" y="304920"/>
            <a:ext cx="9372240" cy="119988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pic>
        <p:nvPicPr>
          <p:cNvPr id="131" name="Объект 3" descr=""/>
          <p:cNvPicPr/>
          <p:nvPr/>
        </p:nvPicPr>
        <p:blipFill>
          <a:blip r:embed="rId1"/>
          <a:stretch/>
        </p:blipFill>
        <p:spPr>
          <a:xfrm>
            <a:off x="5473800" y="304920"/>
            <a:ext cx="3399480" cy="4674600"/>
          </a:xfrm>
          <a:prstGeom prst="rect">
            <a:avLst/>
          </a:prstGeom>
          <a:ln>
            <a:noFill/>
          </a:ln>
        </p:spPr>
      </p:pic>
      <p:pic>
        <p:nvPicPr>
          <p:cNvPr id="132" name="Рисунок 4" descr=""/>
          <p:cNvPicPr/>
          <p:nvPr/>
        </p:nvPicPr>
        <p:blipFill>
          <a:blip r:embed="rId2"/>
          <a:stretch/>
        </p:blipFill>
        <p:spPr>
          <a:xfrm>
            <a:off x="2633760" y="304920"/>
            <a:ext cx="2646000" cy="3674520"/>
          </a:xfrm>
          <a:prstGeom prst="rect">
            <a:avLst/>
          </a:prstGeom>
          <a:ln>
            <a:noFill/>
          </a:ln>
        </p:spPr>
      </p:pic>
      <p:pic>
        <p:nvPicPr>
          <p:cNvPr id="133" name="Рисунок 5" descr=""/>
          <p:cNvPicPr/>
          <p:nvPr/>
        </p:nvPicPr>
        <p:blipFill>
          <a:blip r:embed="rId3"/>
          <a:stretch/>
        </p:blipFill>
        <p:spPr>
          <a:xfrm>
            <a:off x="65160" y="304920"/>
            <a:ext cx="2568240" cy="4215240"/>
          </a:xfrm>
          <a:prstGeom prst="rect">
            <a:avLst/>
          </a:prstGeom>
          <a:ln>
            <a:noFill/>
          </a:ln>
        </p:spPr>
      </p:pic>
      <p:pic>
        <p:nvPicPr>
          <p:cNvPr id="134" name="Рисунок 6" descr=""/>
          <p:cNvPicPr/>
          <p:nvPr/>
        </p:nvPicPr>
        <p:blipFill>
          <a:blip r:embed="rId4"/>
          <a:stretch/>
        </p:blipFill>
        <p:spPr>
          <a:xfrm>
            <a:off x="8873640" y="304920"/>
            <a:ext cx="2832840" cy="4674600"/>
          </a:xfrm>
          <a:prstGeom prst="rect">
            <a:avLst/>
          </a:prstGeom>
          <a:ln>
            <a:noFill/>
          </a:ln>
        </p:spPr>
      </p:pic>
      <p:pic>
        <p:nvPicPr>
          <p:cNvPr id="135" name="Рисунок 7" descr=""/>
          <p:cNvPicPr/>
          <p:nvPr/>
        </p:nvPicPr>
        <p:blipFill>
          <a:blip r:embed="rId5"/>
          <a:stretch/>
        </p:blipFill>
        <p:spPr>
          <a:xfrm>
            <a:off x="2685600" y="3979440"/>
            <a:ext cx="2736000" cy="287820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837000" y="304920"/>
            <a:ext cx="10743480" cy="119988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</a:pPr>
            <a:r>
              <a:rPr b="0" lang="en-US" sz="6000" spc="-1" strike="noStrike">
                <a:solidFill>
                  <a:srgbClr val="0070c0"/>
                </a:solidFill>
                <a:latin typeface="Euphemia"/>
              </a:rPr>
              <a:t>ЦЕЛЬ РАБОТЫ</a:t>
            </a:r>
            <a:endParaRPr b="0" lang="en-US" sz="6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2047680" y="1600200"/>
            <a:ext cx="9532800" cy="41144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274320" indent="-228240" algn="ctr">
              <a:lnSpc>
                <a:spcPct val="100000"/>
              </a:lnSpc>
              <a:spcBef>
                <a:spcPts val="1800"/>
              </a:spcBef>
              <a:buClr>
                <a:srgbClr val="000000"/>
              </a:buClr>
              <a:buSzPct val="80000"/>
              <a:buFont typeface="Wingdings" charset="2"/>
              <a:buChar char=""/>
            </a:pPr>
            <a:r>
              <a:rPr b="0" lang="en-US" sz="4400" spc="-1" strike="noStrike">
                <a:solidFill>
                  <a:srgbClr val="000000"/>
                </a:solidFill>
                <a:latin typeface="Euphemia"/>
              </a:rPr>
              <a:t>теоретическое обоснование и экспериментальная проверка комплексной программы психокоррекции гиперактивности детей дошкольного возраста.</a:t>
            </a:r>
            <a:endParaRPr b="0" lang="en-US" sz="4400" spc="-1" strike="noStrike">
              <a:solidFill>
                <a:srgbClr val="595959"/>
              </a:solidFill>
              <a:latin typeface="Euphemia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44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2208240" y="304920"/>
            <a:ext cx="9372240" cy="36468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endParaRPr b="0" lang="en-US" sz="18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2208240" y="669600"/>
            <a:ext cx="9372240" cy="50450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274320" indent="-228240">
              <a:lnSpc>
                <a:spcPct val="90000"/>
              </a:lnSpc>
              <a:spcBef>
                <a:spcPts val="1800"/>
              </a:spcBef>
              <a:buClr>
                <a:srgbClr val="7030a0"/>
              </a:buClr>
              <a:buSzPct val="80000"/>
              <a:buFont typeface="Wingdings" charset="2"/>
              <a:buChar char=""/>
            </a:pPr>
            <a:r>
              <a:rPr b="1" lang="en-US" sz="4800" spc="-1" strike="noStrike">
                <a:solidFill>
                  <a:srgbClr val="7030a0"/>
                </a:solidFill>
                <a:latin typeface="Euphemia"/>
              </a:rPr>
              <a:t>Объект исследования</a:t>
            </a:r>
            <a:r>
              <a:rPr b="0" lang="en-US" sz="4800" spc="-1" strike="noStrike">
                <a:solidFill>
                  <a:srgbClr val="7030a0"/>
                </a:solidFill>
                <a:latin typeface="Euphemia"/>
              </a:rPr>
              <a:t> – феномен гиперактивности у детей дошкольного возраста.</a:t>
            </a:r>
            <a:endParaRPr b="0" lang="en-US" sz="4800" spc="-1" strike="noStrike">
              <a:solidFill>
                <a:srgbClr val="595959"/>
              </a:solidFill>
              <a:latin typeface="Euphemia"/>
            </a:endParaRPr>
          </a:p>
          <a:p>
            <a:pPr marL="274320" indent="-228240">
              <a:lnSpc>
                <a:spcPct val="90000"/>
              </a:lnSpc>
              <a:spcBef>
                <a:spcPts val="1800"/>
              </a:spcBef>
              <a:buClr>
                <a:srgbClr val="7030a0"/>
              </a:buClr>
              <a:buSzPct val="80000"/>
              <a:buFont typeface="Wingdings" charset="2"/>
              <a:buChar char=""/>
            </a:pPr>
            <a:r>
              <a:rPr b="1" lang="en-US" sz="4800" spc="-1" strike="noStrike">
                <a:solidFill>
                  <a:srgbClr val="7030a0"/>
                </a:solidFill>
                <a:latin typeface="Euphemia"/>
              </a:rPr>
              <a:t>Предмет исследования</a:t>
            </a:r>
            <a:r>
              <a:rPr b="0" lang="en-US" sz="4800" spc="-1" strike="noStrike">
                <a:solidFill>
                  <a:srgbClr val="7030a0"/>
                </a:solidFill>
                <a:latin typeface="Euphemia"/>
              </a:rPr>
              <a:t> – особенности психологической коррекции гиперактивности детей дошкольного возраста.</a:t>
            </a:r>
            <a:endParaRPr b="0" lang="en-US" sz="4800" spc="-1" strike="noStrike">
              <a:solidFill>
                <a:srgbClr val="595959"/>
              </a:solidFill>
              <a:latin typeface="Euphemia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48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347760" y="682560"/>
            <a:ext cx="11232720" cy="8222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595959"/>
                </a:solidFill>
                <a:latin typeface="Euphemia"/>
              </a:rPr>
              <a:t>Задачи выпускной квалификационной работы</a:t>
            </a:r>
            <a:br/>
            <a:endParaRPr b="0" lang="en-US" sz="4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1906200" y="1120320"/>
            <a:ext cx="9674280" cy="45943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74320" indent="-228240" algn="just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"/>
            </a:pPr>
            <a:r>
              <a:rPr b="0" lang="en-US" sz="2800" spc="-1" strike="noStrike">
                <a:solidFill>
                  <a:srgbClr val="000000"/>
                </a:solidFill>
                <a:latin typeface="Euphemia"/>
              </a:rPr>
              <a:t>Провести анализ основных категорий исследования;</a:t>
            </a: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 marL="274320" indent="-228240" algn="just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"/>
            </a:pPr>
            <a:r>
              <a:rPr b="0" lang="en-US" sz="2800" spc="-1" strike="noStrike">
                <a:solidFill>
                  <a:srgbClr val="000000"/>
                </a:solidFill>
                <a:latin typeface="Euphemia"/>
              </a:rPr>
              <a:t>Дать психолого-педагогическую характеристику гиперактивным дошкольникам;</a:t>
            </a: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 marL="274320" indent="-228240" algn="just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"/>
            </a:pPr>
            <a:r>
              <a:rPr b="0" lang="en-US" sz="2800" spc="-1" strike="noStrike">
                <a:solidFill>
                  <a:srgbClr val="000000"/>
                </a:solidFill>
                <a:latin typeface="Euphemia"/>
              </a:rPr>
              <a:t>Проанализировать методы психокоррекции гиперактивного поведения дошкольников;</a:t>
            </a: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 marL="274320" indent="-228240" algn="just">
              <a:lnSpc>
                <a:spcPct val="100000"/>
              </a:lnSpc>
              <a:buClr>
                <a:srgbClr val="000000"/>
              </a:buClr>
              <a:buSzPct val="80000"/>
              <a:buFont typeface="Wingdings" charset="2"/>
              <a:buChar char=""/>
            </a:pPr>
            <a:r>
              <a:rPr b="0" lang="en-US" sz="2800" spc="-1" strike="noStrike">
                <a:solidFill>
                  <a:srgbClr val="000000"/>
                </a:solidFill>
                <a:latin typeface="Euphemia"/>
              </a:rPr>
              <a:t>Исследовать уровень гиперактивности дошкольников, разработать программу психокоррекции гиперактивности дошкольников и проверить результаты опытно-экспериментальной работы.</a:t>
            </a: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>
              <a:lnSpc>
                <a:spcPct val="100000"/>
              </a:lnSpc>
              <a:spcBef>
                <a:spcPts val="1800"/>
              </a:spcBef>
            </a:pP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2208240" y="304920"/>
            <a:ext cx="9372240" cy="119988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Euphemia"/>
              </a:rPr>
              <a:t>Выводы по первой задаче</a:t>
            </a:r>
            <a:endParaRPr b="0" lang="en-US" sz="44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2079360" y="1613160"/>
            <a:ext cx="9372240" cy="4114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74320" indent="-228240" algn="just">
              <a:lnSpc>
                <a:spcPct val="100000"/>
              </a:lnSpc>
              <a:spcBef>
                <a:spcPts val="1800"/>
              </a:spcBef>
              <a:buClr>
                <a:srgbClr val="595959"/>
              </a:buClr>
              <a:buSzPct val="80000"/>
              <a:buFont typeface="Wingdings" charset="2"/>
              <a:buChar char=""/>
            </a:pPr>
            <a:r>
              <a:rPr b="0" i="1" lang="en-US" sz="2800" spc="-1" strike="noStrike">
                <a:solidFill>
                  <a:srgbClr val="595959"/>
                </a:solidFill>
                <a:latin typeface="Euphemia"/>
              </a:rPr>
              <a:t>1. Провести анализ основных категорий исследования:</a:t>
            </a: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 marL="274320" indent="-228240" algn="just">
              <a:lnSpc>
                <a:spcPct val="100000"/>
              </a:lnSpc>
              <a:spcBef>
                <a:spcPts val="1800"/>
              </a:spcBef>
              <a:buClr>
                <a:srgbClr val="595959"/>
              </a:buClr>
              <a:buSzPct val="80000"/>
              <a:buFont typeface="Wingdings" charset="2"/>
              <a:buChar char=""/>
            </a:pPr>
            <a:r>
              <a:rPr b="0" lang="en-US" sz="2800" spc="-1" strike="noStrike">
                <a:solidFill>
                  <a:srgbClr val="595959"/>
                </a:solidFill>
                <a:latin typeface="Euphemia"/>
              </a:rPr>
              <a:t>Феномен гиперактивности (синдром дефицита внимания и гиперактивности – СДВГ) определяется как нарушение, вызванное минимальной мозговой дисфункцией, которое характеризуется чрезмерной активностью, дефектами концентрации внимания, импульсивностью в социальном поведении, проблемами в коммуникации, академическими трудностями и низкой самооценкой.</a:t>
            </a: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2800" spc="-1" strike="noStrike">
              <a:solidFill>
                <a:srgbClr val="595959"/>
              </a:solidFill>
              <a:latin typeface="Euphemia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657000" y="-300600"/>
            <a:ext cx="10820520" cy="119988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595959"/>
                </a:solidFill>
                <a:latin typeface="Euphemia"/>
              </a:rPr>
              <a:t>Выводы по второй задаче</a:t>
            </a:r>
            <a:endParaRPr b="0" lang="en-US" sz="36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1094040" y="900000"/>
            <a:ext cx="10135800" cy="1432080"/>
          </a:xfrm>
          <a:prstGeom prst="rect">
            <a:avLst/>
          </a:prstGeom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37160" rIns="137160" tIns="137160" bIns="137160" anchor="ctr"/>
          <a:p>
            <a:pPr algn="ctr">
              <a:lnSpc>
                <a:spcPct val="90000"/>
              </a:lnSpc>
              <a:spcAft>
                <a:spcPts val="1261"/>
              </a:spcAft>
            </a:pPr>
            <a:r>
              <a:rPr b="0" lang="ru-RU" sz="3600" spc="-1" strike="noStrike">
                <a:solidFill>
                  <a:srgbClr val="ffffff"/>
                </a:solidFill>
                <a:latin typeface="Euphemia"/>
              </a:rPr>
              <a:t>Признаки гиперактивности у дошкольников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46" name="CustomShape 3"/>
          <p:cNvSpPr/>
          <p:nvPr/>
        </p:nvSpPr>
        <p:spPr>
          <a:xfrm>
            <a:off x="1099080" y="2332440"/>
            <a:ext cx="3375000" cy="3008160"/>
          </a:xfrm>
          <a:prstGeom prst="rect">
            <a:avLst/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</a:ln>
        </p:spPr>
        <p:style>
          <a:lnRef idx="2"/>
          <a:fillRef idx="0"/>
          <a:effectRef idx="0"/>
          <a:fontRef idx="minor"/>
        </p:style>
        <p:txBody>
          <a:bodyPr lIns="114480" rIns="114480" tIns="114480" bIns="114480" anchor="ctr"/>
          <a:p>
            <a:pPr algn="ctr">
              <a:lnSpc>
                <a:spcPct val="90000"/>
              </a:lnSpc>
              <a:spcAft>
                <a:spcPts val="1049"/>
              </a:spcAft>
            </a:pPr>
            <a:r>
              <a:rPr b="0" i="1" lang="ru-RU" sz="3000" spc="-1" strike="noStrike">
                <a:solidFill>
                  <a:srgbClr val="ffffff"/>
                </a:solidFill>
                <a:latin typeface="Euphemia"/>
              </a:rPr>
              <a:t>постоянная двигательная активность;</a:t>
            </a:r>
            <a:endParaRPr b="0" lang="ru-RU" sz="3000" spc="-1" strike="noStrike">
              <a:latin typeface="Arial"/>
            </a:endParaRPr>
          </a:p>
          <a:p>
            <a:pPr algn="ctr">
              <a:lnSpc>
                <a:spcPct val="90000"/>
              </a:lnSpc>
              <a:spcAft>
                <a:spcPts val="1049"/>
              </a:spcAft>
            </a:pPr>
            <a:r>
              <a:rPr b="0" i="1" lang="ru-RU" sz="3000" spc="-1" strike="noStrike">
                <a:solidFill>
                  <a:srgbClr val="ffffff"/>
                </a:solidFill>
                <a:latin typeface="Euphemia"/>
              </a:rPr>
              <a:t>нарушение внимания</a:t>
            </a:r>
            <a:endParaRPr b="0" lang="ru-RU" sz="3000" spc="-1" strike="noStrike">
              <a:latin typeface="Arial"/>
            </a:endParaRPr>
          </a:p>
        </p:txBody>
      </p:sp>
      <p:sp>
        <p:nvSpPr>
          <p:cNvPr id="147" name="CustomShape 4"/>
          <p:cNvSpPr/>
          <p:nvPr/>
        </p:nvSpPr>
        <p:spPr>
          <a:xfrm>
            <a:off x="4474440" y="2332440"/>
            <a:ext cx="3375000" cy="3008160"/>
          </a:xfrm>
          <a:prstGeom prst="rect">
            <a:avLst/>
          </a:prstGeom>
          <a:solidFill>
            <a:schemeClr val="accent3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</a:ln>
        </p:spPr>
        <p:style>
          <a:lnRef idx="2"/>
          <a:fillRef idx="0"/>
          <a:effectRef idx="0"/>
          <a:fontRef idx="minor"/>
        </p:style>
        <p:txBody>
          <a:bodyPr lIns="114480" rIns="114480" tIns="114480" bIns="114480" anchor="ctr"/>
          <a:p>
            <a:pPr algn="ctr">
              <a:lnSpc>
                <a:spcPct val="90000"/>
              </a:lnSpc>
              <a:spcAft>
                <a:spcPts val="1049"/>
              </a:spcAft>
            </a:pPr>
            <a:r>
              <a:rPr b="0" i="1" lang="ru-RU" sz="3000" spc="-1" strike="noStrike">
                <a:solidFill>
                  <a:srgbClr val="ffffff"/>
                </a:solidFill>
                <a:latin typeface="Euphemia"/>
              </a:rPr>
              <a:t>эмоциональная лабильность;</a:t>
            </a:r>
            <a:endParaRPr b="0" lang="ru-RU" sz="3000" spc="-1" strike="noStrike">
              <a:latin typeface="Arial"/>
            </a:endParaRPr>
          </a:p>
          <a:p>
            <a:pPr algn="ctr">
              <a:lnSpc>
                <a:spcPct val="90000"/>
              </a:lnSpc>
              <a:spcAft>
                <a:spcPts val="1049"/>
              </a:spcAft>
            </a:pPr>
            <a:r>
              <a:rPr b="0" i="1" lang="ru-RU" sz="3000" spc="-1" strike="noStrike">
                <a:solidFill>
                  <a:srgbClr val="ffffff"/>
                </a:solidFill>
                <a:latin typeface="Euphemia"/>
              </a:rPr>
              <a:t>неспособность выполнять задание до конца</a:t>
            </a:r>
            <a:endParaRPr b="0" lang="ru-RU" sz="3000" spc="-1" strike="noStrike">
              <a:latin typeface="Arial"/>
            </a:endParaRPr>
          </a:p>
        </p:txBody>
      </p:sp>
      <p:sp>
        <p:nvSpPr>
          <p:cNvPr id="148" name="CustomShape 5"/>
          <p:cNvSpPr/>
          <p:nvPr/>
        </p:nvSpPr>
        <p:spPr>
          <a:xfrm>
            <a:off x="7850160" y="2332440"/>
            <a:ext cx="3375000" cy="3008160"/>
          </a:xfrm>
          <a:prstGeom prst="rect">
            <a:avLst/>
          </a:prstGeom>
          <a:solidFill>
            <a:schemeClr val="accent4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</a:ln>
        </p:spPr>
        <p:style>
          <a:lnRef idx="2"/>
          <a:fillRef idx="0"/>
          <a:effectRef idx="0"/>
          <a:fontRef idx="minor"/>
        </p:style>
        <p:txBody>
          <a:bodyPr lIns="114480" rIns="114480" tIns="114480" bIns="114480" anchor="ctr"/>
          <a:p>
            <a:pPr algn="ctr">
              <a:lnSpc>
                <a:spcPct val="90000"/>
              </a:lnSpc>
              <a:spcAft>
                <a:spcPts val="1049"/>
              </a:spcAft>
            </a:pPr>
            <a:r>
              <a:rPr b="0" i="1" lang="ru-RU" sz="3000" spc="-1" strike="noStrike">
                <a:solidFill>
                  <a:srgbClr val="ffffff"/>
                </a:solidFill>
                <a:latin typeface="Euphemia"/>
              </a:rPr>
              <a:t>вспыльчивость, непереносимость стресса, импульсивность</a:t>
            </a:r>
            <a:endParaRPr b="0" lang="ru-RU" sz="3000" spc="-1" strike="noStrike">
              <a:latin typeface="Arial"/>
            </a:endParaRPr>
          </a:p>
        </p:txBody>
      </p:sp>
      <p:sp>
        <p:nvSpPr>
          <p:cNvPr id="149" name="CustomShape 6"/>
          <p:cNvSpPr/>
          <p:nvPr/>
        </p:nvSpPr>
        <p:spPr>
          <a:xfrm>
            <a:off x="1094040" y="5340960"/>
            <a:ext cx="10135800" cy="334080"/>
          </a:xfrm>
          <a:prstGeom prst="rect">
            <a:avLst/>
          </a:prstGeom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2210400" y="-171720"/>
            <a:ext cx="9372240" cy="119988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Euphemia"/>
              </a:rPr>
              <a:t>Выводы по третей задаче</a:t>
            </a:r>
            <a:endParaRPr b="0" lang="en-US" sz="44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1819800" y="1218600"/>
            <a:ext cx="10154160" cy="1642320"/>
          </a:xfrm>
          <a:prstGeom prst="roundRect">
            <a:avLst>
              <a:gd name="adj" fmla="val 1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185400" rIns="137160" tIns="185400" bIns="185040" anchor="ctr"/>
          <a:p>
            <a:pPr algn="ctr">
              <a:lnSpc>
                <a:spcPct val="90000"/>
              </a:lnSpc>
              <a:spcAft>
                <a:spcPts val="1261"/>
              </a:spcAft>
            </a:pPr>
            <a:r>
              <a:rPr b="0" lang="ru-RU" sz="3600" spc="-1" strike="noStrike">
                <a:solidFill>
                  <a:srgbClr val="ffffff"/>
                </a:solidFill>
                <a:latin typeface="Euphemia"/>
              </a:rPr>
              <a:t>Методы коррекции гиперактивности дошкольников: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52" name="CustomShape 3"/>
          <p:cNvSpPr/>
          <p:nvPr/>
        </p:nvSpPr>
        <p:spPr>
          <a:xfrm>
            <a:off x="1829520" y="3037680"/>
            <a:ext cx="3303000" cy="1642320"/>
          </a:xfrm>
          <a:prstGeom prst="roundRect">
            <a:avLst>
              <a:gd name="adj" fmla="val 10000"/>
            </a:avLst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154800" rIns="106560" tIns="154800" bIns="154440" anchor="ctr"/>
          <a:p>
            <a:pPr algn="ctr">
              <a:lnSpc>
                <a:spcPct val="90000"/>
              </a:lnSpc>
              <a:spcAft>
                <a:spcPts val="981"/>
              </a:spcAft>
            </a:pPr>
            <a:r>
              <a:rPr b="0" lang="ru-RU" sz="2800" spc="-1" strike="noStrike">
                <a:solidFill>
                  <a:srgbClr val="ffffff"/>
                </a:solidFill>
                <a:latin typeface="Euphemia"/>
              </a:rPr>
              <a:t>Медикаментозная терапия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53" name="CustomShape 4"/>
          <p:cNvSpPr/>
          <p:nvPr/>
        </p:nvSpPr>
        <p:spPr>
          <a:xfrm>
            <a:off x="5853240" y="3037680"/>
            <a:ext cx="5994360" cy="1642320"/>
          </a:xfrm>
          <a:prstGeom prst="roundRect">
            <a:avLst>
              <a:gd name="adj" fmla="val 10000"/>
            </a:avLst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173880" rIns="125640" tIns="173880" bIns="173520" anchor="ctr"/>
          <a:p>
            <a:pPr algn="ctr">
              <a:lnSpc>
                <a:spcPct val="90000"/>
              </a:lnSpc>
              <a:spcAft>
                <a:spcPts val="1154"/>
              </a:spcAft>
            </a:pPr>
            <a:r>
              <a:rPr b="0" lang="ru-RU" sz="3300" spc="-1" strike="noStrike">
                <a:solidFill>
                  <a:srgbClr val="ffffff"/>
                </a:solidFill>
                <a:latin typeface="Euphemia"/>
              </a:rPr>
              <a:t>Методы психокоррекционного воздействия</a:t>
            </a:r>
            <a:endParaRPr b="0" lang="ru-RU" sz="3300" spc="-1" strike="noStrike">
              <a:latin typeface="Arial"/>
            </a:endParaRPr>
          </a:p>
        </p:txBody>
      </p:sp>
      <p:sp>
        <p:nvSpPr>
          <p:cNvPr id="154" name="CustomShape 5"/>
          <p:cNvSpPr/>
          <p:nvPr/>
        </p:nvSpPr>
        <p:spPr>
          <a:xfrm>
            <a:off x="5750280" y="4754160"/>
            <a:ext cx="6226920" cy="1642320"/>
          </a:xfrm>
          <a:prstGeom prst="roundRect">
            <a:avLst>
              <a:gd name="adj" fmla="val 10000"/>
            </a:avLst>
          </a:prstGeom>
          <a:solidFill>
            <a:schemeClr val="accent3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139680" tIns="139680" bIns="139320" anchor="ctr"/>
          <a:p>
            <a:pPr algn="just">
              <a:lnSpc>
                <a:spcPct val="9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90000"/>
              </a:lnSpc>
            </a:pPr>
            <a:r>
              <a:rPr b="0" lang="ru-RU" sz="2400" spc="-1" strike="noStrike">
                <a:solidFill>
                  <a:srgbClr val="ffffff"/>
                </a:solidFill>
                <a:latin typeface="Euphemia"/>
              </a:rPr>
              <a:t>1. Когнитивно-бихевиариальная терапия;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ru-RU" sz="2400" spc="-1" strike="noStrike">
                <a:solidFill>
                  <a:srgbClr val="ffffff"/>
                </a:solidFill>
                <a:latin typeface="Euphemia"/>
              </a:rPr>
              <a:t>2. Тренинги родительской компетентности;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ru-RU" sz="2400" spc="-1" strike="noStrike">
                <a:solidFill>
                  <a:srgbClr val="ffffff"/>
                </a:solidFill>
                <a:latin typeface="Euphemia"/>
              </a:rPr>
              <a:t>3. Арт–, музыко – и сказкотерапия;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endParaRPr b="0" lang="ru-RU" sz="2400" spc="-1" strike="noStrike"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1275120" y="304920"/>
            <a:ext cx="10305360" cy="11757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595959"/>
                </a:solidFill>
                <a:latin typeface="Euphemia"/>
              </a:rPr>
              <a:t>Выводы по четвертой задаче:</a:t>
            </a:r>
            <a:br/>
            <a:endParaRPr b="0" lang="en-US" sz="4000" spc="-1" strike="noStrike">
              <a:solidFill>
                <a:srgbClr val="595959"/>
              </a:solidFill>
              <a:latin typeface="Euphemia"/>
            </a:endParaRPr>
          </a:p>
        </p:txBody>
      </p:sp>
      <p:sp>
        <p:nvSpPr>
          <p:cNvPr id="156" name="CustomShape 2"/>
          <p:cNvSpPr/>
          <p:nvPr/>
        </p:nvSpPr>
        <p:spPr>
          <a:xfrm>
            <a:off x="1151640" y="3028680"/>
            <a:ext cx="2172240" cy="1085760"/>
          </a:xfrm>
          <a:prstGeom prst="roundRect">
            <a:avLst>
              <a:gd name="adj" fmla="val 1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43200" rIns="11520" tIns="43200" bIns="43560" anchor="ctr"/>
          <a:p>
            <a:pPr algn="ctr">
              <a:lnSpc>
                <a:spcPct val="90000"/>
              </a:lnSpc>
              <a:spcAft>
                <a:spcPts val="629"/>
              </a:spcAft>
            </a:pP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Констатирующий этап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7" name="CustomShape 3"/>
          <p:cNvSpPr/>
          <p:nvPr/>
        </p:nvSpPr>
        <p:spPr>
          <a:xfrm rot="18278400">
            <a:off x="2994120" y="2924280"/>
            <a:ext cx="1528560" cy="37080"/>
          </a:xfrm>
          <a:custGeom>
            <a:avLst/>
            <a:gdLst/>
            <a:ahLst/>
            <a:rect l="l" t="t" r="r" b="b"/>
            <a:pathLst>
              <a:path w="1528811" h="0">
                <a:moveTo>
                  <a:pt x="0" y="18790"/>
                </a:moveTo>
                <a:lnTo>
                  <a:pt x="1528811" y="18790"/>
                </a:lnTo>
              </a:path>
            </a:pathLst>
          </a:custGeom>
          <a:noFill/>
          <a:ln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z="-110000"/>
        </p:spPr>
        <p:style>
          <a:lnRef idx="2"/>
          <a:fillRef idx="0"/>
          <a:effectRef idx="0"/>
          <a:fontRef idx="minor"/>
        </p:style>
      </p:sp>
      <p:sp>
        <p:nvSpPr>
          <p:cNvPr id="158" name="CustomShape 4"/>
          <p:cNvSpPr/>
          <p:nvPr/>
        </p:nvSpPr>
        <p:spPr>
          <a:xfrm>
            <a:off x="4193280" y="1770840"/>
            <a:ext cx="1044000" cy="1085760"/>
          </a:xfrm>
          <a:prstGeom prst="roundRect">
            <a:avLst>
              <a:gd name="adj" fmla="val 10000"/>
            </a:avLst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43200" rIns="12600" tIns="43200" bIns="43200" anchor="ctr"/>
          <a:p>
            <a:pPr algn="ctr">
              <a:lnSpc>
                <a:spcPct val="90000"/>
              </a:lnSpc>
              <a:spcAft>
                <a:spcPts val="700"/>
              </a:spcAft>
            </a:pPr>
            <a:r>
              <a:rPr b="0" lang="ru-RU" sz="2000" spc="-1" strike="noStrike">
                <a:solidFill>
                  <a:srgbClr val="ffffff"/>
                </a:solidFill>
                <a:latin typeface="Euphemia"/>
              </a:rPr>
              <a:t>1 этап (скрининговый)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59" name="CustomShape 5"/>
          <p:cNvSpPr/>
          <p:nvPr/>
        </p:nvSpPr>
        <p:spPr>
          <a:xfrm rot="19501800">
            <a:off x="5137560" y="1978200"/>
            <a:ext cx="1105560" cy="37080"/>
          </a:xfrm>
          <a:custGeom>
            <a:avLst/>
            <a:gdLst/>
            <a:ahLst/>
            <a:rect l="l" t="t" r="r" b="b"/>
            <a:pathLst>
              <a:path w="1106051" h="0">
                <a:moveTo>
                  <a:pt x="0" y="18790"/>
                </a:moveTo>
                <a:lnTo>
                  <a:pt x="1106051" y="18790"/>
                </a:lnTo>
              </a:path>
            </a:pathLst>
          </a:custGeom>
          <a:noFill/>
          <a:ln>
            <a:solidFill>
              <a:schemeClr val="accent3">
                <a:hueOff val="0"/>
                <a:satOff val="0"/>
                <a:lumOff val="0"/>
                <a:alphaOff val="0"/>
              </a:schemeClr>
            </a:solidFill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z="-110000"/>
        </p:spPr>
        <p:style>
          <a:lnRef idx="2"/>
          <a:fillRef idx="0"/>
          <a:effectRef idx="0"/>
          <a:fontRef idx="minor"/>
        </p:style>
      </p:sp>
      <p:sp>
        <p:nvSpPr>
          <p:cNvPr id="160" name="CustomShape 6"/>
          <p:cNvSpPr/>
          <p:nvPr/>
        </p:nvSpPr>
        <p:spPr>
          <a:xfrm>
            <a:off x="6143760" y="1136880"/>
            <a:ext cx="3053520" cy="1085760"/>
          </a:xfrm>
          <a:prstGeom prst="roundRect">
            <a:avLst>
              <a:gd name="adj" fmla="val 10000"/>
            </a:avLst>
          </a:prstGeom>
          <a:solidFill>
            <a:schemeClr val="accent3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44280" rIns="12600" tIns="44280" bIns="44640" anchor="ctr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Euphemia"/>
              </a:rPr>
              <a:t>1. </a:t>
            </a:r>
            <a:r>
              <a:rPr b="0" i="1" lang="ru-RU" sz="2000" spc="-1" strike="noStrike">
                <a:solidFill>
                  <a:srgbClr val="000000"/>
                </a:solidFill>
                <a:latin typeface="Euphemia"/>
              </a:rPr>
              <a:t>Схема наблюдения за ребенком для воспитателей;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1" name="CustomShape 7"/>
          <p:cNvSpPr/>
          <p:nvPr/>
        </p:nvSpPr>
        <p:spPr>
          <a:xfrm rot="2142600">
            <a:off x="5136840" y="2607120"/>
            <a:ext cx="1069920" cy="37080"/>
          </a:xfrm>
          <a:custGeom>
            <a:avLst/>
            <a:gdLst/>
            <a:ahLst/>
            <a:rect l="l" t="t" r="r" b="b"/>
            <a:pathLst>
              <a:path w="1070223" h="0">
                <a:moveTo>
                  <a:pt x="0" y="18790"/>
                </a:moveTo>
                <a:lnTo>
                  <a:pt x="1070223" y="18790"/>
                </a:lnTo>
              </a:path>
            </a:pathLst>
          </a:custGeom>
          <a:noFill/>
          <a:ln>
            <a:solidFill>
              <a:schemeClr val="accent3">
                <a:hueOff val="0"/>
                <a:satOff val="0"/>
                <a:lumOff val="0"/>
                <a:alphaOff val="0"/>
              </a:schemeClr>
            </a:solidFill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z="-110000"/>
        </p:spPr>
        <p:style>
          <a:lnRef idx="2"/>
          <a:fillRef idx="0"/>
          <a:effectRef idx="0"/>
          <a:fontRef idx="minor"/>
        </p:style>
      </p:sp>
      <p:sp>
        <p:nvSpPr>
          <p:cNvPr id="162" name="CustomShape 8"/>
          <p:cNvSpPr/>
          <p:nvPr/>
        </p:nvSpPr>
        <p:spPr>
          <a:xfrm>
            <a:off x="6106680" y="2395440"/>
            <a:ext cx="4893120" cy="1085760"/>
          </a:xfrm>
          <a:prstGeom prst="roundRect">
            <a:avLst>
              <a:gd name="adj" fmla="val 10000"/>
            </a:avLst>
          </a:prstGeom>
          <a:solidFill>
            <a:schemeClr val="accent3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41760" rIns="10080" tIns="41760" bIns="42120" anchor="ctr"/>
          <a:p>
            <a:pPr>
              <a:lnSpc>
                <a:spcPct val="90000"/>
              </a:lnSpc>
              <a:spcAft>
                <a:spcPts val="561"/>
              </a:spcAft>
            </a:pPr>
            <a:r>
              <a:rPr b="0" i="1" lang="ru-RU" sz="1600" spc="-1" strike="noStrike">
                <a:solidFill>
                  <a:srgbClr val="000000"/>
                </a:solidFill>
                <a:latin typeface="Euphemia"/>
              </a:rPr>
              <a:t>2.  «Анкета для родителей»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90000"/>
              </a:lnSpc>
              <a:spcAft>
                <a:spcPts val="561"/>
              </a:spcAft>
            </a:pPr>
            <a:r>
              <a:rPr b="0" i="1" lang="ru-RU" sz="1600" spc="-1" strike="noStrike">
                <a:solidFill>
                  <a:srgbClr val="000000"/>
                </a:solidFill>
                <a:latin typeface="Euphemia"/>
              </a:rPr>
              <a:t>3. «Сравнительное наблюдение для родителей и воспитателей»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63" name="CustomShape 9"/>
          <p:cNvSpPr/>
          <p:nvPr/>
        </p:nvSpPr>
        <p:spPr>
          <a:xfrm rot="3321600">
            <a:off x="2994480" y="4181760"/>
            <a:ext cx="1528560" cy="37080"/>
          </a:xfrm>
          <a:custGeom>
            <a:avLst/>
            <a:gdLst/>
            <a:ahLst/>
            <a:rect l="l" t="t" r="r" b="b"/>
            <a:pathLst>
              <a:path w="1528811" h="0">
                <a:moveTo>
                  <a:pt x="0" y="18790"/>
                </a:moveTo>
                <a:lnTo>
                  <a:pt x="1528811" y="18790"/>
                </a:lnTo>
              </a:path>
            </a:pathLst>
          </a:custGeom>
          <a:noFill/>
          <a:ln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z="-110000"/>
        </p:spPr>
        <p:style>
          <a:lnRef idx="2"/>
          <a:fillRef idx="0"/>
          <a:effectRef idx="0"/>
          <a:fontRef idx="minor"/>
        </p:style>
      </p:sp>
      <p:sp>
        <p:nvSpPr>
          <p:cNvPr id="164" name="CustomShape 10"/>
          <p:cNvSpPr/>
          <p:nvPr/>
        </p:nvSpPr>
        <p:spPr>
          <a:xfrm>
            <a:off x="4193280" y="4286520"/>
            <a:ext cx="1193040" cy="1085760"/>
          </a:xfrm>
          <a:prstGeom prst="roundRect">
            <a:avLst>
              <a:gd name="adj" fmla="val 10000"/>
            </a:avLst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49320" rIns="17640" tIns="49320" bIns="49680" anchor="ctr"/>
          <a:p>
            <a:pPr algn="ctr">
              <a:lnSpc>
                <a:spcPct val="90000"/>
              </a:lnSpc>
              <a:spcAft>
                <a:spcPts val="981"/>
              </a:spcAft>
            </a:pPr>
            <a:r>
              <a:rPr b="0" lang="ru-RU" sz="2800" spc="-1" strike="noStrike">
                <a:solidFill>
                  <a:srgbClr val="ffffff"/>
                </a:solidFill>
                <a:latin typeface="Euphemia"/>
              </a:rPr>
              <a:t>2 этап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65" name="CustomShape 11"/>
          <p:cNvSpPr/>
          <p:nvPr/>
        </p:nvSpPr>
        <p:spPr>
          <a:xfrm>
            <a:off x="5386680" y="4810680"/>
            <a:ext cx="868680" cy="37080"/>
          </a:xfrm>
          <a:custGeom>
            <a:avLst/>
            <a:gdLst/>
            <a:ahLst/>
            <a:rect l="l" t="t" r="r" b="b"/>
            <a:pathLst>
              <a:path w="869037" h="0">
                <a:moveTo>
                  <a:pt x="0" y="18790"/>
                </a:moveTo>
                <a:lnTo>
                  <a:pt x="869037" y="18790"/>
                </a:lnTo>
              </a:path>
            </a:pathLst>
          </a:custGeom>
          <a:noFill/>
          <a:ln>
            <a:solidFill>
              <a:schemeClr val="accent3">
                <a:hueOff val="0"/>
                <a:satOff val="0"/>
                <a:lumOff val="0"/>
                <a:alphaOff val="0"/>
              </a:schemeClr>
            </a:solidFill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z="-110000"/>
        </p:spPr>
        <p:style>
          <a:lnRef idx="2"/>
          <a:fillRef idx="0"/>
          <a:effectRef idx="0"/>
          <a:fontRef idx="minor"/>
        </p:style>
      </p:sp>
      <p:sp>
        <p:nvSpPr>
          <p:cNvPr id="166" name="CustomShape 12"/>
          <p:cNvSpPr/>
          <p:nvPr/>
        </p:nvSpPr>
        <p:spPr>
          <a:xfrm>
            <a:off x="6255720" y="3644640"/>
            <a:ext cx="4945680" cy="2369520"/>
          </a:xfrm>
          <a:prstGeom prst="roundRect">
            <a:avLst>
              <a:gd name="adj" fmla="val 10000"/>
            </a:avLst>
          </a:prstGeom>
          <a:solidFill>
            <a:schemeClr val="accent3">
              <a:hueOff val="0"/>
              <a:satOff val="0"/>
              <a:lumOff val="0"/>
              <a:alphaOff val="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/>
          <a:fillRef idx="0"/>
          <a:effectRef idx="1"/>
          <a:fontRef idx="minor"/>
        </p:style>
        <p:txBody>
          <a:bodyPr lIns="81000" rIns="11520" tIns="81000" bIns="81000" anchor="ctr"/>
          <a:p>
            <a:pPr>
              <a:lnSpc>
                <a:spcPct val="90000"/>
              </a:lnSpc>
              <a:spcAft>
                <a:spcPts val="629"/>
              </a:spcAft>
            </a:pPr>
            <a:r>
              <a:rPr b="0" i="1" lang="ru-RU" sz="1800" spc="-1" strike="noStrike">
                <a:solidFill>
                  <a:srgbClr val="000000"/>
                </a:solidFill>
                <a:latin typeface="Euphemia"/>
              </a:rPr>
              <a:t>1. Г.Р. Немов – «Запомни и расставь точки», «Найди и вычеркни», «Какой я?»;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90000"/>
              </a:lnSpc>
              <a:spcAft>
                <a:spcPts val="629"/>
              </a:spcAft>
            </a:pPr>
            <a:r>
              <a:rPr b="0" i="1" lang="ru-RU" sz="1800" spc="-1" strike="noStrike">
                <a:solidFill>
                  <a:srgbClr val="000000"/>
                </a:solidFill>
                <a:latin typeface="Euphemia"/>
              </a:rPr>
              <a:t>2. З.С. Карпенко – анкета для определения уровня агрессивности;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90000"/>
              </a:lnSpc>
              <a:spcAft>
                <a:spcPts val="629"/>
              </a:spcAft>
            </a:pPr>
            <a:r>
              <a:rPr b="0" i="1" lang="ru-RU" sz="1800" spc="-1" strike="noStrike">
                <a:solidFill>
                  <a:srgbClr val="000000"/>
                </a:solidFill>
                <a:latin typeface="Euphemia"/>
              </a:rPr>
              <a:t>3. Анкеты для определения уровня импульсивности у дошкольников</a:t>
            </a:r>
            <a:endParaRPr b="0" lang="ru-RU" sz="1800" spc="-1" strike="noStrike"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презентации с играющимися детьми (рисованное широкоэкранное изображение)</Template>
  <TotalTime>1</TotalTime>
  <Application>LibreOffice/5.4.0.3$Windows_X86_64 LibreOffice_project/7556cbc6811c9d992f4064ab9287069087d7f62c</Application>
  <Words>292</Words>
  <Paragraphs>49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2017-06-24T08:40:49Z</dcterms:created>
  <dc:creator/>
  <dc:description/>
  <dc:language>ru-RU</dc:language>
  <cp:lastModifiedBy/>
  <dcterms:modified xsi:type="dcterms:W3CDTF">2017-12-12T14:17:09Z</dcterms:modified>
  <cp:revision>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12</vt:i4>
  </property>
  <property fmtid="{D5CDD505-2E9C-101B-9397-08002B2CF9AE}" pid="12" name="_TemplateID">
    <vt:lpwstr>TC034618839991</vt:lpwstr>
  </property>
</Properties>
</file>