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6"/>
  </p:notesMasterIdLst>
  <p:sldIdLst>
    <p:sldId id="256" r:id="rId2"/>
    <p:sldId id="280" r:id="rId3"/>
    <p:sldId id="260" r:id="rId4"/>
    <p:sldId id="261" r:id="rId5"/>
    <p:sldId id="262" r:id="rId6"/>
    <p:sldId id="263" r:id="rId7"/>
    <p:sldId id="264" r:id="rId8"/>
    <p:sldId id="281" r:id="rId9"/>
    <p:sldId id="265" r:id="rId10"/>
    <p:sldId id="272" r:id="rId11"/>
    <p:sldId id="258" r:id="rId12"/>
    <p:sldId id="270" r:id="rId13"/>
    <p:sldId id="271" r:id="rId14"/>
    <p:sldId id="26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31DA3"/>
    <a:srgbClr val="FF3F3F"/>
    <a:srgbClr val="ED9BED"/>
    <a:srgbClr val="25B303"/>
    <a:srgbClr val="FCE78E"/>
    <a:srgbClr val="FF8B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44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19B1D3-E9C0-4B8C-A2F8-66A638271058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71C1B-43FD-4172-805B-395EAFE2E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0198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71C1B-43FD-4172-805B-395EAFE2EE2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1807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923AA-792F-4076-A560-0AAD57D34D8A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5D7A3-00AE-4BFD-9C4A-F2A99FA49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4D83D-10D1-454A-A92C-0AAA13CBA3FD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A05BF-EA4D-4398-B81C-375BA5E61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1A323-94EA-4389-9869-88C1104F614F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1DAB5-F360-40E7-9C72-A9CDAFC4A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AFE76-390D-4ACC-A794-2BC140CF06B2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A8814-FBD9-4551-AC0B-47E11A87B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E574A-A6E7-4F20-9A22-865D92EBCA04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F183E-3917-4991-A328-FA34DB498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5D7BA-F881-4085-B238-9EB8D3779952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73587-F1EF-4CAF-9D86-8ACCE5192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A2379-6916-4374-AF34-DCE9BDF2A9E5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E35C5-448C-44EB-A3B5-D7F01A7B4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D71C4-584B-4AEF-9936-EACE0B159874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237E4-C753-4A8C-88EC-D44CBD756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65592-E5BB-43DD-97EE-B38896B0B114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46054-54C5-4F52-9062-489C67B52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C4A8D-1333-48CB-A5E2-609FF3E61616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E5DCD-D659-4711-8664-5C309F836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9DDA4-1709-43ED-8E90-577501014F05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6D2DC-22C9-4859-9D67-2C192D619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E78E"/>
            </a:gs>
            <a:gs pos="100000">
              <a:srgbClr val="25B30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010B3BC7-FA82-4A2C-B864-4AF4F12A4BFC}" type="datetimeFigureOut">
              <a:rPr lang="ru-RU"/>
              <a:pPr>
                <a:defRPr/>
              </a:pPr>
              <a:t>20.04.2019</a:t>
            </a:fld>
            <a:endParaRPr lang="ru-RU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8CDF7C4-FDE7-4C8F-AE0B-4AA74F510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892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892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893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3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3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3893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93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93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894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4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4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4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4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4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4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4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895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5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895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895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5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3" y="32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5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3" y="17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5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6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2" y="89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6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6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96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2" y="13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3896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</p:sldLayoutIdLst>
  <p:transition advClick="0" advTm="4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932363" y="1196975"/>
            <a:ext cx="3240037" cy="1295400"/>
          </a:xfrm>
          <a:noFill/>
          <a:ln>
            <a:noFill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Творческий итоговый проект на тему:</a:t>
            </a: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395288" y="0"/>
            <a:ext cx="76327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</a:rPr>
              <a:t>Муниципальное бюджетное </a:t>
            </a:r>
            <a:r>
              <a:rPr lang="ru-RU" b="1" dirty="0">
                <a:latin typeface="Calibri" pitchFamily="34" charset="0"/>
              </a:rPr>
              <a:t>дошкольное образовательное учреждение</a:t>
            </a:r>
          </a:p>
          <a:p>
            <a:pPr algn="ctr"/>
            <a:r>
              <a:rPr lang="ru-RU" b="1" dirty="0">
                <a:latin typeface="Calibri" pitchFamily="34" charset="0"/>
              </a:rPr>
              <a:t>«Детский сад </a:t>
            </a:r>
            <a:r>
              <a:rPr lang="ru-RU" b="1" dirty="0" smtClean="0">
                <a:latin typeface="Calibri" pitchFamily="34" charset="0"/>
              </a:rPr>
              <a:t>№ </a:t>
            </a:r>
            <a:r>
              <a:rPr lang="ru-RU" b="1" dirty="0" smtClean="0">
                <a:latin typeface="Arial" charset="0"/>
              </a:rPr>
              <a:t>2 «</a:t>
            </a:r>
            <a:r>
              <a:rPr lang="ru-RU" b="1" dirty="0" err="1" smtClean="0">
                <a:latin typeface="Arial" charset="0"/>
              </a:rPr>
              <a:t>Жемчужинка</a:t>
            </a:r>
            <a:r>
              <a:rPr lang="ru-RU" b="1" dirty="0" smtClean="0">
                <a:latin typeface="Calibri" pitchFamily="34" charset="0"/>
              </a:rPr>
              <a:t>»</a:t>
            </a:r>
            <a:endParaRPr lang="ru-RU" b="1" dirty="0">
              <a:latin typeface="Calibri" pitchFamily="34" charset="0"/>
            </a:endParaRPr>
          </a:p>
          <a:p>
            <a:pPr algn="ctr"/>
            <a:endParaRPr lang="ru-RU" b="1" dirty="0">
              <a:latin typeface="Calibri" pitchFamily="34" charset="0"/>
            </a:endParaRPr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1979613" y="6237288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Arial" charset="0"/>
              </a:rPr>
              <a:t>Рыбное</a:t>
            </a:r>
            <a:r>
              <a:rPr lang="ru-RU" b="1" dirty="0"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>2015г.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13316" name="Picture 8" descr="0_ba15c_4c229ceb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4706" y="3957861"/>
            <a:ext cx="2520950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DSCF0321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 rot="-21600000">
            <a:off x="1210469" y="1700808"/>
            <a:ext cx="2353419" cy="1765064"/>
          </a:xfrm>
          <a:prstGeom prst="rect">
            <a:avLst/>
          </a:prstGeom>
          <a:noFill/>
        </p:spPr>
      </p:pic>
      <p:sp>
        <p:nvSpPr>
          <p:cNvPr id="13321" name="WordArt 9"/>
          <p:cNvSpPr>
            <a:spLocks noChangeArrowheads="1" noChangeShapeType="1" noTextEdit="1"/>
          </p:cNvSpPr>
          <p:nvPr/>
        </p:nvSpPr>
        <p:spPr bwMode="auto">
          <a:xfrm>
            <a:off x="4427538" y="2492375"/>
            <a:ext cx="4249737" cy="1223963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Учимся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играя"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124075" y="4868863"/>
            <a:ext cx="302398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rgbClr val="FF0000"/>
                </a:solidFill>
              </a:rPr>
              <a:t>Выполнила</a:t>
            </a:r>
            <a:r>
              <a:rPr lang="ru-RU" dirty="0" smtClean="0"/>
              <a:t>           </a:t>
            </a:r>
            <a:r>
              <a:rPr lang="ru-RU" dirty="0" err="1" smtClean="0">
                <a:solidFill>
                  <a:srgbClr val="FF0000"/>
                </a:solidFill>
              </a:rPr>
              <a:t>Баранчикова</a:t>
            </a:r>
            <a:r>
              <a:rPr lang="ru-RU" dirty="0" smtClean="0">
                <a:solidFill>
                  <a:srgbClr val="FF0000"/>
                </a:solidFill>
              </a:rPr>
              <a:t>  Юлия Владимировна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Picture 7" descr="DSCF0321"/>
          <p:cNvPicPr>
            <a:picLocks noChangeAspect="1" noChangeArrowheads="1"/>
          </p:cNvPicPr>
          <p:nvPr/>
        </p:nvPicPr>
        <p:blipFill>
          <a:blip r:embed="rId4" cstate="print">
            <a:lum contrast="18000"/>
          </a:blip>
          <a:srcRect/>
          <a:stretch>
            <a:fillRect/>
          </a:stretch>
        </p:blipFill>
        <p:spPr bwMode="auto">
          <a:xfrm rot="-21600000">
            <a:off x="922438" y="1484784"/>
            <a:ext cx="2641450" cy="1981087"/>
          </a:xfrm>
          <a:prstGeom prst="rect">
            <a:avLst/>
          </a:prstGeom>
          <a:noFill/>
        </p:spPr>
      </p:pic>
      <p:pic>
        <p:nvPicPr>
          <p:cNvPr id="33794" name="Picture 2" descr="C:\Users\Юля\Desktop\сюжетно- ролевые игры сред группа\DSC0130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142984"/>
            <a:ext cx="3960118" cy="3113393"/>
          </a:xfrm>
          <a:prstGeom prst="rect">
            <a:avLst/>
          </a:prstGeom>
          <a:noFill/>
          <a:ln>
            <a:solidFill>
              <a:srgbClr val="FF3F3F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WordArt 5"/>
          <p:cNvSpPr>
            <a:spLocks noChangeArrowheads="1" noChangeShapeType="1" noTextEdit="1"/>
          </p:cNvSpPr>
          <p:nvPr/>
        </p:nvSpPr>
        <p:spPr bwMode="auto">
          <a:xfrm>
            <a:off x="1692275" y="4509120"/>
            <a:ext cx="6305550" cy="209964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Рассматривание иллюстраций </a:t>
            </a:r>
          </a:p>
        </p:txBody>
      </p:sp>
      <p:pic>
        <p:nvPicPr>
          <p:cNvPr id="25602" name="Picture 6" descr="DSC01815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 l="-1883" t="6404" r="1256" b="16695"/>
          <a:stretch>
            <a:fillRect/>
          </a:stretch>
        </p:blipFill>
        <p:spPr bwMode="auto">
          <a:xfrm flipH="1">
            <a:off x="3076253" y="2794275"/>
            <a:ext cx="992749" cy="1348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7" descr="DSC01819"/>
          <p:cNvPicPr>
            <a:picLocks noChangeAspect="1" noChangeArrowheads="1"/>
          </p:cNvPicPr>
          <p:nvPr/>
        </p:nvPicPr>
        <p:blipFill>
          <a:blip r:embed="rId4" cstate="print">
            <a:lum bright="12000"/>
          </a:blip>
          <a:srcRect l="24364" t="17493" r="28621" b="11409"/>
          <a:stretch>
            <a:fillRect/>
          </a:stretch>
        </p:blipFill>
        <p:spPr bwMode="auto">
          <a:xfrm>
            <a:off x="3991309" y="1828842"/>
            <a:ext cx="1454531" cy="123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Users\Юля\Desktop\день  самоуправления                      2013 год  средняя группа\DSC014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8384" y="3350186"/>
            <a:ext cx="1036626" cy="786732"/>
          </a:xfrm>
          <a:prstGeom prst="rect">
            <a:avLst/>
          </a:prstGeom>
          <a:noFill/>
          <a:ln>
            <a:solidFill>
              <a:srgbClr val="FF3F3F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C:\Users\Юля\Desktop\DSC0041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2715" y="372688"/>
            <a:ext cx="5917558" cy="4326171"/>
          </a:xfrm>
          <a:prstGeom prst="rect">
            <a:avLst/>
          </a:prstGeom>
          <a:noFill/>
          <a:ln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5"/>
          <p:cNvSpPr txBox="1">
            <a:spLocks noChangeArrowheads="1"/>
          </p:cNvSpPr>
          <p:nvPr/>
        </p:nvSpPr>
        <p:spPr bwMode="auto">
          <a:xfrm rot="10800000" flipV="1">
            <a:off x="2266950" y="5084763"/>
            <a:ext cx="4897438" cy="122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Интерактивные занятия по</a:t>
            </a:r>
          </a:p>
          <a:p>
            <a:r>
              <a:rPr lang="ru-RU" sz="2800" b="1">
                <a:solidFill>
                  <a:srgbClr val="C00000"/>
                </a:solidFill>
              </a:rPr>
              <a:t>ознакомлению с окружающим</a:t>
            </a:r>
          </a:p>
        </p:txBody>
      </p:sp>
      <p:pic>
        <p:nvPicPr>
          <p:cNvPr id="26627" name="Picture 3" descr="DSC01597"/>
          <p:cNvPicPr>
            <a:picLocks noChangeAspect="1" noChangeArrowheads="1"/>
          </p:cNvPicPr>
          <p:nvPr/>
        </p:nvPicPr>
        <p:blipFill>
          <a:blip r:embed="rId2" cstate="print"/>
          <a:srcRect l="18515" r="12099" b="-2008"/>
          <a:stretch>
            <a:fillRect/>
          </a:stretch>
        </p:blipFill>
        <p:spPr bwMode="auto">
          <a:xfrm>
            <a:off x="2266949" y="980728"/>
            <a:ext cx="4282926" cy="35418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DSC01657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l="13924" r="8415" b="2814"/>
          <a:stretch>
            <a:fillRect/>
          </a:stretch>
        </p:blipFill>
        <p:spPr bwMode="auto">
          <a:xfrm flipH="1">
            <a:off x="5103182" y="4005237"/>
            <a:ext cx="81852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5"/>
          <p:cNvSpPr txBox="1">
            <a:spLocks noChangeArrowheads="1"/>
          </p:cNvSpPr>
          <p:nvPr/>
        </p:nvSpPr>
        <p:spPr bwMode="auto">
          <a:xfrm rot="10800000" flipV="1">
            <a:off x="1619250" y="6092825"/>
            <a:ext cx="5330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Играем в </a:t>
            </a:r>
            <a:r>
              <a:rPr lang="ru-RU" sz="2800" b="1" dirty="0" smtClean="0">
                <a:solidFill>
                  <a:srgbClr val="C00000"/>
                </a:solidFill>
              </a:rPr>
              <a:t>конструктор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7651" name="Picture 4" descr="1272395128_rrrr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199" y="4005237"/>
            <a:ext cx="2088233" cy="208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Users\Юля\Desktop\IMG_35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50525"/>
            <a:ext cx="4284932" cy="3454712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C:\Users\Юля\Desktop\IMG_356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492896"/>
            <a:ext cx="4232390" cy="3390531"/>
          </a:xfrm>
          <a:prstGeom prst="rect">
            <a:avLst/>
          </a:prstGeom>
          <a:noFill/>
          <a:ln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9" descr="DSC01680"/>
          <p:cNvPicPr>
            <a:picLocks noChangeAspect="1" noChangeArrowheads="1"/>
          </p:cNvPicPr>
          <p:nvPr/>
        </p:nvPicPr>
        <p:blipFill>
          <a:blip r:embed="rId2" cstate="print"/>
          <a:srcRect l="21004" t="2417" r="14626" b="2417"/>
          <a:stretch>
            <a:fillRect/>
          </a:stretch>
        </p:blipFill>
        <p:spPr bwMode="auto">
          <a:xfrm>
            <a:off x="6519314" y="4361825"/>
            <a:ext cx="501806" cy="41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10" descr="DSC01682"/>
          <p:cNvPicPr>
            <a:picLocks noChangeAspect="1" noChangeArrowheads="1"/>
          </p:cNvPicPr>
          <p:nvPr/>
        </p:nvPicPr>
        <p:blipFill>
          <a:blip r:embed="rId3" cstate="print"/>
          <a:srcRect l="9814" r="19342" b="7967"/>
          <a:stretch>
            <a:fillRect/>
          </a:stretch>
        </p:blipFill>
        <p:spPr bwMode="auto">
          <a:xfrm>
            <a:off x="6317309" y="4425231"/>
            <a:ext cx="720079" cy="52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11" descr="DSC01695"/>
          <p:cNvPicPr>
            <a:picLocks noChangeAspect="1" noChangeArrowheads="1"/>
          </p:cNvPicPr>
          <p:nvPr/>
        </p:nvPicPr>
        <p:blipFill>
          <a:blip r:embed="rId4" cstate="print"/>
          <a:srcRect l="23364" t="6963" r="23030" b="12701"/>
          <a:stretch>
            <a:fillRect/>
          </a:stretch>
        </p:blipFill>
        <p:spPr bwMode="auto">
          <a:xfrm>
            <a:off x="6380412" y="4190306"/>
            <a:ext cx="68342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5"/>
          <p:cNvSpPr txBox="1">
            <a:spLocks noChangeArrowheads="1"/>
          </p:cNvSpPr>
          <p:nvPr/>
        </p:nvSpPr>
        <p:spPr bwMode="auto">
          <a:xfrm rot="10800000" flipV="1">
            <a:off x="655686" y="3570398"/>
            <a:ext cx="33861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Играем в сюжетно-ролевую игру</a:t>
            </a:r>
            <a:endParaRPr lang="ru-RU" sz="2800" b="1" dirty="0">
              <a:solidFill>
                <a:srgbClr val="C00000"/>
              </a:solidFill>
            </a:endParaRPr>
          </a:p>
          <a:p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        «Аптека»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2530" name="Picture 2" descr="C:\Users\Юля\Desktop\сюжетно- ролевые игры сред группа\DSC013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2708" y="4242321"/>
            <a:ext cx="1189280" cy="89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Юля\Desktop\сюжетно- ролевые игры сред группа\DSC013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0284" y="4425231"/>
            <a:ext cx="943676" cy="70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C:\Users\Юля\Desktop\сюжетно- ролевые игры сред группа\DSC0130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789" y="317366"/>
            <a:ext cx="3405139" cy="2625842"/>
          </a:xfrm>
          <a:prstGeom prst="rect">
            <a:avLst/>
          </a:prstGeom>
          <a:noFill/>
          <a:ln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 descr="C:\Users\Юля\Desktop\сюжетно- ролевые игры сред группа\DSC0131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7530" y="4425231"/>
            <a:ext cx="683568" cy="5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C:\Users\Юля\Desktop\сюжетно- ролевые игры сред группа\DSC0131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1824" y="3299314"/>
            <a:ext cx="4151835" cy="3226029"/>
          </a:xfrm>
          <a:prstGeom prst="rect">
            <a:avLst/>
          </a:prstGeom>
          <a:noFill/>
          <a:ln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0" y="1262286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5" name="Picture 7" descr="C:\Users\Юля\Desktop\сюжетно- ролевые игры сред группа\DSC0131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1402" y="317366"/>
            <a:ext cx="3500958" cy="2625842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7" descr="DSC01715"/>
          <p:cNvPicPr>
            <a:picLocks noChangeAspect="1" noChangeArrowheads="1"/>
          </p:cNvPicPr>
          <p:nvPr/>
        </p:nvPicPr>
        <p:blipFill>
          <a:blip r:embed="rId2" cstate="print"/>
          <a:srcRect l="-557" t="11104" r="10640" b="17894"/>
          <a:stretch>
            <a:fillRect/>
          </a:stretch>
        </p:blipFill>
        <p:spPr bwMode="auto">
          <a:xfrm>
            <a:off x="1259632" y="566811"/>
            <a:ext cx="1368152" cy="192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Box 5"/>
          <p:cNvSpPr txBox="1">
            <a:spLocks noChangeArrowheads="1"/>
          </p:cNvSpPr>
          <p:nvPr/>
        </p:nvSpPr>
        <p:spPr bwMode="auto">
          <a:xfrm rot="10800000" flipV="1">
            <a:off x="2195735" y="5867127"/>
            <a:ext cx="56886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Сюжетно – ролевая игра «Парикмахерская»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9699" name="Picture 10" descr="IMG_19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5629298" y="2588160"/>
            <a:ext cx="1199704" cy="70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C:\Users\Юля\Desktop\сюжетно- ролевые игры сред группа\DSC013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2216"/>
            <a:ext cx="4033141" cy="3442847"/>
          </a:xfrm>
          <a:prstGeom prst="rect">
            <a:avLst/>
          </a:prstGeom>
          <a:noFill/>
          <a:ln>
            <a:solidFill>
              <a:srgbClr val="A31DA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Юля\Desktop\сюжетно- ролевые игры сред группа\игра\DSC0216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7955" y="3462506"/>
            <a:ext cx="1295448" cy="172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C:\Users\Юля\Desktop\сюжетно- ролевые игры сред группа\игра\DSC0216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499992" y="1124744"/>
            <a:ext cx="3600400" cy="440734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Уважаемый коллега!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Казалось бы, что может быть проще, чем организация игры. А много ли Вы играете с детьми?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Мы, профессионалы, должны помнить: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Хочешь научить ребенка мыслить - играй с ним!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Хочешь воспитывать самостоятельную личность -играй!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Хочешь развить логическое мышление -организуй игру!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Хочешь вырастить уверенного в себе человека – познавай с ребенком азы человеческих взаимоотношений через игру!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Изучай мир вместе с ребенком через ИГРУ!</a:t>
            </a:r>
          </a:p>
        </p:txBody>
      </p:sp>
      <p:sp>
        <p:nvSpPr>
          <p:cNvPr id="14338" name="TextBox 7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38950" cy="133191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tx2"/>
                </a:solidFill>
              </a:rPr>
              <a:t>Обращение к коллегам</a:t>
            </a:r>
          </a:p>
        </p:txBody>
      </p:sp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48867" y="3705895"/>
            <a:ext cx="4527778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Тип проекта</a:t>
            </a:r>
            <a:endParaRPr lang="ru-RU" sz="6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1506" name="Oval 4"/>
          <p:cNvSpPr>
            <a:spLocks noChangeArrowheads="1"/>
          </p:cNvSpPr>
          <p:nvPr/>
        </p:nvSpPr>
        <p:spPr bwMode="auto">
          <a:xfrm>
            <a:off x="755650" y="3429000"/>
            <a:ext cx="3311525" cy="14414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Познавательно-творческий</a:t>
            </a:r>
          </a:p>
        </p:txBody>
      </p:sp>
      <p:sp>
        <p:nvSpPr>
          <p:cNvPr id="21507" name="Oval 5"/>
          <p:cNvSpPr>
            <a:spLocks noChangeArrowheads="1"/>
          </p:cNvSpPr>
          <p:nvPr/>
        </p:nvSpPr>
        <p:spPr bwMode="auto">
          <a:xfrm rot="-162198">
            <a:off x="900113" y="5013325"/>
            <a:ext cx="3311525" cy="14414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Групповой</a:t>
            </a:r>
          </a:p>
        </p:txBody>
      </p:sp>
      <p:sp>
        <p:nvSpPr>
          <p:cNvPr id="21508" name="Oval 6"/>
          <p:cNvSpPr>
            <a:spLocks noChangeArrowheads="1"/>
          </p:cNvSpPr>
          <p:nvPr/>
        </p:nvSpPr>
        <p:spPr bwMode="auto">
          <a:xfrm>
            <a:off x="4787900" y="4652963"/>
            <a:ext cx="3311525" cy="14414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Долгосрочный   </a:t>
            </a:r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827088" y="260350"/>
            <a:ext cx="6840537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rgbClr val="FF3F3F"/>
                </a:solidFill>
              </a:rPr>
              <a:t>База реализации проекта: </a:t>
            </a:r>
            <a:r>
              <a:rPr lang="ru-RU" sz="2400" b="1" i="1"/>
              <a:t>Негосударственное дошкольное образовательное учреждение </a:t>
            </a:r>
          </a:p>
          <a:p>
            <a:pPr algn="ctr">
              <a:spcBef>
                <a:spcPct val="50000"/>
              </a:spcBef>
            </a:pPr>
            <a:r>
              <a:rPr lang="ru-RU" sz="2400" b="1" i="1"/>
              <a:t>Детский сад№52 </a:t>
            </a:r>
          </a:p>
          <a:p>
            <a:pPr algn="ctr">
              <a:spcBef>
                <a:spcPct val="50000"/>
              </a:spcBef>
            </a:pPr>
            <a:r>
              <a:rPr lang="ru-RU" sz="2400" b="1" i="1"/>
              <a:t>открытого акционерного общества </a:t>
            </a:r>
          </a:p>
          <a:p>
            <a:pPr algn="ctr">
              <a:spcBef>
                <a:spcPct val="50000"/>
              </a:spcBef>
            </a:pPr>
            <a:r>
              <a:rPr lang="ru-RU" sz="2400" b="1" i="1"/>
              <a:t>«Российские железные дороги»</a:t>
            </a:r>
          </a:p>
        </p:txBody>
      </p:sp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59656"/>
            <a:ext cx="8496944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Актуальность проекта</a:t>
            </a:r>
          </a:p>
        </p:txBody>
      </p:sp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755650" y="2193925"/>
            <a:ext cx="770572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latin typeface="Calibri" pitchFamily="34" charset="0"/>
              </a:rPr>
              <a:t>	</a:t>
            </a:r>
            <a:endParaRPr lang="ru-RU" sz="2000" b="1" dirty="0">
              <a:latin typeface="Calibri" pitchFamily="34" charset="0"/>
            </a:endParaRPr>
          </a:p>
          <a:p>
            <a:r>
              <a:rPr lang="en-US" sz="2000" b="1" dirty="0">
                <a:latin typeface="Calibri" pitchFamily="34" charset="0"/>
              </a:rPr>
              <a:t>	</a:t>
            </a:r>
            <a:r>
              <a:rPr lang="ru-RU" sz="2000" b="1" dirty="0">
                <a:latin typeface="Calibri" pitchFamily="34" charset="0"/>
              </a:rPr>
              <a:t>В современном обществе к сожалению растут дети, которые не умеют играть в сюжетно-ролевые игры. Родителям проще посадить детей у телевизора или компьютера. А дошкольных учреждениях дети порой через чур нагружены образовательной деятельностью. Как трудно потом ребенку войти в мир взрослых, их социальных отношений, коммуникативных качеств. Такие дети обречены на одиночество. Игра помогает детям в освоении общечеловеческих ценностей - культурных, социальных, моральных. Нам важно научить детей строить взаимоотношения с окружающими на основе сотрудничества и взаимопонимания.</a:t>
            </a:r>
          </a:p>
          <a:p>
            <a:endParaRPr lang="en-US" sz="2000" b="1" dirty="0">
              <a:latin typeface="Calibri" pitchFamily="34" charset="0"/>
            </a:endParaRPr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3276600" y="1412875"/>
            <a:ext cx="5183188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300" b="1" i="1" dirty="0">
                <a:latin typeface="Arial" charset="0"/>
                <a:cs typeface="Times New Roman" pitchFamily="18" charset="0"/>
              </a:rPr>
              <a:t>Правильное воспитание – это наша счастливая старость,</a:t>
            </a:r>
            <a:br>
              <a:rPr lang="ru-RU" sz="1300" b="1" i="1" dirty="0">
                <a:latin typeface="Arial" charset="0"/>
                <a:cs typeface="Times New Roman" pitchFamily="18" charset="0"/>
              </a:rPr>
            </a:br>
            <a:r>
              <a:rPr lang="ru-RU" sz="1300" b="1" i="1" dirty="0">
                <a:latin typeface="Arial" charset="0"/>
                <a:cs typeface="Times New Roman" pitchFamily="18" charset="0"/>
              </a:rPr>
              <a:t>плохое воспитание – это наше будущее горе, это наши слезы, </a:t>
            </a:r>
            <a:endParaRPr lang="ru-RU" sz="1100" b="1" dirty="0">
              <a:latin typeface="Arial" charset="0"/>
            </a:endParaRPr>
          </a:p>
          <a:p>
            <a:pPr eaLnBrk="0" hangingPunct="0"/>
            <a:r>
              <a:rPr lang="ru-RU" sz="1300" b="1" i="1" dirty="0">
                <a:latin typeface="Arial" charset="0"/>
                <a:cs typeface="Times New Roman" pitchFamily="18" charset="0"/>
              </a:rPr>
              <a:t>это наша вина перед другими людьми, перед всей страной.</a:t>
            </a:r>
            <a:endParaRPr lang="en-US" sz="1300" b="1" i="1" dirty="0">
              <a:latin typeface="Arial" charset="0"/>
              <a:cs typeface="Times New Roman" pitchFamily="18" charset="0"/>
            </a:endParaRPr>
          </a:p>
          <a:p>
            <a:pPr algn="r" eaLnBrk="0" hangingPunct="0"/>
            <a:r>
              <a:rPr lang="ru-RU" sz="1300" b="1" i="1" dirty="0">
                <a:latin typeface="Arial" charset="0"/>
                <a:cs typeface="Times New Roman" pitchFamily="18" charset="0"/>
              </a:rPr>
              <a:t/>
            </a:r>
            <a:br>
              <a:rPr lang="ru-RU" sz="1300" b="1" i="1" dirty="0">
                <a:latin typeface="Arial" charset="0"/>
                <a:cs typeface="Times New Roman" pitchFamily="18" charset="0"/>
              </a:rPr>
            </a:br>
            <a:r>
              <a:rPr lang="ru-RU" sz="1300" b="1" i="1" dirty="0">
                <a:latin typeface="Arial" charset="0"/>
                <a:cs typeface="Times New Roman" pitchFamily="18" charset="0"/>
              </a:rPr>
              <a:t>А.С. Макаренко</a:t>
            </a:r>
            <a:r>
              <a:rPr lang="ru-RU" sz="1300" b="1" dirty="0">
                <a:latin typeface="Arial" charset="0"/>
                <a:cs typeface="Times New Roman" pitchFamily="18" charset="0"/>
              </a:rPr>
              <a:t>     </a:t>
            </a:r>
            <a:endParaRPr lang="ru-RU" dirty="0">
              <a:latin typeface="Arial" charset="0"/>
            </a:endParaRPr>
          </a:p>
        </p:txBody>
      </p:sp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5"/>
          <p:cNvGrpSpPr>
            <a:grpSpLocks/>
          </p:cNvGrpSpPr>
          <p:nvPr/>
        </p:nvGrpSpPr>
        <p:grpSpPr bwMode="auto">
          <a:xfrm>
            <a:off x="250825" y="260350"/>
            <a:ext cx="8208963" cy="5243513"/>
            <a:chOff x="1134" y="1270"/>
            <a:chExt cx="2880" cy="720"/>
          </a:xfrm>
        </p:grpSpPr>
        <p:cxnSp>
          <p:nvCxnSpPr>
            <p:cNvPr id="15372" name="_s15372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5400000" flipH="1">
              <a:off x="3006" y="1126"/>
              <a:ext cx="144" cy="1008"/>
            </a:xfrm>
            <a:prstGeom prst="bentConnector3">
              <a:avLst>
                <a:gd name="adj1" fmla="val 10894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5371" name="_s15371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2503" y="1629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5370" name="_s15370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998" y="1126"/>
              <a:ext cx="144" cy="1008"/>
            </a:xfrm>
            <a:prstGeom prst="bentConnector3">
              <a:avLst>
                <a:gd name="adj1" fmla="val 10894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" name="_s15366"/>
            <p:cNvSpPr>
              <a:spLocks noChangeArrowheads="1"/>
            </p:cNvSpPr>
            <p:nvPr/>
          </p:nvSpPr>
          <p:spPr bwMode="auto">
            <a:xfrm>
              <a:off x="2142" y="1270"/>
              <a:ext cx="864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25B303"/>
                  </a:solidFill>
                  <a:effectLst/>
                  <a:latin typeface="Comic Sans MS" pitchFamily="66" charset="0"/>
                  <a:cs typeface="Arial" charset="0"/>
                </a:rPr>
                <a:t>Участники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25B303"/>
                  </a:solidFill>
                  <a:effectLst/>
                  <a:latin typeface="Comic Sans MS" pitchFamily="66" charset="0"/>
                  <a:cs typeface="Arial" charset="0"/>
                </a:rPr>
                <a:t> проекта</a:t>
              </a:r>
            </a:p>
          </p:txBody>
        </p:sp>
        <p:sp>
          <p:nvSpPr>
            <p:cNvPr id="4" name="_s15367"/>
            <p:cNvSpPr>
              <a:spLocks noChangeArrowheads="1"/>
            </p:cNvSpPr>
            <p:nvPr/>
          </p:nvSpPr>
          <p:spPr bwMode="auto">
            <a:xfrm>
              <a:off x="1134" y="1702"/>
              <a:ext cx="864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fol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Дети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Среднего</a:t>
              </a:r>
              <a:r>
                <a:rPr kumimoji="0" lang="ru-RU" sz="21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 </a:t>
              </a:r>
              <a:r>
                <a:rPr kumimoji="0" lang="ru-RU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возраста</a:t>
              </a:r>
            </a:p>
          </p:txBody>
        </p:sp>
        <p:sp>
          <p:nvSpPr>
            <p:cNvPr id="5" name="_s15368"/>
            <p:cNvSpPr>
              <a:spLocks noChangeArrowheads="1"/>
            </p:cNvSpPr>
            <p:nvPr/>
          </p:nvSpPr>
          <p:spPr bwMode="auto">
            <a:xfrm>
              <a:off x="2142" y="1702"/>
              <a:ext cx="864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fol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Родители</a:t>
              </a:r>
            </a:p>
          </p:txBody>
        </p:sp>
        <p:sp>
          <p:nvSpPr>
            <p:cNvPr id="6" name="_s15369"/>
            <p:cNvSpPr>
              <a:spLocks noChangeArrowheads="1"/>
            </p:cNvSpPr>
            <p:nvPr/>
          </p:nvSpPr>
          <p:spPr bwMode="auto">
            <a:xfrm>
              <a:off x="3150" y="1702"/>
              <a:ext cx="864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fol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Педагоги</a:t>
              </a:r>
            </a:p>
          </p:txBody>
        </p:sp>
      </p:grpSp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4"/>
          <p:cNvSpPr txBox="1">
            <a:spLocks noChangeArrowheads="1"/>
          </p:cNvSpPr>
          <p:nvPr/>
        </p:nvSpPr>
        <p:spPr bwMode="auto">
          <a:xfrm>
            <a:off x="755650" y="333375"/>
            <a:ext cx="7129463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Цель проекта:</a:t>
            </a:r>
          </a:p>
          <a:p>
            <a:pPr>
              <a:spcBef>
                <a:spcPct val="50000"/>
              </a:spcBef>
            </a:pPr>
            <a:r>
              <a:rPr lang="ru-RU" sz="2000"/>
              <a:t>расширение социального опыта детей посредством сюжетно-ролевой игры.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Задачи проекта</a:t>
            </a:r>
            <a:r>
              <a:rPr lang="ru-RU" sz="2400"/>
              <a:t>:</a:t>
            </a:r>
          </a:p>
          <a:p>
            <a:pPr>
              <a:spcBef>
                <a:spcPct val="50000"/>
              </a:spcBef>
            </a:pPr>
            <a:r>
              <a:rPr lang="ru-RU"/>
              <a:t>-</a:t>
            </a:r>
            <a:r>
              <a:rPr lang="ru-RU" sz="2000"/>
              <a:t>расширение представлений детей об окружающем мире;</a:t>
            </a:r>
          </a:p>
          <a:p>
            <a:pPr>
              <a:spcBef>
                <a:spcPct val="50000"/>
              </a:spcBef>
            </a:pPr>
            <a:r>
              <a:rPr lang="ru-RU" sz="2000"/>
              <a:t>-способствовать развитию познавательных интересов;</a:t>
            </a:r>
          </a:p>
          <a:p>
            <a:pPr>
              <a:spcBef>
                <a:spcPct val="50000"/>
              </a:spcBef>
            </a:pPr>
            <a:r>
              <a:rPr lang="ru-RU" sz="2000"/>
              <a:t>-развивать коммуникативные качества;</a:t>
            </a:r>
          </a:p>
          <a:p>
            <a:pPr>
              <a:spcBef>
                <a:spcPct val="50000"/>
              </a:spcBef>
            </a:pPr>
            <a:r>
              <a:rPr lang="ru-RU" sz="2000"/>
              <a:t>-создание предметно-развивающей среды;</a:t>
            </a:r>
          </a:p>
          <a:p>
            <a:pPr>
              <a:spcBef>
                <a:spcPct val="50000"/>
              </a:spcBef>
            </a:pPr>
            <a:r>
              <a:rPr lang="ru-RU" sz="2000"/>
              <a:t>-вовлечение родителей в проектную деятельность.</a:t>
            </a:r>
          </a:p>
        </p:txBody>
      </p:sp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354705" y="2570843"/>
            <a:ext cx="2377440" cy="1665514"/>
          </a:xfrm>
          <a:prstGeom prst="rect">
            <a:avLst/>
          </a:pr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TextBox 8"/>
          <p:cNvSpPr txBox="1"/>
          <p:nvPr/>
        </p:nvSpPr>
        <p:spPr>
          <a:xfrm>
            <a:off x="1115616" y="620688"/>
            <a:ext cx="7272808" cy="936104"/>
          </a:xfrm>
          <a:prstGeom prst="rect">
            <a:avLst/>
          </a:prstGeom>
          <a:noFill/>
        </p:spPr>
        <p:txBody>
          <a:bodyPr spcFirstLastPara="1">
            <a:prstTxWarp prst="textArchUp">
              <a:avLst>
                <a:gd name="adj" fmla="val 10853376"/>
              </a:avLst>
            </a:prstTxWarp>
            <a:spAutoFit/>
            <a:scene3d>
              <a:camera prst="perspectiveBelow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cs typeface="+mn-cs"/>
              </a:rPr>
              <a:t>ПРЕДПОЛАГАЕМЫЙ РЕЗУЛЬТАТ</a:t>
            </a:r>
          </a:p>
        </p:txBody>
      </p:sp>
      <p:grpSp>
        <p:nvGrpSpPr>
          <p:cNvPr id="2" name="Organization Chart 7"/>
          <p:cNvGrpSpPr>
            <a:grpSpLocks/>
          </p:cNvGrpSpPr>
          <p:nvPr/>
        </p:nvGrpSpPr>
        <p:grpSpPr bwMode="auto">
          <a:xfrm>
            <a:off x="0" y="1325563"/>
            <a:ext cx="8893175" cy="4911725"/>
            <a:chOff x="1134" y="1267"/>
            <a:chExt cx="2880" cy="1152"/>
          </a:xfrm>
        </p:grpSpPr>
        <p:cxnSp>
          <p:nvCxnSpPr>
            <p:cNvPr id="18451" name="_s18451"/>
            <p:cNvCxnSpPr>
              <a:cxnSpLocks noChangeShapeType="1"/>
              <a:stCxn id="7" idx="0"/>
              <a:endCxn id="5" idx="2"/>
            </p:cNvCxnSpPr>
            <p:nvPr/>
          </p:nvCxnSpPr>
          <p:spPr bwMode="auto">
            <a:xfrm rot="16200000">
              <a:off x="2506" y="2058"/>
              <a:ext cx="138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46" name="_s18446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5400000" flipH="1">
              <a:off x="3009" y="1124"/>
              <a:ext cx="137" cy="1008"/>
            </a:xfrm>
            <a:prstGeom prst="bentConnector3">
              <a:avLst>
                <a:gd name="adj1" fmla="val 19565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45" name="_s18445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2506" y="1627"/>
              <a:ext cx="137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444" name="_s18444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2001" y="1124"/>
              <a:ext cx="137" cy="1008"/>
            </a:xfrm>
            <a:prstGeom prst="bentConnector3">
              <a:avLst>
                <a:gd name="adj1" fmla="val 19565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" name="_s18440"/>
            <p:cNvSpPr>
              <a:spLocks noChangeArrowheads="1"/>
            </p:cNvSpPr>
            <p:nvPr/>
          </p:nvSpPr>
          <p:spPr bwMode="auto">
            <a:xfrm>
              <a:off x="2142" y="1267"/>
              <a:ext cx="864" cy="288"/>
            </a:xfrm>
            <a:prstGeom prst="bracketPair">
              <a:avLst>
                <a:gd name="adj" fmla="val 50000"/>
              </a:avLst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Дети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300" dirty="0"/>
                <a:t>п</a:t>
              </a:r>
              <a:r>
                <a:rPr lang="ru-RU" sz="2300" dirty="0" smtClean="0"/>
                <a:t>риобретают навык общения</a:t>
              </a:r>
              <a:endPara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 друг с другом</a:t>
              </a:r>
            </a:p>
          </p:txBody>
        </p:sp>
        <p:sp>
          <p:nvSpPr>
            <p:cNvPr id="4" name="_s18441"/>
            <p:cNvSpPr>
              <a:spLocks noChangeArrowheads="1"/>
            </p:cNvSpPr>
            <p:nvPr/>
          </p:nvSpPr>
          <p:spPr bwMode="auto">
            <a:xfrm>
              <a:off x="1134" y="1699"/>
              <a:ext cx="864" cy="288"/>
            </a:xfrm>
            <a:prstGeom prst="bracketPair">
              <a:avLst>
                <a:gd name="adj" fmla="val 50000"/>
              </a:avLst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Приобретут опыт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общения в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соц. мире взрослых</a:t>
              </a:r>
            </a:p>
          </p:txBody>
        </p:sp>
        <p:sp>
          <p:nvSpPr>
            <p:cNvPr id="5" name="_s18442"/>
            <p:cNvSpPr>
              <a:spLocks noChangeArrowheads="1"/>
            </p:cNvSpPr>
            <p:nvPr/>
          </p:nvSpPr>
          <p:spPr bwMode="auto">
            <a:xfrm>
              <a:off x="2142" y="1699"/>
              <a:ext cx="864" cy="288"/>
            </a:xfrm>
            <a:prstGeom prst="bracketPair">
              <a:avLst>
                <a:gd name="adj" fmla="val 50000"/>
              </a:avLst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Расширят кругозор,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логическое мышление</a:t>
              </a:r>
            </a:p>
          </p:txBody>
        </p:sp>
        <p:sp>
          <p:nvSpPr>
            <p:cNvPr id="6" name="_s18443"/>
            <p:cNvSpPr>
              <a:spLocks noChangeArrowheads="1"/>
            </p:cNvSpPr>
            <p:nvPr/>
          </p:nvSpPr>
          <p:spPr bwMode="auto">
            <a:xfrm>
              <a:off x="3150" y="1699"/>
              <a:ext cx="864" cy="288"/>
            </a:xfrm>
            <a:prstGeom prst="bracketPair">
              <a:avLst>
                <a:gd name="adj" fmla="val 50000"/>
              </a:avLst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Обогатят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 словарный запас</a:t>
              </a:r>
            </a:p>
          </p:txBody>
        </p:sp>
        <p:sp>
          <p:nvSpPr>
            <p:cNvPr id="7" name="_s18450"/>
            <p:cNvSpPr>
              <a:spLocks noChangeArrowheads="1"/>
            </p:cNvSpPr>
            <p:nvPr/>
          </p:nvSpPr>
          <p:spPr bwMode="auto">
            <a:xfrm>
              <a:off x="2142" y="2131"/>
              <a:ext cx="864" cy="288"/>
            </a:xfrm>
            <a:prstGeom prst="bracketPair">
              <a:avLst>
                <a:gd name="adj" fmla="val 50000"/>
              </a:avLst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Научатся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cs typeface="Arial" charset="0"/>
                </a:rPr>
                <a:t>самостоятельности</a:t>
              </a:r>
            </a:p>
          </p:txBody>
        </p:sp>
      </p:grpSp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Диагностический инструментарий</a:t>
            </a:r>
            <a:r>
              <a:rPr lang="ru-RU" smtClean="0"/>
              <a:t> 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/>
              <a:t>методики, обладающие комплексными диагностическими возможностями;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тестовые упражнения «Сказка», целью которых является наблюдение за спонтанно возникающими эмоциональными явлениями (К.Тейлор); 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игровая диагностическая методика М.И.Лисиной по выявлению уровня развития коммуникативной деятельности дошкольников;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игровой тест «Секрет» (Я.Л.Коломинский), позволяющий вычислить «уровень благополучия  взаимоотношений» в детском коллективе;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наблюдение;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 контрольный опрос (рисуночная методика «Автопортрет», «Дом – дерево – человек», «Несуществующие животные» «Моя семья»);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анкеты для детей, педагогов, родителей.</a:t>
            </a:r>
          </a:p>
          <a:p>
            <a:pPr>
              <a:lnSpc>
                <a:spcPct val="80000"/>
              </a:lnSpc>
            </a:pPr>
            <a:endParaRPr lang="ru-RU" sz="1800" smtClean="0"/>
          </a:p>
        </p:txBody>
      </p:sp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332656"/>
            <a:ext cx="520687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Этапы проекта</a:t>
            </a:r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7524750" y="1390650"/>
          <a:ext cx="114300" cy="171450"/>
        </p:xfrm>
        <a:graphic>
          <a:graphicData uri="http://schemas.openxmlformats.org/presentationml/2006/ole">
            <p:oleObj spid="_x0000_s19507" name="Диаграмма" r:id="rId3" imgW="114287" imgH="171408" progId="MSGraph.Chart.8">
              <p:embed followColorScheme="full"/>
            </p:oleObj>
          </a:graphicData>
        </a:graphic>
      </p:graphicFrame>
      <p:sp>
        <p:nvSpPr>
          <p:cNvPr id="19463" name="Rectangle 25"/>
          <p:cNvSpPr>
            <a:spLocks noChangeArrowheads="1"/>
          </p:cNvSpPr>
          <p:nvPr/>
        </p:nvSpPr>
        <p:spPr bwMode="auto">
          <a:xfrm>
            <a:off x="611188" y="2205038"/>
            <a:ext cx="2447925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подготовительный</a:t>
            </a:r>
          </a:p>
        </p:txBody>
      </p:sp>
      <p:sp>
        <p:nvSpPr>
          <p:cNvPr id="19464" name="Rectangle 26"/>
          <p:cNvSpPr>
            <a:spLocks noChangeArrowheads="1"/>
          </p:cNvSpPr>
          <p:nvPr/>
        </p:nvSpPr>
        <p:spPr bwMode="auto">
          <a:xfrm>
            <a:off x="755650" y="5229225"/>
            <a:ext cx="2376488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Заключительный </a:t>
            </a:r>
          </a:p>
        </p:txBody>
      </p:sp>
      <p:sp>
        <p:nvSpPr>
          <p:cNvPr id="19465" name="Rectangle 27"/>
          <p:cNvSpPr>
            <a:spLocks noChangeArrowheads="1"/>
          </p:cNvSpPr>
          <p:nvPr/>
        </p:nvSpPr>
        <p:spPr bwMode="auto">
          <a:xfrm>
            <a:off x="684213" y="3573463"/>
            <a:ext cx="2376487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Практический</a:t>
            </a:r>
          </a:p>
        </p:txBody>
      </p:sp>
      <p:sp>
        <p:nvSpPr>
          <p:cNvPr id="19466" name="Line 28"/>
          <p:cNvSpPr>
            <a:spLocks noChangeShapeType="1"/>
          </p:cNvSpPr>
          <p:nvPr/>
        </p:nvSpPr>
        <p:spPr bwMode="auto">
          <a:xfrm>
            <a:off x="3132138" y="25654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7" name="Line 29"/>
          <p:cNvSpPr>
            <a:spLocks noChangeShapeType="1"/>
          </p:cNvSpPr>
          <p:nvPr/>
        </p:nvSpPr>
        <p:spPr bwMode="auto">
          <a:xfrm>
            <a:off x="3132138" y="407670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8" name="Line 30"/>
          <p:cNvSpPr>
            <a:spLocks noChangeShapeType="1"/>
          </p:cNvSpPr>
          <p:nvPr/>
        </p:nvSpPr>
        <p:spPr bwMode="auto">
          <a:xfrm>
            <a:off x="3203575" y="573405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9" name="Text Box 31"/>
          <p:cNvSpPr txBox="1">
            <a:spLocks noChangeArrowheads="1"/>
          </p:cNvSpPr>
          <p:nvPr/>
        </p:nvSpPr>
        <p:spPr bwMode="auto">
          <a:xfrm>
            <a:off x="3635375" y="2133600"/>
            <a:ext cx="403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70" name="Text Box 32"/>
          <p:cNvSpPr txBox="1">
            <a:spLocks noChangeArrowheads="1"/>
          </p:cNvSpPr>
          <p:nvPr/>
        </p:nvSpPr>
        <p:spPr bwMode="auto">
          <a:xfrm>
            <a:off x="3708400" y="1125538"/>
            <a:ext cx="4897438" cy="1984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</a:t>
            </a:r>
            <a:r>
              <a:rPr lang="ru-RU" sz="1600"/>
              <a:t>Определение целей и задач проекта</a:t>
            </a:r>
          </a:p>
          <a:p>
            <a:pPr>
              <a:spcBef>
                <a:spcPct val="50000"/>
              </a:spcBef>
            </a:pPr>
            <a:r>
              <a:rPr lang="ru-RU" sz="1600"/>
              <a:t>-Составление перспективного плана данного проекта</a:t>
            </a:r>
          </a:p>
          <a:p>
            <a:pPr>
              <a:spcBef>
                <a:spcPct val="50000"/>
              </a:spcBef>
            </a:pPr>
            <a:r>
              <a:rPr lang="ru-RU" sz="1600"/>
              <a:t>-Создание предметно-развивающей среды</a:t>
            </a:r>
          </a:p>
          <a:p>
            <a:pPr>
              <a:spcBef>
                <a:spcPct val="50000"/>
              </a:spcBef>
            </a:pPr>
            <a:r>
              <a:rPr lang="ru-RU" sz="1600"/>
              <a:t>-Подбор литературы и наглядного материала по теме</a:t>
            </a:r>
          </a:p>
        </p:txBody>
      </p:sp>
      <p:sp>
        <p:nvSpPr>
          <p:cNvPr id="19471" name="Text Box 33"/>
          <p:cNvSpPr txBox="1">
            <a:spLocks noChangeArrowheads="1"/>
          </p:cNvSpPr>
          <p:nvPr/>
        </p:nvSpPr>
        <p:spPr bwMode="auto">
          <a:xfrm>
            <a:off x="3779838" y="3068638"/>
            <a:ext cx="4897437" cy="1954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-Индивидуальные и подгрупповые беседы с детьми</a:t>
            </a:r>
          </a:p>
          <a:p>
            <a:pPr>
              <a:spcBef>
                <a:spcPct val="50000"/>
              </a:spcBef>
            </a:pPr>
            <a:r>
              <a:rPr lang="ru-RU" sz="1600"/>
              <a:t>-Просмотр мультимедийных презентаций и фильмов о людях разных профессий</a:t>
            </a:r>
          </a:p>
          <a:p>
            <a:pPr>
              <a:spcBef>
                <a:spcPct val="50000"/>
              </a:spcBef>
            </a:pPr>
            <a:r>
              <a:rPr lang="ru-RU" sz="1600"/>
              <a:t>-Организация игр с детьми</a:t>
            </a:r>
          </a:p>
          <a:p>
            <a:pPr>
              <a:spcBef>
                <a:spcPct val="50000"/>
              </a:spcBef>
            </a:pPr>
            <a:endParaRPr lang="ru-RU" sz="1600"/>
          </a:p>
        </p:txBody>
      </p:sp>
      <p:sp>
        <p:nvSpPr>
          <p:cNvPr id="19472" name="Text Box 34"/>
          <p:cNvSpPr txBox="1">
            <a:spLocks noChangeArrowheads="1"/>
          </p:cNvSpPr>
          <p:nvPr/>
        </p:nvSpPr>
        <p:spPr bwMode="auto">
          <a:xfrm>
            <a:off x="3851275" y="5084763"/>
            <a:ext cx="4897438" cy="1495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</a:t>
            </a:r>
            <a:r>
              <a:rPr lang="ru-RU" sz="1600"/>
              <a:t>Проведение Дня родительского самоуправления </a:t>
            </a:r>
          </a:p>
          <a:p>
            <a:pPr>
              <a:spcBef>
                <a:spcPct val="50000"/>
              </a:spcBef>
            </a:pPr>
            <a:r>
              <a:rPr lang="ru-RU" sz="1600"/>
              <a:t>-Участие в издании методического пособия «Введение ребенка в социальный мир взрослых через сюжетно-ролевую игру»</a:t>
            </a:r>
          </a:p>
        </p:txBody>
      </p:sp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1612</TotalTime>
  <Words>379</Words>
  <Application>Microsoft Office PowerPoint</Application>
  <PresentationFormat>Экран (4:3)</PresentationFormat>
  <Paragraphs>85</Paragraphs>
  <Slides>14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Пастель</vt:lpstr>
      <vt:lpstr>Диаграмма</vt:lpstr>
      <vt:lpstr>Слайд 1</vt:lpstr>
      <vt:lpstr>Обращение к коллегам</vt:lpstr>
      <vt:lpstr>Слайд 3</vt:lpstr>
      <vt:lpstr>Слайд 4</vt:lpstr>
      <vt:lpstr>Слайд 5</vt:lpstr>
      <vt:lpstr>Слайд 6</vt:lpstr>
      <vt:lpstr>Слайд 7</vt:lpstr>
      <vt:lpstr>Диагностический инструментарий 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по северу  нашей страны</dc:title>
  <cp:lastModifiedBy>nix</cp:lastModifiedBy>
  <cp:revision>131</cp:revision>
  <dcterms:modified xsi:type="dcterms:W3CDTF">2019-04-20T12:42:11Z</dcterms:modified>
</cp:coreProperties>
</file>