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4" r:id="rId2"/>
    <p:sldId id="277" r:id="rId3"/>
    <p:sldId id="278" r:id="rId4"/>
    <p:sldId id="256" r:id="rId5"/>
    <p:sldId id="259" r:id="rId6"/>
    <p:sldId id="280" r:id="rId7"/>
    <p:sldId id="267" r:id="rId8"/>
    <p:sldId id="281" r:id="rId9"/>
    <p:sldId id="270" r:id="rId10"/>
    <p:sldId id="269" r:id="rId11"/>
    <p:sldId id="271" r:id="rId12"/>
    <p:sldId id="282" r:id="rId13"/>
    <p:sldId id="287" r:id="rId14"/>
    <p:sldId id="283" r:id="rId15"/>
    <p:sldId id="284" r:id="rId16"/>
    <p:sldId id="285" r:id="rId17"/>
    <p:sldId id="288" r:id="rId18"/>
    <p:sldId id="291" r:id="rId19"/>
    <p:sldId id="289" r:id="rId20"/>
    <p:sldId id="292" r:id="rId21"/>
    <p:sldId id="293" r:id="rId22"/>
    <p:sldId id="29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67" autoAdjust="0"/>
  </p:normalViewPr>
  <p:slideViewPr>
    <p:cSldViewPr>
      <p:cViewPr>
        <p:scale>
          <a:sx n="70" d="100"/>
          <a:sy n="70" d="100"/>
        </p:scale>
        <p:origin x="-2814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F3AA2-CB5F-46AD-884A-63F6103001C8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43BDC-16FF-499C-9BE2-6AE15CB9CF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37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43BDC-16FF-499C-9BE2-6AE15CB9CF4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4494-4168-4108-80C0-86D36049742D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6384-3817-49EE-99E8-C353D86107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4494-4168-4108-80C0-86D36049742D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6384-3817-49EE-99E8-C353D86107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4494-4168-4108-80C0-86D36049742D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6384-3817-49EE-99E8-C353D86107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4494-4168-4108-80C0-86D36049742D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6384-3817-49EE-99E8-C353D86107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4494-4168-4108-80C0-86D36049742D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6384-3817-49EE-99E8-C353D86107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4494-4168-4108-80C0-86D36049742D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6384-3817-49EE-99E8-C353D86107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4494-4168-4108-80C0-86D36049742D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6384-3817-49EE-99E8-C353D86107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4494-4168-4108-80C0-86D36049742D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6384-3817-49EE-99E8-C353D86107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4494-4168-4108-80C0-86D36049742D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6384-3817-49EE-99E8-C353D86107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4494-4168-4108-80C0-86D36049742D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6384-3817-49EE-99E8-C353D86107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74494-4168-4108-80C0-86D36049742D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C6384-3817-49EE-99E8-C353D86107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74494-4168-4108-80C0-86D36049742D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C6384-3817-49EE-99E8-C353D86107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39552" y="4555"/>
            <a:ext cx="7920880" cy="580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lang="ru-RU" sz="2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Проект с детьми; вторая младшая                                           группа от (3 до 4 лет), на тему: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6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6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6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Золотая осень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latin typeface="Calibri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Вострикова С.В.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body" idx="4294967295"/>
          </p:nvPr>
        </p:nvSpPr>
        <p:spPr>
          <a:xfrm>
            <a:off x="755576" y="620688"/>
            <a:ext cx="7056784" cy="558961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Отгадывание загадок.</a:t>
            </a: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Воспитатель загадывает детям загадки.    </a:t>
            </a: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      Все мрачней лицо природы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Почернели огороды,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      Оголяются леса.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      Молкнут птичьи голоса,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      Мишка в спячку завалился.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      Что за месяц к нам явился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(октябрь.)                     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      Сидит – зеленеет,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      Упадёт – пожелтеет,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      Лежит – почернеет.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 Когда -  это бывает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? (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осенью.)</a:t>
            </a:r>
            <a:r>
              <a:rPr lang="ru-RU" sz="1800" dirty="0" smtClean="0"/>
              <a:t> 4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Осень в гости к нам пришла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И с собою принесла…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Что? Скажите наугад!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      Ну, конечно …   (Листопад)</a:t>
            </a: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pPr>
              <a:buNone/>
            </a:pPr>
            <a:r>
              <a:rPr lang="ru-RU" sz="3300" b="1" dirty="0" smtClean="0"/>
              <a:t>                           </a:t>
            </a:r>
          </a:p>
          <a:p>
            <a:pPr>
              <a:buNone/>
            </a:pPr>
            <a:r>
              <a:rPr lang="ru-RU" sz="2000" b="1" dirty="0" smtClean="0"/>
              <a:t>  </a:t>
            </a:r>
            <a:endParaRPr lang="ru-RU" sz="2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408712" cy="8223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     РЕАЛИЗАЦИЯ ПРОЕКТА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24744"/>
            <a:ext cx="8568952" cy="108012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                      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                Исследовательская деятельность детей</a:t>
            </a:r>
            <a:r>
              <a:rPr lang="ru-RU" dirty="0" smtClean="0"/>
              <a:t>. </a:t>
            </a:r>
          </a:p>
          <a:p>
            <a:r>
              <a:rPr lang="ru-RU" b="1" dirty="0" smtClean="0"/>
              <a:t>   1. </a:t>
            </a:r>
            <a:r>
              <a:rPr lang="ru-RU" dirty="0" smtClean="0"/>
              <a:t>Наблюдения какие деревья, кустарники растут на  территории  детского сада,</a:t>
            </a:r>
            <a:r>
              <a:rPr lang="en-US" dirty="0" smtClean="0"/>
              <a:t> “</a:t>
            </a:r>
            <a:r>
              <a:rPr lang="ru-RU" dirty="0" smtClean="0"/>
              <a:t>Какие листья на деревьях</a:t>
            </a:r>
            <a:r>
              <a:rPr lang="en-US" dirty="0" smtClean="0"/>
              <a:t>”.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640871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667129" cy="89430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НАБЛЮДЕНИЕ ЗА ЛИСТОПАДОМ.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700808"/>
            <a:ext cx="7882135" cy="489654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Обратить внимание детей на опавшие листья. Спросить у всех ли деревьев одинаковые листья. Пусть дети посмотрят, сравнят их по цвету, форме, убедятся, что у листьев разных деревьев различная окраска.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Падают, падают  листья,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В нашем саду  - листопад.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Желтые, красные листья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По ветру вьются, летят.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Рассматривая собранные детьми листья и отбирая самые красивые, спросить, почему они нравятся ребёнку.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Проводим  подвижную игру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руках у детей листочки, воспитатель читает текст, а дети в соответствии с ним выполняют движения.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32656"/>
            <a:ext cx="8387209" cy="6192688"/>
          </a:xfrm>
        </p:spPr>
        <p:txBody>
          <a:bodyPr>
            <a:normAutofit/>
          </a:bodyPr>
          <a:lstStyle/>
          <a:p>
            <a:r>
              <a:rPr lang="ru-RU" dirty="0" smtClean="0"/>
              <a:t>Мы –листочки, мы – листочки,                         Дети стоят кружком,</a:t>
            </a:r>
          </a:p>
          <a:p>
            <a:r>
              <a:rPr lang="ru-RU" dirty="0" smtClean="0"/>
              <a:t> Мы – осенние листочки.                                   держа в руках листочки.          </a:t>
            </a:r>
          </a:p>
          <a:p>
            <a:r>
              <a:rPr lang="ru-RU" dirty="0" smtClean="0"/>
              <a:t> Мы на веточках сидели,                                   Разбегаются по дорожкам.</a:t>
            </a:r>
          </a:p>
          <a:p>
            <a:r>
              <a:rPr lang="ru-RU" dirty="0" smtClean="0"/>
              <a:t> Дунул ветер – полетели.                                   Бегают, помахивая </a:t>
            </a:r>
          </a:p>
          <a:p>
            <a:r>
              <a:rPr lang="ru-RU" dirty="0" smtClean="0"/>
              <a:t> Мы летали, мы летали -                                    листочками.</a:t>
            </a:r>
          </a:p>
          <a:p>
            <a:r>
              <a:rPr lang="ru-RU" dirty="0" smtClean="0"/>
              <a:t>  все листочки так устали.                                  Садятся на корточки,</a:t>
            </a:r>
          </a:p>
          <a:p>
            <a:r>
              <a:rPr lang="ru-RU" dirty="0" smtClean="0"/>
              <a:t>                                                                                 держат над головой.                        Перестал дуть ветерок -                                   Разбегаются по дорожке.                                       </a:t>
            </a:r>
          </a:p>
          <a:p>
            <a:r>
              <a:rPr lang="ru-RU" dirty="0" smtClean="0"/>
              <a:t>  Все  </a:t>
            </a:r>
            <a:r>
              <a:rPr lang="ru-RU" dirty="0" err="1" smtClean="0"/>
              <a:t>уселися</a:t>
            </a:r>
            <a:r>
              <a:rPr lang="ru-RU" dirty="0" smtClean="0"/>
              <a:t> в кружок.                                     Подкидывают листья вверх.</a:t>
            </a:r>
          </a:p>
          <a:p>
            <a:r>
              <a:rPr lang="ru-RU" dirty="0" smtClean="0"/>
              <a:t>  Ветер снова вдруг подул</a:t>
            </a:r>
          </a:p>
          <a:p>
            <a:r>
              <a:rPr lang="ru-RU" dirty="0" smtClean="0"/>
              <a:t>  И листочки с ветерок сдул.</a:t>
            </a:r>
          </a:p>
          <a:p>
            <a:r>
              <a:rPr lang="ru-RU" dirty="0" smtClean="0"/>
              <a:t>  Все  листочки полетели</a:t>
            </a:r>
          </a:p>
          <a:p>
            <a:r>
              <a:rPr lang="ru-RU" dirty="0" smtClean="0"/>
              <a:t>  И на землю тихо сели.</a:t>
            </a:r>
          </a:p>
          <a:p>
            <a:endParaRPr lang="ru-RU" dirty="0" smtClean="0"/>
          </a:p>
          <a:p>
            <a:r>
              <a:rPr lang="ru-RU" b="1" dirty="0" smtClean="0"/>
              <a:t>Наблюдения:</a:t>
            </a:r>
            <a:r>
              <a:rPr lang="ru-RU" dirty="0" smtClean="0"/>
              <a:t> Проводились ежедневно на прогулках.</a:t>
            </a:r>
          </a:p>
          <a:p>
            <a:endParaRPr lang="ru-RU" dirty="0" smtClean="0"/>
          </a:p>
          <a:p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6946031" cy="792087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ИГРА С ОСЕННЕЙ ЛИСТВОЙ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95735" y="2906713"/>
            <a:ext cx="4536505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77021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984777" cy="79208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    Трудовая деятельность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092280" cy="531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7632848" cy="5589240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Сбор разноцветных листьев.</a:t>
            </a:r>
          </a:p>
          <a:p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Цель.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Побуждать к самостоятельному выполнению элементарных  поручений.</a:t>
            </a:r>
          </a:p>
          <a:p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 Подвижные игры</a:t>
            </a:r>
            <a:r>
              <a:rPr lang="en-US" sz="4500" b="1" dirty="0" smtClean="0">
                <a:latin typeface="Times New Roman" pitchFamily="18" charset="0"/>
                <a:cs typeface="Times New Roman" pitchFamily="18" charset="0"/>
              </a:rPr>
              <a:t>: “ 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Птицы в гнёздышках</a:t>
            </a:r>
            <a:r>
              <a:rPr lang="en-US" sz="4500" b="1" dirty="0" smtClean="0">
                <a:latin typeface="Times New Roman" pitchFamily="18" charset="0"/>
                <a:cs typeface="Times New Roman" pitchFamily="18" charset="0"/>
              </a:rPr>
              <a:t>”. “ 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Найди свой домик</a:t>
            </a:r>
            <a:r>
              <a:rPr lang="en-US" sz="4500" b="1" dirty="0" smtClean="0">
                <a:latin typeface="Times New Roman" pitchFamily="18" charset="0"/>
                <a:cs typeface="Times New Roman" pitchFamily="18" charset="0"/>
              </a:rPr>
              <a:t>”.</a:t>
            </a:r>
            <a:endParaRPr lang="ru-RU" sz="45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Учатся ходить и бегать врассыпную, не наталкиваясь друг на друга, а также действуют по сигналу, </a:t>
            </a:r>
            <a:r>
              <a:rPr lang="ru-RU" sz="4500" dirty="0" err="1" smtClean="0">
                <a:latin typeface="Times New Roman" pitchFamily="18" charset="0"/>
                <a:cs typeface="Times New Roman" pitchFamily="18" charset="0"/>
              </a:rPr>
              <a:t>ориентируються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в пространстве.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Физ. минутка.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Утром мы идём во двор (Дети идут на месте)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Листья сыплются кругом (Показывают кистями рук, как падают листья)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Под ногами шелестят (Наклонившись, машут около ног)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И летят, летят, летят (Машут руками имитируя полёт листьев)</a:t>
            </a:r>
          </a:p>
          <a:p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                         Аппликация (коллективная).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Падают, падают листья,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   В нашем саду листопад.</a:t>
            </a:r>
            <a:r>
              <a:rPr lang="en-US" sz="4500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45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Вызвать у детей эмоциональное отношение к явлениям природы. Учить навыкам намазывания клеем и приклеивания, любоваться  листьями, относиться к ним бережно.</a:t>
            </a:r>
          </a:p>
          <a:p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endParaRPr lang="ru-RU" sz="2300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884368" cy="591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683568" y="188640"/>
            <a:ext cx="8229600" cy="5760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Лепка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у детей интереса к лепке. Знакомство с пластилином.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Наши ФОТО\2015 г\7   Октябрь 2015 г\DSC069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4104456" cy="2970330"/>
          </a:xfrm>
          <a:prstGeom prst="rect">
            <a:avLst/>
          </a:prstGeom>
          <a:noFill/>
        </p:spPr>
      </p:pic>
      <p:pic>
        <p:nvPicPr>
          <p:cNvPr id="34818" name="Picture 2" descr="C:\Documents and Settings\Admin\Рабочий стол\Наши ФОТО\2015 г\7   Октябрь 2015 г\DSC069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501008"/>
            <a:ext cx="4152461" cy="3114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76672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Чтение художественной литературы:</a:t>
            </a:r>
          </a:p>
          <a:p>
            <a:r>
              <a:rPr lang="ru-RU" dirty="0" smtClean="0"/>
              <a:t>И. Бунин «Листопад», М. </a:t>
            </a:r>
            <a:r>
              <a:rPr lang="ru-RU" dirty="0" err="1" smtClean="0"/>
              <a:t>Ивенсин</a:t>
            </a:r>
            <a:r>
              <a:rPr lang="ru-RU" dirty="0" smtClean="0"/>
              <a:t> «Падают листья», З. Александрова «Дождик», </a:t>
            </a:r>
            <a:r>
              <a:rPr lang="ru-RU" b="1" dirty="0" smtClean="0"/>
              <a:t>Рисование: </a:t>
            </a:r>
            <a:r>
              <a:rPr lang="ru-RU" dirty="0" smtClean="0"/>
              <a:t>«Разноцветные листья», «Дерево осеннее»,  продолжать учить рисовать красками ствол дерева, ветки разной длины, листья желтого, красного, зеленого цвета как на дереве, так и под ним. Дети рисуют. Воспитатель наблюдает за их работой, если необходимо помогает. Воспитатель хвалит рисунки детей, дети рассказывают о том, что они рисовали. </a:t>
            </a:r>
          </a:p>
          <a:p>
            <a:r>
              <a:rPr lang="ru-RU" b="1" dirty="0" smtClean="0"/>
              <a:t>Дидактические игры: </a:t>
            </a:r>
            <a:r>
              <a:rPr lang="ru-RU" dirty="0" smtClean="0"/>
              <a:t>«Весёлый огород», «Что есть что», «Собираем урожай», «Что нам осень принесла».</a:t>
            </a:r>
          </a:p>
          <a:p>
            <a:r>
              <a:rPr lang="ru-RU" b="1" dirty="0" smtClean="0"/>
              <a:t>Совместная деятельность с родителями</a:t>
            </a:r>
            <a:r>
              <a:rPr lang="en-US" b="1" dirty="0" smtClean="0"/>
              <a:t>: </a:t>
            </a:r>
            <a:r>
              <a:rPr lang="en-US" dirty="0" smtClean="0"/>
              <a:t>C</a:t>
            </a:r>
            <a:r>
              <a:rPr lang="ru-RU" dirty="0" err="1" smtClean="0"/>
              <a:t>овместное</a:t>
            </a:r>
            <a:r>
              <a:rPr lang="ru-RU" dirty="0" smtClean="0"/>
              <a:t>  изготовление поделок из природного материала.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274638"/>
            <a:ext cx="5328592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 Р</a:t>
            </a:r>
            <a:r>
              <a:rPr lang="ru-RU" dirty="0" smtClean="0"/>
              <a:t>ебенок </a:t>
            </a:r>
            <a:r>
              <a:rPr lang="ru-RU" dirty="0"/>
              <a:t>с самого раннего детства открывает и исследует окружающий мир. Он тянется ко всему красивому, яркому, испытывает радость общения с природой. Он открывает для себя мир природы с безграничным богатством явлений и красоты.</a:t>
            </a:r>
          </a:p>
          <a:p>
            <a:r>
              <a:rPr lang="ru-RU" dirty="0"/>
              <a:t>Природа – неиссякаемый источник развития познавательных и творческих способностей детей. </a:t>
            </a:r>
            <a:r>
              <a:rPr lang="ru-RU" dirty="0" smtClean="0"/>
              <a:t> </a:t>
            </a:r>
            <a:r>
              <a:rPr lang="ru-RU" dirty="0"/>
              <a:t>Природа побуждает любознательность ребенка, формирует чувство прекрасного.</a:t>
            </a:r>
          </a:p>
          <a:p>
            <a:r>
              <a:rPr lang="ru-RU" dirty="0"/>
              <a:t>Актуальность данного проекта </a:t>
            </a:r>
            <a:r>
              <a:rPr lang="ru-RU" dirty="0" smtClean="0"/>
              <a:t>раскрывает </a:t>
            </a:r>
            <a:r>
              <a:rPr lang="ru-RU" dirty="0"/>
              <a:t>малышам некоторые взаимосвязи живой и неживой природы, растений и животных, помогая понять, что человек – это часть природы. Он основывается на различных видах деятельности: наблюдение в природе, сенсорное обследование объектов природы; различные виды игр, игровые ситуации; изобразительная деятельность, ручной труд. Проектная деятельность проходит под девизом: «Я делаю и понимаю, я творю и развиваюсь! »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984776" cy="93610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628800"/>
            <a:ext cx="691276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6696744" cy="114300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Завершающий этап.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Анализ и оценка результатов проекта. </a:t>
            </a:r>
          </a:p>
          <a:p>
            <a:r>
              <a:rPr lang="ru-RU" sz="1800" dirty="0" smtClean="0"/>
              <a:t>Подведение итогов проекта.</a:t>
            </a:r>
          </a:p>
          <a:p>
            <a:r>
              <a:rPr lang="ru-RU" sz="1800" dirty="0" smtClean="0"/>
              <a:t>В ходе выполнения данного проекта</a:t>
            </a:r>
            <a:r>
              <a:rPr lang="en-US" sz="1800" dirty="0" smtClean="0"/>
              <a:t> “</a:t>
            </a:r>
            <a:r>
              <a:rPr lang="ru-RU" sz="1800" dirty="0" smtClean="0"/>
              <a:t>Золотая осень</a:t>
            </a:r>
            <a:r>
              <a:rPr lang="en-US" sz="1800" dirty="0" smtClean="0"/>
              <a:t>”. </a:t>
            </a:r>
            <a:r>
              <a:rPr lang="ru-RU" sz="1800" dirty="0" smtClean="0"/>
              <a:t>Детям дано представление о времени года – осени, его характерных особенностях. Участвуя в мероприятиях, дети, смогли приобрести новые знания   о многообразии красок золотой осени, увидели красоту осени, осеннего леса, через беседы, чтение художественной литературы , лепку, аппликацию, рисование, рассматривание иллюстраций.</a:t>
            </a:r>
          </a:p>
          <a:p>
            <a:r>
              <a:rPr lang="ru-RU" sz="1800" dirty="0" smtClean="0"/>
              <a:t> Так как игра является ведущим видом деятельности в дошкольном возрасте, то детям предлагаются  подвижные игры. В игре в непринужденной форме дети вступают в сотрудничество друг с другом, приобретают новые знания.</a:t>
            </a:r>
          </a:p>
          <a:p>
            <a:r>
              <a:rPr lang="ru-RU" sz="1800" dirty="0" smtClean="0"/>
              <a:t>Работа по проекту помогла расширить словарный запас детей, улучшить моторику рук научить детей наблюдать за изменениями в природе, проявлять чувство ответственности за природу. В образовательной деятельности участвовали не только дети и воспитатели, но и их  родители. </a:t>
            </a:r>
          </a:p>
          <a:p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264696" cy="95436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Список литературы.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Алешина, Н.В. Ознакомление дошкольников с окружающим и социальной действительностью в младшей группе / Н.В. Алешина. - М., 2004 г.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Волчкова</a:t>
            </a:r>
            <a:r>
              <a:rPr lang="ru-RU" dirty="0" smtClean="0"/>
              <a:t> В.Н., Степанова Н.В. Конспекты занятий во второй младшей группе детского сада. Практическое пособие для воспитателей и методистов ДОУ / В.Н. </a:t>
            </a:r>
            <a:r>
              <a:rPr lang="ru-RU" dirty="0" err="1" smtClean="0"/>
              <a:t>Волчкова</a:t>
            </a:r>
            <a:r>
              <a:rPr lang="ru-RU" dirty="0" smtClean="0"/>
              <a:t>, Н.В. Степанова. – Воронеж, 2007. – 392 с.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Дыбина</a:t>
            </a:r>
            <a:r>
              <a:rPr lang="ru-RU" dirty="0" smtClean="0"/>
              <a:t>, О.Н. Занятии по ознакомлению с окружающим миром / О.Н. </a:t>
            </a:r>
            <a:r>
              <a:rPr lang="ru-RU" dirty="0" err="1" smtClean="0"/>
              <a:t>Дыбина</a:t>
            </a:r>
            <a:r>
              <a:rPr lang="ru-RU" dirty="0" smtClean="0"/>
              <a:t>. - М., 2008 г.</a:t>
            </a:r>
          </a:p>
          <a:p>
            <a:r>
              <a:rPr lang="ru-RU" dirty="0" smtClean="0"/>
              <a:t>4. </a:t>
            </a:r>
            <a:r>
              <a:rPr lang="ru-RU" dirty="0" err="1" smtClean="0"/>
              <a:t>Колдина</a:t>
            </a:r>
            <a:r>
              <a:rPr lang="ru-RU" dirty="0" smtClean="0"/>
              <a:t>, Д.Н. Лепка с детьми 3-4 лет. Конспекты занятий / Д.Н. </a:t>
            </a:r>
            <a:r>
              <a:rPr lang="ru-RU" dirty="0" err="1" smtClean="0"/>
              <a:t>Колдина</a:t>
            </a:r>
            <a:r>
              <a:rPr lang="ru-RU" dirty="0" smtClean="0"/>
              <a:t>. – М.: Мозаика-Синтез, 2007. – 48 с.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363272" cy="413732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/>
          </a:p>
          <a:p>
            <a:r>
              <a:rPr lang="ru-RU" b="1" dirty="0"/>
              <a:t>Задачи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Формировать у детей эстетическое восприятие картины: видеть красоту осени, осеннего леса.</a:t>
            </a:r>
          </a:p>
          <a:p>
            <a:r>
              <a:rPr lang="ru-RU" dirty="0" smtClean="0"/>
              <a:t>Показать многообразие красок золотой осени.</a:t>
            </a:r>
            <a:endParaRPr lang="ru-RU" dirty="0"/>
          </a:p>
          <a:p>
            <a:r>
              <a:rPr lang="ru-RU" dirty="0" smtClean="0"/>
              <a:t>Расширять и  углублять знания о осеннем времени года</a:t>
            </a:r>
            <a:r>
              <a:rPr lang="en-US" dirty="0" smtClean="0"/>
              <a:t>,</a:t>
            </a:r>
            <a:r>
              <a:rPr lang="ru-RU" dirty="0" smtClean="0"/>
              <a:t> о первых признаках осени(погода, животные, птицы).</a:t>
            </a:r>
          </a:p>
          <a:p>
            <a:r>
              <a:rPr lang="ru-RU" dirty="0" smtClean="0"/>
              <a:t> Развивать      наблюдательность, познавательную активность.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Приобщение </a:t>
            </a:r>
            <a:r>
              <a:rPr lang="ru-RU" dirty="0"/>
              <a:t>к совместной деятельности детей и родителей, как в саду, так и дома.</a:t>
            </a:r>
          </a:p>
          <a:p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332656"/>
            <a:ext cx="8136904" cy="144502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Познакомить детей с красотой осенней природы.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88641"/>
            <a:ext cx="6552728" cy="12241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Золотая осень.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8064896" cy="4824536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проекта: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познавательно-  исследовательский, творческий.            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проведения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групповая.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Продолжительность: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краткосрочный( 1 месяц)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октябрь.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Участники: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младшей группы (3-4 лет)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воспитатель,  родители.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Обогатятся и расширятся знания детей об осени, её признаках и дарах.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5184576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Золотая осень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475656" y="4653136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Сидит – зеленеет,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Упадёт – пожелтеет,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Лежит – почернеет.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Когда -  это бывает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?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осенью.)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260649"/>
            <a:ext cx="6768751" cy="64807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ЭТАПЫ РАБОТЫ НАД ПРОЕКТОМ.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980728"/>
            <a:ext cx="7772400" cy="5472608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Подготовительный  этап.</a:t>
            </a:r>
          </a:p>
          <a:p>
            <a:r>
              <a:rPr lang="ru-RU" dirty="0" smtClean="0"/>
              <a:t>Проблема: У детей данной группы слишком маленький жизненный опыт и знания о природе. Они не знакомы с происхождением тех или иных явлений, процессов в природе, не могут ответить на интересующие их вопросы:  «Зачем и куда улетают птицы? », «Почему листва стала жёлтая? », «Что же делают звери осенью? » и т. д. Они очень любознательны и хотят все знать, поэтому я решила провести  работу по ознакомлению детей с природой через познавательно-творческую деятельность.</a:t>
            </a:r>
          </a:p>
          <a:p>
            <a:r>
              <a:rPr lang="ru-RU" dirty="0" smtClean="0"/>
              <a:t>   Коммуникация</a:t>
            </a:r>
            <a:r>
              <a:rPr lang="en-US" dirty="0" smtClean="0"/>
              <a:t>:  (</a:t>
            </a:r>
            <a:r>
              <a:rPr lang="ru-RU" dirty="0" smtClean="0"/>
              <a:t>Беседы</a:t>
            </a:r>
            <a:r>
              <a:rPr lang="en-US" dirty="0" smtClean="0"/>
              <a:t>)</a:t>
            </a:r>
          </a:p>
          <a:p>
            <a:r>
              <a:rPr lang="ru-RU" dirty="0" smtClean="0"/>
              <a:t>  1. Какая наша осень.</a:t>
            </a:r>
          </a:p>
          <a:p>
            <a:r>
              <a:rPr lang="ru-RU" dirty="0" smtClean="0"/>
              <a:t>  2. Разучивание стихотворения.</a:t>
            </a:r>
          </a:p>
          <a:p>
            <a:r>
              <a:rPr lang="ru-RU" dirty="0" smtClean="0"/>
              <a:t>  3. Рассматривание картинок.</a:t>
            </a:r>
          </a:p>
          <a:p>
            <a:r>
              <a:rPr lang="ru-RU" dirty="0" smtClean="0"/>
              <a:t>  4. Что нам осень подарила.</a:t>
            </a:r>
          </a:p>
          <a:p>
            <a:r>
              <a:rPr lang="ru-RU" dirty="0" smtClean="0"/>
              <a:t>  5. Отгадывание загадок.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980728"/>
            <a:ext cx="8136904" cy="5400600"/>
          </a:xfrm>
        </p:spPr>
        <p:txBody>
          <a:bodyPr>
            <a:normAutofit lnSpcReduction="10000"/>
          </a:bodyPr>
          <a:lstStyle/>
          <a:p>
            <a:pPr lvl="1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занятия:</a:t>
            </a:r>
            <a:r>
              <a:rPr lang="ru-RU" dirty="0" smtClean="0"/>
              <a:t>(беседа)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/>
              <a:t>Предлагаю детям посмотреть в окно.</a:t>
            </a:r>
            <a:r>
              <a:rPr lang="ru-RU" dirty="0" smtClean="0"/>
              <a:t> </a:t>
            </a:r>
          </a:p>
          <a:p>
            <a:pPr marL="514350" indent="-514350"/>
            <a:r>
              <a:rPr lang="en-US" sz="1800" dirty="0" smtClean="0"/>
              <a:t>          </a:t>
            </a:r>
            <a:r>
              <a:rPr lang="ru-RU" sz="1800" b="1" dirty="0" smtClean="0"/>
              <a:t>Воспитатель</a:t>
            </a:r>
            <a:r>
              <a:rPr lang="en-US" sz="1800" b="1" dirty="0" smtClean="0"/>
              <a:t>:</a:t>
            </a:r>
            <a:r>
              <a:rPr lang="ru-RU" sz="1800" b="1" dirty="0" smtClean="0"/>
              <a:t> </a:t>
            </a:r>
            <a:r>
              <a:rPr lang="ru-RU" sz="1800" dirty="0" smtClean="0"/>
              <a:t>Холодно сегодня. Пасмурно. На небе тучи. ( Дождь идет.) Ветер сильный.</a:t>
            </a:r>
          </a:p>
          <a:p>
            <a:r>
              <a:rPr lang="en-US" sz="1800" dirty="0" smtClean="0"/>
              <a:t>               </a:t>
            </a:r>
            <a:r>
              <a:rPr lang="ru-RU" sz="1800" dirty="0" smtClean="0"/>
              <a:t>Дети, какое сейчас время года? </a:t>
            </a:r>
            <a:endParaRPr lang="en-US" sz="1800" dirty="0" smtClean="0"/>
          </a:p>
          <a:p>
            <a:r>
              <a:rPr lang="en-US" sz="1800" b="1" dirty="0" smtClean="0"/>
              <a:t>          </a:t>
            </a:r>
            <a:r>
              <a:rPr lang="ru-RU" sz="1800" b="1" dirty="0" smtClean="0"/>
              <a:t>Ответы детей</a:t>
            </a:r>
            <a:r>
              <a:rPr lang="ru-RU" sz="1800" dirty="0" smtClean="0"/>
              <a:t>.</a:t>
            </a:r>
          </a:p>
          <a:p>
            <a:r>
              <a:rPr lang="en-US" sz="1800" dirty="0" smtClean="0"/>
              <a:t>                                 </a:t>
            </a:r>
            <a:r>
              <a:rPr lang="ru-RU" sz="1800" dirty="0" smtClean="0"/>
              <a:t>Разучивание стихотворения</a:t>
            </a:r>
            <a:r>
              <a:rPr lang="en-US" sz="1800" dirty="0" smtClean="0"/>
              <a:t>:</a:t>
            </a:r>
            <a:endParaRPr lang="ru-RU" sz="1800" dirty="0" smtClean="0"/>
          </a:p>
          <a:p>
            <a:r>
              <a:rPr lang="ru-RU" sz="1800" dirty="0" smtClean="0"/>
              <a:t>Если на деревьях листья пожелтели,</a:t>
            </a:r>
          </a:p>
          <a:p>
            <a:r>
              <a:rPr lang="ru-RU" sz="1800" dirty="0" smtClean="0"/>
              <a:t>Если в край далекий птицы улетели,</a:t>
            </a:r>
          </a:p>
          <a:p>
            <a:r>
              <a:rPr lang="ru-RU" sz="1800" dirty="0" smtClean="0"/>
              <a:t>Если небо хмурое,</a:t>
            </a:r>
          </a:p>
          <a:p>
            <a:r>
              <a:rPr lang="ru-RU" sz="1800" dirty="0" smtClean="0"/>
              <a:t>Если дождик льется,</a:t>
            </a:r>
          </a:p>
          <a:p>
            <a:r>
              <a:rPr lang="ru-RU" sz="1800" dirty="0" smtClean="0"/>
              <a:t>Это время года…</a:t>
            </a:r>
          </a:p>
          <a:p>
            <a:r>
              <a:rPr lang="ru-RU" sz="1800" dirty="0" smtClean="0"/>
              <a:t>Осенью зовется.</a:t>
            </a:r>
            <a:endParaRPr lang="en-US" sz="1800" dirty="0" smtClean="0"/>
          </a:p>
          <a:p>
            <a:r>
              <a:rPr lang="en-US" sz="1800" b="1" dirty="0" smtClean="0"/>
              <a:t>       </a:t>
            </a:r>
            <a:r>
              <a:rPr lang="ru-RU" sz="1800" b="1" dirty="0" smtClean="0"/>
              <a:t>     2. Дети садятся на стулья перед  доской</a:t>
            </a:r>
            <a:r>
              <a:rPr lang="en-US" sz="1800" b="1" dirty="0" smtClean="0"/>
              <a:t>.</a:t>
            </a:r>
            <a:endParaRPr lang="ru-RU" sz="1800" dirty="0" smtClean="0"/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404664"/>
            <a:ext cx="367240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     КОММУНИКАЦИЯ.   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67744" y="188640"/>
            <a:ext cx="5112568" cy="79208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dirty="0" smtClean="0"/>
              <a:t>КАРТИНКИ ОСЕНИ.</a:t>
            </a:r>
            <a:endParaRPr lang="ru-RU" sz="2400" b="1" dirty="0"/>
          </a:p>
        </p:txBody>
      </p:sp>
      <p:pic>
        <p:nvPicPr>
          <p:cNvPr id="1026" name="Picture 2" descr="C:\Documents and Settings\Admin\Рабочий стол\USB DISK (H)\5d974d5d7d8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4104456" cy="2607141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USB DISK (H)\autumn-frui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4176464" cy="2448272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USB DISK (H)\322-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4110608" cy="2696887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USB DISK (H)\39121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149080"/>
            <a:ext cx="4104456" cy="25097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140968"/>
            <a:ext cx="8229600" cy="1143000"/>
          </a:xfrm>
        </p:spPr>
        <p:txBody>
          <a:bodyPr/>
          <a:lstStyle/>
          <a:p>
            <a:pPr algn="just"/>
            <a:r>
              <a:rPr lang="en-US" dirty="0" smtClean="0"/>
              <a:t>    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idx="4294967295"/>
          </p:nvPr>
        </p:nvSpPr>
        <p:spPr>
          <a:xfrm>
            <a:off x="0" y="332656"/>
            <a:ext cx="8604448" cy="6525344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en-US" sz="1600" b="1" dirty="0" smtClean="0"/>
              <a:t>.     </a:t>
            </a:r>
            <a:r>
              <a:rPr lang="ru-RU" sz="1600" b="1" dirty="0" smtClean="0"/>
              <a:t>Воспитатель</a:t>
            </a:r>
            <a:r>
              <a:rPr lang="en-US" sz="1600" b="1" dirty="0" smtClean="0"/>
              <a:t>:</a:t>
            </a:r>
            <a:r>
              <a:rPr lang="ru-RU" sz="1600" b="1" dirty="0" smtClean="0"/>
              <a:t> </a:t>
            </a:r>
            <a:r>
              <a:rPr lang="ru-RU" sz="1600" dirty="0" smtClean="0"/>
              <a:t>Ребята, как вы думаете, что изображено на картинке?</a:t>
            </a:r>
            <a:r>
              <a:rPr lang="en-US" sz="1600" dirty="0" smtClean="0"/>
              <a:t> </a:t>
            </a:r>
          </a:p>
          <a:p>
            <a:pPr lvl="1">
              <a:buNone/>
            </a:pPr>
            <a:r>
              <a:rPr lang="en-US" sz="1600" b="1" dirty="0" smtClean="0"/>
              <a:t>.      </a:t>
            </a:r>
            <a:r>
              <a:rPr lang="ru-RU" sz="1600" b="1" dirty="0" smtClean="0"/>
              <a:t>Дети: </a:t>
            </a:r>
            <a:r>
              <a:rPr lang="ru-RU" sz="1600" dirty="0" smtClean="0"/>
              <a:t>Осень.          </a:t>
            </a:r>
            <a:endParaRPr lang="en-US" sz="1600" dirty="0" smtClean="0"/>
          </a:p>
          <a:p>
            <a:pPr lvl="1">
              <a:buNone/>
            </a:pPr>
            <a:r>
              <a:rPr lang="en-US" sz="1600" b="1" dirty="0" smtClean="0"/>
              <a:t>.      </a:t>
            </a:r>
            <a:r>
              <a:rPr lang="ru-RU" sz="1600" b="1" dirty="0" smtClean="0"/>
              <a:t>Воспитатель: </a:t>
            </a:r>
            <a:r>
              <a:rPr lang="ru-RU" sz="1600" dirty="0" smtClean="0"/>
              <a:t>Как вы догадались о том, что на картине </a:t>
            </a:r>
            <a:r>
              <a:rPr lang="en-US" sz="1600" dirty="0" smtClean="0"/>
              <a:t> </a:t>
            </a:r>
            <a:r>
              <a:rPr lang="ru-RU" sz="1600" dirty="0" smtClean="0"/>
              <a:t>золотая осень?</a:t>
            </a:r>
          </a:p>
          <a:p>
            <a:r>
              <a:rPr lang="ru-RU" sz="1600" b="1" dirty="0" smtClean="0"/>
              <a:t>          Дети: </a:t>
            </a:r>
            <a:r>
              <a:rPr lang="ru-RU" sz="1600" dirty="0" smtClean="0"/>
              <a:t>Листья на деревьях стали желтыми, оранжевыми, </a:t>
            </a:r>
            <a:r>
              <a:rPr lang="en-US" sz="1600" dirty="0" smtClean="0"/>
              <a:t>   </a:t>
            </a:r>
            <a:r>
              <a:rPr lang="ru-RU" sz="1600" dirty="0" smtClean="0"/>
              <a:t>красными, трава стала желтеть</a:t>
            </a:r>
            <a:r>
              <a:rPr lang="en-US" sz="1600" dirty="0" smtClean="0"/>
              <a:t>.</a:t>
            </a:r>
            <a:endParaRPr lang="en-US" sz="1600" b="1" dirty="0" smtClean="0"/>
          </a:p>
          <a:p>
            <a:r>
              <a:rPr lang="en-US" sz="1600" b="1" dirty="0" smtClean="0"/>
              <a:t>       </a:t>
            </a:r>
            <a:r>
              <a:rPr lang="ru-RU" sz="1600" b="1" dirty="0" smtClean="0"/>
              <a:t>   Воспитатель</a:t>
            </a:r>
            <a:r>
              <a:rPr lang="en-US" sz="1600" b="1" dirty="0" smtClean="0"/>
              <a:t>:</a:t>
            </a:r>
            <a:r>
              <a:rPr lang="ru-RU" sz="1600" b="1" dirty="0" smtClean="0"/>
              <a:t> </a:t>
            </a:r>
            <a:r>
              <a:rPr lang="ru-RU" sz="1600" dirty="0" smtClean="0"/>
              <a:t>Правильно, вспомните, какие красивые деревья, кустарники вы  видите , когда </a:t>
            </a:r>
            <a:r>
              <a:rPr lang="en-US" sz="1600" dirty="0" smtClean="0"/>
              <a:t>  </a:t>
            </a:r>
            <a:r>
              <a:rPr lang="ru-RU" sz="1600" dirty="0" smtClean="0"/>
              <a:t>бывает  в парке в лесу и у нас на участке?</a:t>
            </a:r>
          </a:p>
          <a:p>
            <a:r>
              <a:rPr lang="en-US" sz="1600" dirty="0" smtClean="0"/>
              <a:t> </a:t>
            </a:r>
            <a:r>
              <a:rPr lang="ru-RU" sz="1600" dirty="0" smtClean="0"/>
              <a:t>         </a:t>
            </a:r>
            <a:r>
              <a:rPr lang="ru-RU" sz="1600" b="1" dirty="0" smtClean="0"/>
              <a:t>Ответы</a:t>
            </a:r>
            <a:r>
              <a:rPr lang="ru-RU" sz="1600" dirty="0" smtClean="0"/>
              <a:t> детей.</a:t>
            </a:r>
          </a:p>
          <a:p>
            <a:r>
              <a:rPr lang="ru-RU" sz="1600" b="1" dirty="0" smtClean="0"/>
              <a:t>          Воспитатель: </a:t>
            </a:r>
            <a:r>
              <a:rPr lang="ru-RU" sz="1600" dirty="0" smtClean="0"/>
              <a:t>А что же происходит сейчас в лесу?</a:t>
            </a:r>
          </a:p>
          <a:p>
            <a:r>
              <a:rPr lang="ru-RU" sz="1600" b="1" dirty="0" smtClean="0"/>
              <a:t>          Ответы </a:t>
            </a:r>
            <a:r>
              <a:rPr lang="ru-RU" sz="1600" dirty="0" smtClean="0"/>
              <a:t>детей.</a:t>
            </a:r>
          </a:p>
          <a:p>
            <a:r>
              <a:rPr lang="ru-RU" sz="1600" b="1" dirty="0" smtClean="0"/>
              <a:t>          Воспитатель: </a:t>
            </a:r>
            <a:r>
              <a:rPr lang="ru-RU" sz="1600" dirty="0" smtClean="0"/>
              <a:t>Почему в лесу так тихо, совсем не слышно птичьих голосов?</a:t>
            </a:r>
          </a:p>
          <a:p>
            <a:r>
              <a:rPr lang="ru-RU" sz="1600" b="1" dirty="0" smtClean="0"/>
              <a:t>          Дети: </a:t>
            </a:r>
            <a:r>
              <a:rPr lang="ru-RU" sz="1600" dirty="0" smtClean="0"/>
              <a:t>Потому что птицы,  улетают в тёплые края. </a:t>
            </a:r>
          </a:p>
          <a:p>
            <a:r>
              <a:rPr lang="ru-RU" sz="1600" dirty="0" smtClean="0"/>
              <a:t>          </a:t>
            </a:r>
            <a:r>
              <a:rPr lang="ru-RU" sz="1600" b="1" dirty="0" smtClean="0"/>
              <a:t>Воспитатель:</a:t>
            </a:r>
            <a:r>
              <a:rPr lang="ru-RU" sz="1600" dirty="0" smtClean="0"/>
              <a:t> Что же делают звери осенью?</a:t>
            </a:r>
          </a:p>
          <a:p>
            <a:r>
              <a:rPr lang="ru-RU" sz="1600" dirty="0" smtClean="0"/>
              <a:t>          </a:t>
            </a:r>
            <a:r>
              <a:rPr lang="ru-RU" sz="1600" b="1" dirty="0" smtClean="0"/>
              <a:t>Дети: </a:t>
            </a:r>
            <a:r>
              <a:rPr lang="ru-RU" sz="1600" dirty="0" smtClean="0"/>
              <a:t>Все звери осенью готовятся к зиме, делают запасы на зиму.</a:t>
            </a:r>
          </a:p>
          <a:p>
            <a:r>
              <a:rPr lang="ru-RU" sz="1600" b="1" dirty="0" smtClean="0"/>
              <a:t>          Воспитатель</a:t>
            </a:r>
            <a:r>
              <a:rPr lang="en-US" sz="1600" b="1" dirty="0" smtClean="0"/>
              <a:t>: </a:t>
            </a:r>
            <a:r>
              <a:rPr lang="ru-RU" sz="1600" dirty="0" smtClean="0"/>
              <a:t>С полей, садов, огородов собран весь урожай</a:t>
            </a:r>
            <a:r>
              <a:rPr lang="en-US" sz="1600" dirty="0" smtClean="0"/>
              <a:t>?</a:t>
            </a:r>
            <a:endParaRPr lang="ru-RU" sz="1600" dirty="0" smtClean="0"/>
          </a:p>
          <a:p>
            <a:r>
              <a:rPr lang="ru-RU" sz="1600" dirty="0" smtClean="0"/>
              <a:t>          </a:t>
            </a:r>
            <a:r>
              <a:rPr lang="ru-RU" sz="1600" b="1" dirty="0" smtClean="0"/>
              <a:t>Дети</a:t>
            </a:r>
            <a:r>
              <a:rPr lang="en-US" sz="1600" b="1" dirty="0" smtClean="0"/>
              <a:t>:</a:t>
            </a:r>
            <a:r>
              <a:rPr lang="en-US" sz="1600" dirty="0" smtClean="0"/>
              <a:t> </a:t>
            </a:r>
            <a:r>
              <a:rPr lang="ru-RU" sz="1600" dirty="0" smtClean="0"/>
              <a:t>да.</a:t>
            </a:r>
            <a:endParaRPr lang="en-US" sz="1600" dirty="0" smtClean="0"/>
          </a:p>
          <a:p>
            <a:r>
              <a:rPr lang="ru-RU" sz="1600" dirty="0" smtClean="0"/>
              <a:t>        </a:t>
            </a:r>
            <a:r>
              <a:rPr lang="en-US" sz="1600" dirty="0" smtClean="0"/>
              <a:t> </a:t>
            </a:r>
            <a:r>
              <a:rPr lang="ru-RU" sz="1600" dirty="0" smtClean="0"/>
              <a:t> </a:t>
            </a:r>
            <a:r>
              <a:rPr lang="ru-RU" sz="1600" b="1" dirty="0" smtClean="0"/>
              <a:t>Воспитатель</a:t>
            </a:r>
            <a:r>
              <a:rPr lang="en-US" sz="1600" b="1" dirty="0" smtClean="0"/>
              <a:t>:</a:t>
            </a:r>
            <a:r>
              <a:rPr lang="en-US" sz="1600" dirty="0" smtClean="0"/>
              <a:t> </a:t>
            </a:r>
            <a:r>
              <a:rPr lang="ru-RU" sz="1600" dirty="0" smtClean="0"/>
              <a:t>молодцы</a:t>
            </a:r>
            <a:r>
              <a:rPr lang="en-US" sz="1600" dirty="0" smtClean="0"/>
              <a:t>!</a:t>
            </a:r>
            <a:endParaRPr lang="ru-RU" sz="1600" dirty="0" smtClean="0"/>
          </a:p>
          <a:p>
            <a:r>
              <a:rPr lang="ru-RU" sz="1600" b="1" dirty="0" smtClean="0"/>
              <a:t>  </a:t>
            </a:r>
            <a:r>
              <a:rPr lang="en-US" sz="1600" b="1" dirty="0" smtClean="0"/>
              <a:t>       </a:t>
            </a:r>
            <a:r>
              <a:rPr lang="ru-RU" sz="1600" b="1" dirty="0" smtClean="0"/>
              <a:t> Воспитатель</a:t>
            </a:r>
            <a:r>
              <a:rPr lang="en-US" sz="1600" b="1" dirty="0" smtClean="0"/>
              <a:t>: </a:t>
            </a:r>
            <a:r>
              <a:rPr lang="ru-RU" sz="1600" b="1" dirty="0" smtClean="0"/>
              <a:t>( рассказывает) </a:t>
            </a:r>
            <a:r>
              <a:rPr lang="ru-RU" sz="1600" dirty="0" smtClean="0"/>
              <a:t>Листья желтеют от того, что осенью в них происходят большие изменения. Разная бывает осень – весёлая и грустная, солнечная и пасмурная, с дождичком и мокрым снегом, с холодным ветром и заморозками. Осень очень красивое время года, у  золотой  осени столько красок, что глядя на них нельзя грустить. А сейчас мы с вами пойдём гулять, и будем не только глядеть на эту красоту, так же мы будем играть, бегать, прыгать. (После занятия дети отправляются на прогулку.)</a:t>
            </a:r>
          </a:p>
          <a:p>
            <a:pPr lvl="1"/>
            <a:endParaRPr lang="ru-RU" sz="16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1449</Words>
  <Application>Microsoft Office PowerPoint</Application>
  <PresentationFormat>Экран (4:3)</PresentationFormat>
  <Paragraphs>190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Актуальность</vt:lpstr>
      <vt:lpstr> Цель:  Познакомить детей с красотой осенней природы. </vt:lpstr>
      <vt:lpstr>Золотая осень.</vt:lpstr>
      <vt:lpstr>Золотая осень</vt:lpstr>
      <vt:lpstr>ЭТАПЫ РАБОТЫ НАД ПРОЕКТОМ.</vt:lpstr>
      <vt:lpstr>  </vt:lpstr>
      <vt:lpstr>КАРТИНКИ ОСЕНИ.</vt:lpstr>
      <vt:lpstr>      </vt:lpstr>
      <vt:lpstr>Презентация PowerPoint</vt:lpstr>
      <vt:lpstr>     РЕАЛИЗАЦИЯ ПРОЕКТА</vt:lpstr>
      <vt:lpstr>НАБЛЮДЕНИЕ ЗА ЛИСТОПАДОМ.</vt:lpstr>
      <vt:lpstr>Презентация PowerPoint</vt:lpstr>
      <vt:lpstr>    ИГРА С ОСЕННЕЙ ЛИСТВОЙ  </vt:lpstr>
      <vt:lpstr>    Трудовая деятельность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родителями</vt:lpstr>
      <vt:lpstr>Завершающий этап.</vt:lpstr>
      <vt:lpstr>Список литературы.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Золотая осень</dc:title>
  <dc:creator>Admin</dc:creator>
  <cp:lastModifiedBy>HP</cp:lastModifiedBy>
  <cp:revision>289</cp:revision>
  <dcterms:created xsi:type="dcterms:W3CDTF">2015-11-05T20:16:16Z</dcterms:created>
  <dcterms:modified xsi:type="dcterms:W3CDTF">2019-04-20T13:36:26Z</dcterms:modified>
</cp:coreProperties>
</file>