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87" r:id="rId2"/>
    <p:sldId id="257" r:id="rId3"/>
    <p:sldId id="263" r:id="rId4"/>
    <p:sldId id="258" r:id="rId5"/>
    <p:sldId id="259" r:id="rId6"/>
    <p:sldId id="277" r:id="rId7"/>
    <p:sldId id="260" r:id="rId8"/>
    <p:sldId id="278" r:id="rId9"/>
    <p:sldId id="268" r:id="rId10"/>
    <p:sldId id="279" r:id="rId11"/>
    <p:sldId id="264" r:id="rId12"/>
    <p:sldId id="280" r:id="rId13"/>
    <p:sldId id="265" r:id="rId14"/>
    <p:sldId id="281" r:id="rId15"/>
    <p:sldId id="269" r:id="rId16"/>
    <p:sldId id="282" r:id="rId17"/>
    <p:sldId id="266" r:id="rId18"/>
    <p:sldId id="283" r:id="rId19"/>
    <p:sldId id="267" r:id="rId20"/>
    <p:sldId id="288" r:id="rId21"/>
    <p:sldId id="270" r:id="rId22"/>
    <p:sldId id="28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14" autoAdjust="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B675C-8D0B-44EE-99A6-B72486154062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BE2668-3BEB-40DF-9DDB-A9A08919AF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038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E2668-3BEB-40DF-9DDB-A9A08919AF1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3983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E2668-3BEB-40DF-9DDB-A9A08919AF1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8788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E2668-3BEB-40DF-9DDB-A9A08919AF1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1260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E2668-3BEB-40DF-9DDB-A9A08919AF1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2353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E2668-3BEB-40DF-9DDB-A9A08919AF1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9989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E2668-3BEB-40DF-9DDB-A9A08919AF1E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9394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E2668-3BEB-40DF-9DDB-A9A08919AF1E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3660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E2668-3BEB-40DF-9DDB-A9A08919AF1E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9412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E2668-3BEB-40DF-9DDB-A9A08919AF1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0877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E2668-3BEB-40DF-9DDB-A9A08919AF1E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7844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E2668-3BEB-40DF-9DDB-A9A08919AF1E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366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E2668-3BEB-40DF-9DDB-A9A08919AF1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487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E2668-3BEB-40DF-9DDB-A9A08919AF1E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401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E2668-3BEB-40DF-9DDB-A9A08919AF1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0038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E2668-3BEB-40DF-9DDB-A9A08919AF1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66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E2668-3BEB-40DF-9DDB-A9A08919AF1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380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E2668-3BEB-40DF-9DDB-A9A08919AF1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493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E2668-3BEB-40DF-9DDB-A9A08919AF1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6759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E2668-3BEB-40DF-9DDB-A9A08919AF1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105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E2668-3BEB-40DF-9DDB-A9A08919AF1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167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9798B-ADCE-4380-A6CF-7DC6F30A3D25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6D3D4-DA9B-4465-B35C-5ABF0D3C57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9798B-ADCE-4380-A6CF-7DC6F30A3D25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6D3D4-DA9B-4465-B35C-5ABF0D3C57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9798B-ADCE-4380-A6CF-7DC6F30A3D25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6D3D4-DA9B-4465-B35C-5ABF0D3C57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9798B-ADCE-4380-A6CF-7DC6F30A3D25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6D3D4-DA9B-4465-B35C-5ABF0D3C57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9798B-ADCE-4380-A6CF-7DC6F30A3D25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6D3D4-DA9B-4465-B35C-5ABF0D3C57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9798B-ADCE-4380-A6CF-7DC6F30A3D25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6D3D4-DA9B-4465-B35C-5ABF0D3C57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9798B-ADCE-4380-A6CF-7DC6F30A3D25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6D3D4-DA9B-4465-B35C-5ABF0D3C57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9798B-ADCE-4380-A6CF-7DC6F30A3D25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6D3D4-DA9B-4465-B35C-5ABF0D3C57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9798B-ADCE-4380-A6CF-7DC6F30A3D25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6D3D4-DA9B-4465-B35C-5ABF0D3C57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9798B-ADCE-4380-A6CF-7DC6F30A3D25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6D3D4-DA9B-4465-B35C-5ABF0D3C57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9798B-ADCE-4380-A6CF-7DC6F30A3D25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DB6D3D4-DA9B-4465-B35C-5ABF0D3C57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499798B-ADCE-4380-A6CF-7DC6F30A3D25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B6D3D4-DA9B-4465-B35C-5ABF0D3C57C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uriev.biz/photo/lepota/zhuravli.jpg" TargetMode="External"/><Relationship Id="rId13" Type="http://schemas.openxmlformats.org/officeDocument/2006/relationships/hyperlink" Target="http://kartinkinaden.ru/uploads/posts/2015-11/1447930868_4.jpg" TargetMode="External"/><Relationship Id="rId3" Type="http://schemas.openxmlformats.org/officeDocument/2006/relationships/hyperlink" Target="http://3.bp.blogspot.com/-o90hRsgdt6Q/VQxfXuk_76I/AAAAAAAAQbY/zKvtTCO3YKA/s1600/%D0%B7%D0%BD%D0%B0%D0%B9%D0%BA%D0%B0.png" TargetMode="External"/><Relationship Id="rId7" Type="http://schemas.openxmlformats.org/officeDocument/2006/relationships/hyperlink" Target="http://mirchudes.net/uploads/posts/2016-05/1463133094_grus-leucogeranus.jpg" TargetMode="External"/><Relationship Id="rId12" Type="http://schemas.openxmlformats.org/officeDocument/2006/relationships/hyperlink" Target="http://supcenter.ru/wp-content/uploads/2017/02/7d5cdee436a2.jpg" TargetMode="External"/><Relationship Id="rId17" Type="http://schemas.openxmlformats.org/officeDocument/2006/relationships/hyperlink" Target="http://cvetu.com.ua/image/zapovedniki/zapovedniki_rossii/okskii_zapovenik/4.jpg" TargetMode="External"/><Relationship Id="rId2" Type="http://schemas.openxmlformats.org/officeDocument/2006/relationships/hyperlink" Target="http://static.chance.ru/sites/default/files/styles/big_photo_gallery/public/images/neznaika17.png?itok=497EIHJL" TargetMode="External"/><Relationship Id="rId16" Type="http://schemas.openxmlformats.org/officeDocument/2006/relationships/hyperlink" Target="http://gdehorosho.ru/upload/photos100/f_496-9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ot-pic.ru/images/8441_neznaika-png.jpg" TargetMode="External"/><Relationship Id="rId11" Type="http://schemas.openxmlformats.org/officeDocument/2006/relationships/hyperlink" Target="http://www.arctic-info.ru/netcat_files/316/542/2012/2614_dwp0ush0ax2.jpg" TargetMode="External"/><Relationship Id="rId5" Type="http://schemas.openxmlformats.org/officeDocument/2006/relationships/hyperlink" Target="http://900igr.net/up/datai/230129/0010-014-.png" TargetMode="External"/><Relationship Id="rId15" Type="http://schemas.openxmlformats.org/officeDocument/2006/relationships/hyperlink" Target="http://www.moscowzoo.ru/upload/iblock/368/%D0%9E%D0%BA%D1%81%D0%BA%D0%B8%D0%B9_%D0%BB%D0%BE%D0%B3%D0%BE_.jpg" TargetMode="External"/><Relationship Id="rId10" Type="http://schemas.openxmlformats.org/officeDocument/2006/relationships/hyperlink" Target="https://im0-tub-ru.yandex.net/i?id=77caf2768fa9ec6fa2a1d8481ce25c6f-l&amp;n=13" TargetMode="External"/><Relationship Id="rId4" Type="http://schemas.openxmlformats.org/officeDocument/2006/relationships/hyperlink" Target="http://images.vfl.ru/ii/1462103839/9fd07022/12509140.png" TargetMode="External"/><Relationship Id="rId9" Type="http://schemas.openxmlformats.org/officeDocument/2006/relationships/hyperlink" Target="http://cnacck.ru/wp-content/uploads/2015/02/phpThumb_generated_thumbnail1.png" TargetMode="External"/><Relationship Id="rId14" Type="http://schemas.openxmlformats.org/officeDocument/2006/relationships/hyperlink" Target="http://&#1092;&#1086;&#1090;&#1086;&#1076;&#1080;&#1083;&#1077;&#1088;.&#1088;&#1092;/photo/f0/f014af13d32979d4b1e8a9077d9a1d2b.jp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20.xml"/><Relationship Id="rId3" Type="http://schemas.openxmlformats.org/officeDocument/2006/relationships/slide" Target="slide4.xml"/><Relationship Id="rId7" Type="http://schemas.openxmlformats.org/officeDocument/2006/relationships/slide" Target="slide10.xml"/><Relationship Id="rId12" Type="http://schemas.openxmlformats.org/officeDocument/2006/relationships/slide" Target="slide2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11" Type="http://schemas.openxmlformats.org/officeDocument/2006/relationships/slide" Target="slide18.xml"/><Relationship Id="rId5" Type="http://schemas.openxmlformats.org/officeDocument/2006/relationships/slide" Target="slide6.xml"/><Relationship Id="rId10" Type="http://schemas.openxmlformats.org/officeDocument/2006/relationships/slide" Target="slide16.xml"/><Relationship Id="rId4" Type="http://schemas.openxmlformats.org/officeDocument/2006/relationships/image" Target="../media/image3.png"/><Relationship Id="rId9" Type="http://schemas.openxmlformats.org/officeDocument/2006/relationships/slide" Target="slide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МБОУ «Ордена «Знак Почета» гимназия № 2 </a:t>
            </a:r>
            <a:br>
              <a:rPr lang="ru-RU" sz="2800" dirty="0" smtClean="0"/>
            </a:br>
            <a:r>
              <a:rPr lang="ru-RU" sz="2800" dirty="0" smtClean="0"/>
              <a:t>имени И.П. Павлова</a:t>
            </a:r>
            <a:r>
              <a:rPr lang="ru-RU" sz="2800" dirty="0" smtClean="0"/>
              <a:t>» г. Рязани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132856"/>
            <a:ext cx="7571184" cy="365786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200" b="1" i="1" dirty="0" smtClean="0">
                <a:solidFill>
                  <a:srgbClr val="002060"/>
                </a:solidFill>
              </a:rPr>
              <a:t>Игра </a:t>
            </a:r>
            <a:r>
              <a:rPr lang="ru-RU" sz="3200" b="1" i="1" dirty="0" smtClean="0">
                <a:solidFill>
                  <a:srgbClr val="002060"/>
                </a:solidFill>
              </a:rPr>
              <a:t>«Путешествие в Окский заповедник»</a:t>
            </a:r>
          </a:p>
          <a:p>
            <a:pPr marL="365760" lvl="1" indent="0">
              <a:buNone/>
            </a:pPr>
            <a:endParaRPr lang="ru-RU" sz="2200" dirty="0" smtClean="0">
              <a:solidFill>
                <a:srgbClr val="002060"/>
              </a:solidFill>
            </a:endParaRPr>
          </a:p>
          <a:p>
            <a:pPr marL="365760" lvl="1" indent="0">
              <a:buNone/>
            </a:pPr>
            <a:endParaRPr lang="ru-RU" sz="2200" dirty="0">
              <a:solidFill>
                <a:srgbClr val="002060"/>
              </a:solidFill>
            </a:endParaRPr>
          </a:p>
          <a:p>
            <a:pPr marL="365760" lvl="1" indent="0">
              <a:buNone/>
            </a:pPr>
            <a:r>
              <a:rPr lang="ru-RU" sz="2200" dirty="0" smtClean="0">
                <a:solidFill>
                  <a:srgbClr val="002060"/>
                </a:solidFill>
              </a:rPr>
              <a:t>Гурина </a:t>
            </a:r>
            <a:r>
              <a:rPr lang="ru-RU" sz="2200" dirty="0">
                <a:solidFill>
                  <a:srgbClr val="002060"/>
                </a:solidFill>
              </a:rPr>
              <a:t>Елизавета,</a:t>
            </a:r>
          </a:p>
          <a:p>
            <a:pPr marL="365760" lvl="1" indent="0">
              <a:buNone/>
            </a:pPr>
            <a:r>
              <a:rPr lang="ru-RU" sz="2200" dirty="0" err="1">
                <a:solidFill>
                  <a:srgbClr val="002060"/>
                </a:solidFill>
              </a:rPr>
              <a:t>Гирина</a:t>
            </a:r>
            <a:r>
              <a:rPr lang="ru-RU" sz="2200" dirty="0">
                <a:solidFill>
                  <a:srgbClr val="002060"/>
                </a:solidFill>
              </a:rPr>
              <a:t> Анастасия</a:t>
            </a:r>
          </a:p>
          <a:p>
            <a:pPr marL="365760" lvl="1" indent="0">
              <a:buNone/>
            </a:pPr>
            <a:r>
              <a:rPr lang="ru-RU" sz="2200" dirty="0">
                <a:solidFill>
                  <a:srgbClr val="002060"/>
                </a:solidFill>
              </a:rPr>
              <a:t>1</a:t>
            </a:r>
            <a:r>
              <a:rPr lang="ru-RU" sz="2200" dirty="0" smtClean="0">
                <a:solidFill>
                  <a:srgbClr val="002060"/>
                </a:solidFill>
              </a:rPr>
              <a:t> </a:t>
            </a:r>
            <a:r>
              <a:rPr lang="ru-RU" sz="2200" dirty="0">
                <a:solidFill>
                  <a:srgbClr val="002060"/>
                </a:solidFill>
              </a:rPr>
              <a:t>класс</a:t>
            </a:r>
          </a:p>
          <a:p>
            <a:pPr marL="365760" lvl="1" indent="0">
              <a:buNone/>
            </a:pPr>
            <a:r>
              <a:rPr lang="ru-RU" sz="2200" dirty="0" smtClean="0">
                <a:solidFill>
                  <a:srgbClr val="002060"/>
                </a:solidFill>
              </a:rPr>
              <a:t>Педагог </a:t>
            </a:r>
            <a:r>
              <a:rPr lang="ru-RU" sz="2200" dirty="0" err="1" smtClean="0">
                <a:solidFill>
                  <a:srgbClr val="002060"/>
                </a:solidFill>
              </a:rPr>
              <a:t>Чернышова</a:t>
            </a:r>
            <a:r>
              <a:rPr lang="ru-RU" sz="2200" dirty="0" smtClean="0">
                <a:solidFill>
                  <a:srgbClr val="002060"/>
                </a:solidFill>
              </a:rPr>
              <a:t> </a:t>
            </a:r>
            <a:r>
              <a:rPr lang="ru-RU" sz="2200" dirty="0">
                <a:solidFill>
                  <a:srgbClr val="002060"/>
                </a:solidFill>
              </a:rPr>
              <a:t>М</a:t>
            </a:r>
            <a:r>
              <a:rPr lang="ru-RU" sz="2200" dirty="0" smtClean="0">
                <a:solidFill>
                  <a:srgbClr val="002060"/>
                </a:solidFill>
              </a:rPr>
              <a:t>арианна Валерьевна</a:t>
            </a:r>
          </a:p>
          <a:p>
            <a:pPr marL="365760" lvl="1" indent="0">
              <a:buNone/>
            </a:pPr>
            <a:r>
              <a:rPr lang="ru-RU" sz="2200" dirty="0" smtClean="0">
                <a:solidFill>
                  <a:srgbClr val="002060"/>
                </a:solidFill>
              </a:rPr>
              <a:t>Рязань, 2017 год</a:t>
            </a:r>
            <a:endParaRPr lang="ru-RU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70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atrin_2\Desktop\bts_templates\31\abc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68827">
            <a:off x="169793" y="376240"/>
            <a:ext cx="2029191" cy="124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714744" y="714356"/>
            <a:ext cx="462607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Вопрос 4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428868"/>
            <a:ext cx="8358246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i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Окский биосферный заповедник был основан в 1935 году. Для сохранения какого маленького смешного зверька? </a:t>
            </a:r>
            <a:endParaRPr lang="ru-RU" sz="4400" b="1" i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03648" y="4256284"/>
            <a:ext cx="74523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Окский  заповедник был создан с целью сохранения реликтового зверька выхухоли, появившегося на нашей планете задолго до мамонтов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" name="Рисунок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4256284"/>
            <a:ext cx="1512168" cy="23310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7" y="764704"/>
            <a:ext cx="5164961" cy="3469132"/>
          </a:xfrm>
          <a:prstGeom prst="rect">
            <a:avLst/>
          </a:prstGeom>
        </p:spPr>
      </p:pic>
    </p:spTree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atrin_2\Desktop\bts_templates\31\abc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68827">
            <a:off x="185795" y="588332"/>
            <a:ext cx="2036161" cy="1323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786182" y="714356"/>
            <a:ext cx="456836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Вопрос 5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285992"/>
            <a:ext cx="8568952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200" b="1" i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Родина этого растения </a:t>
            </a:r>
            <a:r>
              <a:rPr lang="ru-RU" sz="4200" b="1" i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r>
              <a:rPr lang="ru-RU" sz="4200" b="1" i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вразия и Африка. Но оно прекрасно себя чувствует в умеренном климате Окского заповедника. Как называется это растение?</a:t>
            </a:r>
            <a:endParaRPr lang="ru-RU" sz="4200" b="1" i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051720" y="5088763"/>
            <a:ext cx="58662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Водяной орех или чилим</a:t>
            </a:r>
            <a:endParaRPr lang="ru-RU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" name="Рисунок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4293096"/>
            <a:ext cx="1451572" cy="22376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124744"/>
            <a:ext cx="6611888" cy="3719187"/>
          </a:xfrm>
          <a:prstGeom prst="rect">
            <a:avLst/>
          </a:prstGeom>
        </p:spPr>
      </p:pic>
    </p:spTree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atrin_2\Desktop\bts_templates\31\abc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68827">
            <a:off x="405299" y="411789"/>
            <a:ext cx="2226652" cy="1391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40356" y="1107289"/>
            <a:ext cx="465172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Вопрос 6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996952"/>
            <a:ext cx="821537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i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изображен на эмблеме Окского заповедника?</a:t>
            </a:r>
            <a:endParaRPr lang="ru-RU" sz="4400" b="1" i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1473312" y="4667690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Чёрный аист, регулярно гнездящийся на территории заповедника 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" name="Рисунок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3867814"/>
            <a:ext cx="1656184" cy="255308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837588"/>
            <a:ext cx="3430164" cy="3430164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atrin_2\Desktop\bts_templates\31\abc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68827">
            <a:off x="340302" y="424632"/>
            <a:ext cx="2296641" cy="143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643306" y="857232"/>
            <a:ext cx="457317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Вопрос </a:t>
            </a:r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714620"/>
            <a:ext cx="835824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Сколько лет исполнилось заповеднику 10 февраля этого года?</a:t>
            </a:r>
            <a:endParaRPr lang="ru-RU" sz="4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92732" y="4607260"/>
            <a:ext cx="79302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10 </a:t>
            </a:r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февраля </a:t>
            </a:r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2017</a:t>
            </a:r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года заповеднику исполнилось </a:t>
            </a:r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82 </a:t>
            </a:r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года</a:t>
            </a:r>
            <a:endParaRPr lang="ru-RU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365104"/>
            <a:ext cx="1482424" cy="228130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764704"/>
            <a:ext cx="5771048" cy="3842556"/>
          </a:xfrm>
          <a:prstGeom prst="rect">
            <a:avLst/>
          </a:prstGeom>
        </p:spPr>
      </p:pic>
    </p:spTree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atrin_2\Desktop\bts_templates\31\abc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68827">
            <a:off x="397870" y="444013"/>
            <a:ext cx="2296949" cy="1040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699792" y="779409"/>
            <a:ext cx="463729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Вопрос </a:t>
            </a:r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988840"/>
            <a:ext cx="8502262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красавица река, с необычной водой, цвета крепкого чая, извилиста, состоит из  множества петель и завитушек. Как называется красавица река заповедника?</a:t>
            </a:r>
            <a:endParaRPr lang="ru-RU" sz="4000" b="1" i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260918"/>
            <a:ext cx="1584176" cy="243788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91680" y="3789040"/>
            <a:ext cx="7292702" cy="27084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«Я много видел живописных и</a:t>
            </a:r>
          </a:p>
          <a:p>
            <a:r>
              <a:rPr lang="ru-RU" sz="3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глухих мест в России, но вряд ли </a:t>
            </a:r>
          </a:p>
          <a:p>
            <a:r>
              <a:rPr lang="ru-RU" sz="3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когда-нибудь увижу реку более </a:t>
            </a:r>
          </a:p>
          <a:p>
            <a:r>
              <a:rPr lang="ru-RU" sz="3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</a:t>
            </a:r>
            <a:r>
              <a:rPr lang="ru-RU" sz="3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евственную и таинственную, </a:t>
            </a:r>
          </a:p>
          <a:p>
            <a:r>
              <a:rPr lang="ru-RU" sz="3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чем </a:t>
            </a:r>
            <a:r>
              <a:rPr lang="ru-RU" sz="34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Пра</a:t>
            </a:r>
            <a:r>
              <a:rPr lang="ru-RU" sz="3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» К. Паустовский </a:t>
            </a:r>
            <a:endParaRPr lang="ru-RU" sz="3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60648"/>
            <a:ext cx="4876877" cy="3446327"/>
          </a:xfrm>
          <a:prstGeom prst="rect">
            <a:avLst/>
          </a:prstGeom>
        </p:spPr>
      </p:pic>
    </p:spTree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3872" y="692696"/>
            <a:ext cx="752852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Игра</a:t>
            </a:r>
          </a:p>
          <a:p>
            <a:pPr algn="ctr"/>
            <a:r>
              <a:rPr lang="ru-RU" sz="4400" b="1" dirty="0" smtClean="0"/>
              <a:t>«Путешествие в Окский заповедник»</a:t>
            </a:r>
            <a:endParaRPr lang="ru-RU" sz="44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20"/>
          <a:stretch/>
        </p:blipFill>
        <p:spPr>
          <a:xfrm>
            <a:off x="2051720" y="3212976"/>
            <a:ext cx="5066928" cy="322561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atrin_2\Desktop\bts_templates\31\abc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68827">
            <a:off x="340302" y="424632"/>
            <a:ext cx="2296641" cy="143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604835" y="857232"/>
            <a:ext cx="465011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Вопрос </a:t>
            </a:r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420888"/>
            <a:ext cx="8358246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Какая важная птица с красными бровями поселилась на заповедных землях? Почему её так называют?</a:t>
            </a:r>
            <a:endParaRPr lang="ru-RU" sz="4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188910"/>
            <a:ext cx="1584176" cy="243788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31640" y="3933056"/>
            <a:ext cx="741682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Глухарь. Название </a:t>
            </a:r>
            <a:r>
              <a:rPr lang="ru-RU" sz="3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свое получил из-за того, что весной во время токования так прыгает, так машет крыльями</a:t>
            </a:r>
            <a:r>
              <a:rPr lang="ru-RU" sz="3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так </a:t>
            </a:r>
            <a:r>
              <a:rPr lang="ru-RU" sz="3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кричит, что даже  глохнет.</a:t>
            </a:r>
          </a:p>
          <a:p>
            <a:pPr lvl="0"/>
            <a:r>
              <a:rPr lang="ru-RU" sz="3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3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57" t="-3947" r="18065" b="3947"/>
          <a:stretch/>
        </p:blipFill>
        <p:spPr>
          <a:xfrm>
            <a:off x="2195736" y="572007"/>
            <a:ext cx="4392488" cy="3217034"/>
          </a:xfrm>
          <a:prstGeom prst="rect">
            <a:avLst/>
          </a:prstGeom>
        </p:spPr>
      </p:pic>
    </p:spTree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912" y="476672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Интернет - 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7912" y="1772816"/>
            <a:ext cx="8229600" cy="4920952"/>
          </a:xfrm>
        </p:spPr>
        <p:txBody>
          <a:bodyPr>
            <a:normAutofit fontScale="77500" lnSpcReduction="20000"/>
          </a:bodyPr>
          <a:lstStyle/>
          <a:p>
            <a:r>
              <a:rPr lang="ru-RU" sz="1600" dirty="0" smtClean="0"/>
              <a:t>Картинка </a:t>
            </a:r>
            <a:r>
              <a:rPr lang="ru-RU" sz="1600" dirty="0" err="1" smtClean="0"/>
              <a:t>Знайки</a:t>
            </a:r>
            <a:r>
              <a:rPr lang="ru-RU" sz="1600" dirty="0" smtClean="0"/>
              <a:t> - </a:t>
            </a:r>
            <a:r>
              <a:rPr lang="en-US" sz="1600" dirty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static.chance.ru/sites/default/files/styles/big_photo_gallery/public/images/neznaika17.png?itok=497EIHJL</a:t>
            </a:r>
            <a:endParaRPr lang="ru-RU" sz="1600" dirty="0" smtClean="0"/>
          </a:p>
          <a:p>
            <a:r>
              <a:rPr lang="en-US" sz="1600" dirty="0">
                <a:hlinkClick r:id="rId3"/>
              </a:rPr>
              <a:t>http://3.bp.blogspot.com/-o90hRsgdt6Q/VQxfXuk_76I/AAAAAAAAQbY/zKvtTCO3YKA/s1600/%</a:t>
            </a:r>
            <a:r>
              <a:rPr lang="en-US" sz="1600" dirty="0" smtClean="0">
                <a:hlinkClick r:id="rId3"/>
              </a:rPr>
              <a:t>D0%B7%D0%BD%D0%B0%D0%B9%D0%BA%D0%B0.png</a:t>
            </a:r>
            <a:endParaRPr lang="ru-RU" sz="1600" dirty="0" smtClean="0"/>
          </a:p>
          <a:p>
            <a:r>
              <a:rPr lang="ru-RU" sz="1600" dirty="0" smtClean="0"/>
              <a:t>Картинка Незнайки - </a:t>
            </a:r>
            <a:r>
              <a:rPr lang="en-US" sz="1600" dirty="0">
                <a:hlinkClick r:id="rId4"/>
              </a:rPr>
              <a:t>http://</a:t>
            </a:r>
            <a:r>
              <a:rPr lang="en-US" sz="1600" dirty="0" smtClean="0">
                <a:hlinkClick r:id="rId4"/>
              </a:rPr>
              <a:t>images.vfl.ru/ii/1462103839/9fd07022/12509140.png</a:t>
            </a:r>
            <a:endParaRPr lang="ru-RU" sz="1600" dirty="0" smtClean="0"/>
          </a:p>
          <a:p>
            <a:r>
              <a:rPr lang="en-US" sz="1600" dirty="0">
                <a:hlinkClick r:id="rId5"/>
              </a:rPr>
              <a:t>http://900igr.net/up/datai/230129/0010-014-.</a:t>
            </a:r>
            <a:r>
              <a:rPr lang="en-US" sz="1600" dirty="0" smtClean="0">
                <a:hlinkClick r:id="rId5"/>
              </a:rPr>
              <a:t>png</a:t>
            </a:r>
            <a:endParaRPr lang="ru-RU" sz="1600" dirty="0" smtClean="0"/>
          </a:p>
          <a:p>
            <a:r>
              <a:rPr lang="en-US" sz="1600" dirty="0">
                <a:hlinkClick r:id="rId6"/>
              </a:rPr>
              <a:t>http://</a:t>
            </a:r>
            <a:r>
              <a:rPr lang="en-US" sz="1600" dirty="0" smtClean="0">
                <a:hlinkClick r:id="rId6"/>
              </a:rPr>
              <a:t>dot-pic.ru/images/8441_neznaika-png.jpg</a:t>
            </a:r>
            <a:endParaRPr lang="ru-RU" sz="1600" dirty="0" smtClean="0"/>
          </a:p>
          <a:p>
            <a:r>
              <a:rPr lang="ru-RU" sz="1600" dirty="0" err="1" smtClean="0"/>
              <a:t>Стерх</a:t>
            </a:r>
            <a:r>
              <a:rPr lang="ru-RU" sz="1600" dirty="0" smtClean="0"/>
              <a:t> - </a:t>
            </a:r>
            <a:r>
              <a:rPr lang="en-US" sz="1600" dirty="0">
                <a:hlinkClick r:id="rId7"/>
              </a:rPr>
              <a:t>http://</a:t>
            </a:r>
            <a:r>
              <a:rPr lang="en-US" sz="1600" dirty="0" smtClean="0">
                <a:hlinkClick r:id="rId7"/>
              </a:rPr>
              <a:t>mirchudes.net/uploads/posts/2016-05/1463133094_grus-leucogeranus.jpg</a:t>
            </a:r>
            <a:endParaRPr lang="ru-RU" sz="1600" dirty="0" smtClean="0"/>
          </a:p>
          <a:p>
            <a:r>
              <a:rPr lang="ru-RU" sz="1600" dirty="0" smtClean="0"/>
              <a:t>Японский журавль - </a:t>
            </a:r>
            <a:r>
              <a:rPr lang="en-US" sz="1600" dirty="0">
                <a:hlinkClick r:id="rId8"/>
              </a:rPr>
              <a:t>http://</a:t>
            </a:r>
            <a:r>
              <a:rPr lang="en-US" sz="1600" dirty="0" smtClean="0">
                <a:hlinkClick r:id="rId8"/>
              </a:rPr>
              <a:t>www.yuriev.biz/photo/lepota/zhuravli.jpg</a:t>
            </a:r>
            <a:endParaRPr lang="ru-RU" sz="1600" dirty="0" smtClean="0"/>
          </a:p>
          <a:p>
            <a:r>
              <a:rPr lang="ru-RU" sz="1600" dirty="0" smtClean="0"/>
              <a:t>Усадьба </a:t>
            </a:r>
            <a:r>
              <a:rPr lang="ru-RU" sz="1600" dirty="0" err="1" smtClean="0"/>
              <a:t>Брыкин</a:t>
            </a:r>
            <a:r>
              <a:rPr lang="ru-RU" sz="1600" dirty="0" smtClean="0"/>
              <a:t> Бор - </a:t>
            </a:r>
            <a:r>
              <a:rPr lang="en-US" sz="1600" dirty="0">
                <a:hlinkClick r:id="rId9"/>
              </a:rPr>
              <a:t>http://</a:t>
            </a:r>
            <a:r>
              <a:rPr lang="en-US" sz="1600" dirty="0" smtClean="0">
                <a:hlinkClick r:id="rId9"/>
              </a:rPr>
              <a:t>cnacck.ru/wp-content/uploads/2015/02/phpThumb_generated_thumbnail1.png</a:t>
            </a:r>
            <a:endParaRPr lang="ru-RU" sz="1600" dirty="0" smtClean="0"/>
          </a:p>
          <a:p>
            <a:r>
              <a:rPr lang="ru-RU" sz="1600" dirty="0" smtClean="0"/>
              <a:t>Зубровый питомник  - </a:t>
            </a:r>
            <a:r>
              <a:rPr lang="en-US" sz="1600" dirty="0" smtClean="0">
                <a:hlinkClick r:id="rId10"/>
              </a:rPr>
              <a:t>https</a:t>
            </a:r>
            <a:r>
              <a:rPr lang="en-US" sz="1600" dirty="0">
                <a:hlinkClick r:id="rId10"/>
              </a:rPr>
              <a:t>://</a:t>
            </a:r>
            <a:r>
              <a:rPr lang="en-US" sz="1600" dirty="0" smtClean="0">
                <a:hlinkClick r:id="rId10"/>
              </a:rPr>
              <a:t>im0-tub-ru.yandex.net/i?id=77caf2768fa9ec6fa2a1d8481ce25c6f-l&amp;n=13</a:t>
            </a:r>
            <a:endParaRPr lang="ru-RU" sz="1600" dirty="0" smtClean="0"/>
          </a:p>
          <a:p>
            <a:r>
              <a:rPr lang="ru-RU" sz="1600" dirty="0" smtClean="0"/>
              <a:t>Журавлиный питомник - </a:t>
            </a:r>
            <a:r>
              <a:rPr lang="en-US" sz="1600" dirty="0">
                <a:hlinkClick r:id="rId11"/>
              </a:rPr>
              <a:t>http://</a:t>
            </a:r>
            <a:r>
              <a:rPr lang="en-US" sz="1600" dirty="0" smtClean="0">
                <a:hlinkClick r:id="rId11"/>
              </a:rPr>
              <a:t>www.arctic-info.ru/netcat_files/316/542/2012/2614_dwp0ush0ax2.jpg</a:t>
            </a:r>
            <a:endParaRPr lang="ru-RU" sz="1600" dirty="0" smtClean="0"/>
          </a:p>
          <a:p>
            <a:r>
              <a:rPr lang="ru-RU" sz="1600" dirty="0" smtClean="0"/>
              <a:t>Человек в халате - </a:t>
            </a:r>
            <a:r>
              <a:rPr lang="en-US" sz="1600" dirty="0">
                <a:hlinkClick r:id="rId12"/>
              </a:rPr>
              <a:t>http://</a:t>
            </a:r>
            <a:r>
              <a:rPr lang="en-US" sz="1600" dirty="0" smtClean="0">
                <a:hlinkClick r:id="rId12"/>
              </a:rPr>
              <a:t>supcenter.ru/wp-content/uploads/2017/02/7d5cdee436a2.jpg</a:t>
            </a:r>
            <a:endParaRPr lang="ru-RU" sz="1600" dirty="0" smtClean="0"/>
          </a:p>
          <a:p>
            <a:r>
              <a:rPr lang="ru-RU" sz="1600" dirty="0" smtClean="0"/>
              <a:t>Выхухоль - </a:t>
            </a:r>
            <a:r>
              <a:rPr lang="en-US" sz="1600" dirty="0">
                <a:hlinkClick r:id="rId13"/>
              </a:rPr>
              <a:t>http://</a:t>
            </a:r>
            <a:r>
              <a:rPr lang="en-US" sz="1600" dirty="0" smtClean="0">
                <a:hlinkClick r:id="rId13"/>
              </a:rPr>
              <a:t>kartinkinaden.ru/uploads/posts/2015-11/1447930868_4.jpg</a:t>
            </a:r>
            <a:endParaRPr lang="ru-RU" sz="1600" dirty="0" smtClean="0"/>
          </a:p>
          <a:p>
            <a:r>
              <a:rPr lang="ru-RU" sz="1600" dirty="0" smtClean="0"/>
              <a:t>Чилим - </a:t>
            </a:r>
            <a:r>
              <a:rPr lang="en-US" sz="1600" dirty="0">
                <a:hlinkClick r:id="rId14"/>
              </a:rPr>
              <a:t>http://</a:t>
            </a:r>
            <a:r>
              <a:rPr lang="ru-RU" sz="1600" dirty="0" err="1">
                <a:hlinkClick r:id="rId14"/>
              </a:rPr>
              <a:t>фотодилер.рф</a:t>
            </a:r>
            <a:r>
              <a:rPr lang="ru-RU" sz="1600" dirty="0">
                <a:hlinkClick r:id="rId14"/>
              </a:rPr>
              <a:t>/</a:t>
            </a:r>
            <a:r>
              <a:rPr lang="en-US" sz="1600" dirty="0" smtClean="0">
                <a:hlinkClick r:id="rId14"/>
              </a:rPr>
              <a:t>photo/f0/f014af13d32979d4b1e8a9077d9a1d2b.jpg</a:t>
            </a:r>
            <a:endParaRPr lang="ru-RU" sz="1600" dirty="0" smtClean="0"/>
          </a:p>
          <a:p>
            <a:r>
              <a:rPr lang="ru-RU" sz="1600" dirty="0" smtClean="0"/>
              <a:t>Эмблема заповедника - </a:t>
            </a:r>
            <a:r>
              <a:rPr lang="en-US" sz="1600" dirty="0">
                <a:hlinkClick r:id="rId15"/>
              </a:rPr>
              <a:t>http://www.moscowzoo.ru/upload/iblock/368/%D0%9E%D0%BA%D1%81%D0%BA%D0%B8%D0%B9_%D0%BB%D0%BE%D0%B3%D0%BE_.</a:t>
            </a:r>
            <a:r>
              <a:rPr lang="en-US" sz="1600" dirty="0" smtClean="0">
                <a:hlinkClick r:id="rId15"/>
              </a:rPr>
              <a:t>jpg</a:t>
            </a:r>
            <a:endParaRPr lang="ru-RU" sz="1600" dirty="0" smtClean="0"/>
          </a:p>
          <a:p>
            <a:r>
              <a:rPr lang="ru-RU" sz="1600" dirty="0" smtClean="0"/>
              <a:t>Река </a:t>
            </a:r>
            <a:r>
              <a:rPr lang="ru-RU" sz="1600" dirty="0" err="1" smtClean="0"/>
              <a:t>Пра</a:t>
            </a:r>
            <a:r>
              <a:rPr lang="ru-RU" sz="1600" dirty="0" smtClean="0"/>
              <a:t> - </a:t>
            </a:r>
            <a:r>
              <a:rPr lang="en-US" sz="1600" dirty="0">
                <a:hlinkClick r:id="rId16"/>
              </a:rPr>
              <a:t>http://</a:t>
            </a:r>
            <a:r>
              <a:rPr lang="en-US" sz="1600" dirty="0" smtClean="0">
                <a:hlinkClick r:id="rId16"/>
              </a:rPr>
              <a:t>gdehorosho.ru/upload/photos100/f_496-9.jpg</a:t>
            </a:r>
            <a:r>
              <a:rPr lang="ru-RU" sz="1600" dirty="0" smtClean="0"/>
              <a:t>, </a:t>
            </a:r>
            <a:r>
              <a:rPr lang="en-US" sz="1600" dirty="0">
                <a:hlinkClick r:id="rId17"/>
              </a:rPr>
              <a:t>http://</a:t>
            </a:r>
            <a:r>
              <a:rPr lang="en-US" sz="1600" dirty="0" smtClean="0">
                <a:hlinkClick r:id="rId17"/>
              </a:rPr>
              <a:t>cvetu.com.ua/image/zapovedniki/zapovedniki_rossii/okskii_zapovenik/4.jpg</a:t>
            </a:r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 marL="0" indent="0">
              <a:buNone/>
            </a:pP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14510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357158" y="71414"/>
            <a:ext cx="2571768" cy="2143140"/>
            <a:chOff x="357158" y="71414"/>
            <a:chExt cx="2571768" cy="2143140"/>
          </a:xfrm>
        </p:grpSpPr>
        <p:pic>
          <p:nvPicPr>
            <p:cNvPr id="1030" name="Picture 6" descr="конверт1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7158" y="71414"/>
              <a:ext cx="2571768" cy="2143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</p:pic>
        <p:sp>
          <p:nvSpPr>
            <p:cNvPr id="17" name="Прямоугольник 16">
              <a:hlinkClick r:id="rId3" action="ppaction://hlinksldjump"/>
            </p:cNvPr>
            <p:cNvSpPr/>
            <p:nvPr/>
          </p:nvSpPr>
          <p:spPr>
            <a:xfrm rot="20520000">
              <a:off x="808808" y="1236482"/>
              <a:ext cx="2036897" cy="50783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700" b="1" cap="none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Вопрос 1</a:t>
              </a:r>
              <a:endParaRPr lang="ru-RU" sz="27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3286116" y="71414"/>
            <a:ext cx="2571768" cy="2143140"/>
            <a:chOff x="357158" y="-24"/>
            <a:chExt cx="2571768" cy="2143140"/>
          </a:xfrm>
        </p:grpSpPr>
        <p:pic>
          <p:nvPicPr>
            <p:cNvPr id="23" name="Picture 6" descr="конверт1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7158" y="-24"/>
              <a:ext cx="2571768" cy="2143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</p:pic>
        <p:sp>
          <p:nvSpPr>
            <p:cNvPr id="26" name="Прямоугольник 25">
              <a:hlinkClick r:id="rId5" action="ppaction://hlinksldjump"/>
            </p:cNvPr>
            <p:cNvSpPr/>
            <p:nvPr/>
          </p:nvSpPr>
          <p:spPr>
            <a:xfrm rot="20520000">
              <a:off x="808808" y="1159146"/>
              <a:ext cx="2036897" cy="523220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700" b="1" cap="none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Вопрос 2</a:t>
              </a:r>
              <a:endParaRPr lang="ru-RU" sz="27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6215074" y="71414"/>
            <a:ext cx="2571768" cy="2143140"/>
            <a:chOff x="357158" y="142828"/>
            <a:chExt cx="2571768" cy="2143140"/>
          </a:xfrm>
        </p:grpSpPr>
        <p:pic>
          <p:nvPicPr>
            <p:cNvPr id="28" name="Picture 6" descr="конверт1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7158" y="142828"/>
              <a:ext cx="2571768" cy="2143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</p:pic>
        <p:sp>
          <p:nvSpPr>
            <p:cNvPr id="29" name="Прямоугольник 28">
              <a:hlinkClick r:id="rId6" action="ppaction://hlinksldjump"/>
            </p:cNvPr>
            <p:cNvSpPr/>
            <p:nvPr/>
          </p:nvSpPr>
          <p:spPr>
            <a:xfrm rot="20520000">
              <a:off x="808808" y="1332970"/>
              <a:ext cx="2036897" cy="50783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700" b="1" cap="none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Вопрос 3</a:t>
              </a:r>
              <a:endParaRPr lang="ru-RU" sz="27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357158" y="2357430"/>
            <a:ext cx="2571768" cy="2143140"/>
            <a:chOff x="357158" y="142828"/>
            <a:chExt cx="2571768" cy="2143140"/>
          </a:xfrm>
        </p:grpSpPr>
        <p:pic>
          <p:nvPicPr>
            <p:cNvPr id="31" name="Picture 6" descr="конверт1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7158" y="142828"/>
              <a:ext cx="2571768" cy="2143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</p:pic>
        <p:sp>
          <p:nvSpPr>
            <p:cNvPr id="32" name="Прямоугольник 31">
              <a:hlinkClick r:id="rId7" action="ppaction://hlinksldjump"/>
            </p:cNvPr>
            <p:cNvSpPr/>
            <p:nvPr/>
          </p:nvSpPr>
          <p:spPr>
            <a:xfrm rot="20520000">
              <a:off x="808808" y="1302375"/>
              <a:ext cx="2036897" cy="50783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700" b="1" cap="none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Вопрос 4</a:t>
              </a:r>
              <a:endParaRPr lang="ru-RU" sz="27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3286116" y="2357430"/>
            <a:ext cx="2571768" cy="2143140"/>
            <a:chOff x="357158" y="142828"/>
            <a:chExt cx="2571768" cy="2143140"/>
          </a:xfrm>
        </p:grpSpPr>
        <p:pic>
          <p:nvPicPr>
            <p:cNvPr id="34" name="Picture 6" descr="конверт1">
              <a:hlinkClick r:id="rId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7158" y="142828"/>
              <a:ext cx="2571768" cy="2143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</p:pic>
        <p:sp>
          <p:nvSpPr>
            <p:cNvPr id="35" name="Прямоугольник 34">
              <a:hlinkClick r:id="rId8" action="ppaction://hlinksldjump"/>
            </p:cNvPr>
            <p:cNvSpPr/>
            <p:nvPr/>
          </p:nvSpPr>
          <p:spPr>
            <a:xfrm rot="20520000">
              <a:off x="808808" y="1302375"/>
              <a:ext cx="2036897" cy="50783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700" b="1" cap="none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Вопрос 5</a:t>
              </a:r>
              <a:endParaRPr lang="ru-RU" sz="27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6215074" y="2357430"/>
            <a:ext cx="2571768" cy="2143140"/>
            <a:chOff x="357158" y="142828"/>
            <a:chExt cx="2571768" cy="2143140"/>
          </a:xfrm>
        </p:grpSpPr>
        <p:pic>
          <p:nvPicPr>
            <p:cNvPr id="37" name="Picture 6" descr="конверт1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7158" y="142828"/>
              <a:ext cx="2571768" cy="2143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</p:pic>
        <p:sp>
          <p:nvSpPr>
            <p:cNvPr id="38" name="Прямоугольник 37">
              <a:hlinkClick r:id="rId9" action="ppaction://hlinksldjump"/>
            </p:cNvPr>
            <p:cNvSpPr/>
            <p:nvPr/>
          </p:nvSpPr>
          <p:spPr>
            <a:xfrm rot="20520000">
              <a:off x="808808" y="1302375"/>
              <a:ext cx="2036897" cy="50783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700" b="1" cap="none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Вопрос 6</a:t>
              </a:r>
              <a:endParaRPr lang="ru-RU" sz="27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357158" y="4643446"/>
            <a:ext cx="2571768" cy="2143140"/>
            <a:chOff x="357158" y="142828"/>
            <a:chExt cx="2571768" cy="2143140"/>
          </a:xfrm>
        </p:grpSpPr>
        <p:pic>
          <p:nvPicPr>
            <p:cNvPr id="40" name="Picture 6" descr="конверт1">
              <a:hlinkClick r:id="rId10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7158" y="142828"/>
              <a:ext cx="2571768" cy="2143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</p:pic>
        <p:sp>
          <p:nvSpPr>
            <p:cNvPr id="41" name="Прямоугольник 40">
              <a:hlinkClick r:id="rId10" action="ppaction://hlinksldjump"/>
            </p:cNvPr>
            <p:cNvSpPr/>
            <p:nvPr/>
          </p:nvSpPr>
          <p:spPr>
            <a:xfrm rot="20520000">
              <a:off x="808808" y="1302375"/>
              <a:ext cx="2036897" cy="50783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700" b="1" cap="none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Вопрос 7</a:t>
              </a:r>
              <a:endParaRPr lang="ru-RU" sz="27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3286116" y="4643446"/>
            <a:ext cx="2571768" cy="2143140"/>
            <a:chOff x="357158" y="142828"/>
            <a:chExt cx="2571768" cy="2143140"/>
          </a:xfrm>
        </p:grpSpPr>
        <p:pic>
          <p:nvPicPr>
            <p:cNvPr id="43" name="Picture 6" descr="конверт1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7158" y="142828"/>
              <a:ext cx="2571768" cy="2143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</p:pic>
        <p:sp>
          <p:nvSpPr>
            <p:cNvPr id="44" name="Прямоугольник 43">
              <a:hlinkClick r:id="rId11" action="ppaction://hlinksldjump"/>
            </p:cNvPr>
            <p:cNvSpPr/>
            <p:nvPr/>
          </p:nvSpPr>
          <p:spPr>
            <a:xfrm rot="20520000">
              <a:off x="808808" y="1302375"/>
              <a:ext cx="2036897" cy="50783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700" b="1" cap="none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Вопрос 8</a:t>
              </a:r>
              <a:endParaRPr lang="ru-RU" sz="27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</p:grpSp>
      <p:sp>
        <p:nvSpPr>
          <p:cNvPr id="51" name="Прямоугольник 50">
            <a:hlinkClick r:id="rId12" action="ppaction://hlinksldjump"/>
          </p:cNvPr>
          <p:cNvSpPr/>
          <p:nvPr/>
        </p:nvSpPr>
        <p:spPr>
          <a:xfrm>
            <a:off x="8358214" y="6500834"/>
            <a:ext cx="500066" cy="35716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0" name="Группа 49"/>
          <p:cNvGrpSpPr/>
          <p:nvPr/>
        </p:nvGrpSpPr>
        <p:grpSpPr>
          <a:xfrm>
            <a:off x="6215074" y="4643446"/>
            <a:ext cx="2571768" cy="2143140"/>
            <a:chOff x="357158" y="142828"/>
            <a:chExt cx="2571768" cy="2143140"/>
          </a:xfrm>
        </p:grpSpPr>
        <p:pic>
          <p:nvPicPr>
            <p:cNvPr id="52" name="Picture 6" descr="конверт1">
              <a:hlinkClick r:id="rId1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7158" y="142828"/>
              <a:ext cx="2571768" cy="2143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</p:pic>
        <p:sp>
          <p:nvSpPr>
            <p:cNvPr id="53" name="Прямоугольник 52">
              <a:hlinkClick r:id="rId13" action="ppaction://hlinksldjump"/>
            </p:cNvPr>
            <p:cNvSpPr/>
            <p:nvPr/>
          </p:nvSpPr>
          <p:spPr>
            <a:xfrm rot="20520000">
              <a:off x="808808" y="1302375"/>
              <a:ext cx="2036897" cy="50783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700" b="1" cap="none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Вопрос 9</a:t>
              </a:r>
              <a:endParaRPr lang="ru-RU" sz="27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</p:grpSp>
    </p:spTree>
  </p:cSld>
  <p:clrMapOvr>
    <a:masterClrMapping/>
  </p:clrMapOvr>
  <p:transition spd="med" advClick="0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atrin_2\Desktop\bts_templates\31\abc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68827">
            <a:off x="161693" y="646593"/>
            <a:ext cx="2420057" cy="1298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89947" y="620688"/>
            <a:ext cx="446417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Вопрос 1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2143116"/>
            <a:ext cx="8358246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i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Центральная усадьба заповедника – поселок </a:t>
            </a:r>
            <a:r>
              <a:rPr lang="ru-RU" sz="4400" b="1" i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Брыкин</a:t>
            </a:r>
            <a:r>
              <a:rPr lang="ru-RU" sz="4400" b="1" i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Бор. Чье имя носит поселок?</a:t>
            </a:r>
            <a:endParaRPr lang="ru-RU" sz="4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907704" y="4749204"/>
            <a:ext cx="71287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Банда  </a:t>
            </a:r>
            <a:r>
              <a:rPr lang="ru-RU" sz="36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Брыкина</a:t>
            </a:r>
            <a:r>
              <a:rPr lang="ru-RU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промышляла разбоем, грабя торговые суда,  проходившие по Оке</a:t>
            </a:r>
            <a:endParaRPr lang="ru-RU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" name="Рисунок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21" y="4077072"/>
            <a:ext cx="1660183" cy="25548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67744" y="878356"/>
            <a:ext cx="4989934" cy="3742451"/>
          </a:xfrm>
          <a:prstGeom prst="rect">
            <a:avLst/>
          </a:prstGeom>
        </p:spPr>
      </p:pic>
    </p:spTree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atrin_2\Desktop\bts_templates\31\abc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68827">
            <a:off x="215083" y="251500"/>
            <a:ext cx="2517802" cy="1568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771800" y="714356"/>
            <a:ext cx="581469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Вопрос 2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564904"/>
            <a:ext cx="835824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i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Какие питомники находятся на территории Окского заповедника?</a:t>
            </a:r>
            <a:endParaRPr lang="ru-RU" sz="4400" b="1" i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1268760"/>
            <a:ext cx="46805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Зубровый питомник – 1959 год</a:t>
            </a:r>
          </a:p>
          <a:p>
            <a:pPr algn="ctr"/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Журавлиный питомник – 1979 год</a:t>
            </a:r>
            <a:endParaRPr lang="ru-RU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" name="Рисунок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4234837"/>
            <a:ext cx="1512168" cy="23310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836712"/>
            <a:ext cx="3739133" cy="25299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689828"/>
            <a:ext cx="3926210" cy="2844321"/>
          </a:xfrm>
          <a:prstGeom prst="rect">
            <a:avLst/>
          </a:prstGeom>
        </p:spPr>
      </p:pic>
    </p:spTree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atrin_2\Desktop\bts_templates\31\abc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68827">
            <a:off x="85751" y="389183"/>
            <a:ext cx="2119646" cy="1381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059832" y="857232"/>
            <a:ext cx="549780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Вопрос 3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348880"/>
            <a:ext cx="835824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помощью какого приспособления сотрудники заповедника  обеспечивают комфортные условия для  роста и развития птенцов журавлей ?</a:t>
            </a:r>
            <a:endParaRPr lang="ru-RU" sz="4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4149080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Б</a:t>
            </a:r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елый костюм с капюшоном, на руке макет головы </a:t>
            </a:r>
            <a:r>
              <a:rPr lang="ru-RU" sz="36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стерха</a:t>
            </a:r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 с клювом</a:t>
            </a:r>
            <a:endParaRPr lang="ru-RU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pic>
        <p:nvPicPr>
          <p:cNvPr id="2" name="Рисунок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789040"/>
            <a:ext cx="1800200" cy="27750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48680"/>
            <a:ext cx="5244540" cy="3493670"/>
          </a:xfrm>
          <a:prstGeom prst="rect">
            <a:avLst/>
          </a:prstGeom>
        </p:spPr>
      </p:pic>
    </p:spTree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1266</TotalTime>
  <Words>460</Words>
  <Application>Microsoft Office PowerPoint</Application>
  <PresentationFormat>Экран (4:3)</PresentationFormat>
  <Paragraphs>91</Paragraphs>
  <Slides>22</Slides>
  <Notes>20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Calibri</vt:lpstr>
      <vt:lpstr>Constantia</vt:lpstr>
      <vt:lpstr>Wingdings 2</vt:lpstr>
      <vt:lpstr>Поток</vt:lpstr>
      <vt:lpstr>МБОУ «Ордена «Знак Почета» гимназия № 2  имени И.П. Павлова» г. Рязани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Интернет - источники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Марианна</dc:creator>
  <cp:lastModifiedBy>kabinet27</cp:lastModifiedBy>
  <cp:revision>175</cp:revision>
  <dcterms:created xsi:type="dcterms:W3CDTF">2010-02-04T05:26:13Z</dcterms:created>
  <dcterms:modified xsi:type="dcterms:W3CDTF">2019-04-21T17:59:24Z</dcterms:modified>
</cp:coreProperties>
</file>