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5B78608-7FF0-4FB1-BDF4-9F22812ACD7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9BC0B07-07F0-4A18-BCED-D28A69D401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B78608-7FF0-4FB1-BDF4-9F22812ACD7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C0B07-07F0-4A18-BCED-D28A69D401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B78608-7FF0-4FB1-BDF4-9F22812ACD7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C0B07-07F0-4A18-BCED-D28A69D401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B78608-7FF0-4FB1-BDF4-9F22812ACD7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C0B07-07F0-4A18-BCED-D28A69D401B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B78608-7FF0-4FB1-BDF4-9F22812ACD7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C0B07-07F0-4A18-BCED-D28A69D401B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B78608-7FF0-4FB1-BDF4-9F22812ACD7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C0B07-07F0-4A18-BCED-D28A69D401B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B78608-7FF0-4FB1-BDF4-9F22812ACD7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C0B07-07F0-4A18-BCED-D28A69D401B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B78608-7FF0-4FB1-BDF4-9F22812ACD7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C0B07-07F0-4A18-BCED-D28A69D401B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B78608-7FF0-4FB1-BDF4-9F22812ACD7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C0B07-07F0-4A18-BCED-D28A69D401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5B78608-7FF0-4FB1-BDF4-9F22812ACD7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BC0B07-07F0-4A18-BCED-D28A69D401B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5B78608-7FF0-4FB1-BDF4-9F22812ACD7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9BC0B07-07F0-4A18-BCED-D28A69D401B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5B78608-7FF0-4FB1-BDF4-9F22812ACD7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9BC0B07-07F0-4A18-BCED-D28A69D401B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publ/115-1-0-509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571481"/>
            <a:ext cx="8243918" cy="302897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err="1"/>
              <a:t>Компетентностный</a:t>
            </a:r>
            <a:r>
              <a:rPr lang="ru-RU" b="1" dirty="0"/>
              <a:t> подход в обучении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на уроках русского языка и литературы.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Учителя русского языка и литературы </a:t>
            </a:r>
            <a:r>
              <a:rPr lang="ru-RU" b="1" dirty="0" smtClean="0"/>
              <a:t>МАОУ СОШ с. Чапаево</a:t>
            </a:r>
          </a:p>
          <a:p>
            <a:pPr algn="r"/>
            <a:r>
              <a:rPr lang="ru-RU" dirty="0" smtClean="0"/>
              <a:t>Степановой Т.Б.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2922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/>
              <a:t>Коммуникативная компетентность</a:t>
            </a:r>
            <a:r>
              <a:rPr lang="ru-RU" dirty="0"/>
              <a:t> предполагает способность к полноценному речевому общению во всех сферах человеческой деятельности, с соблюдением социальных норм речевого поведения. Основное же умение, формируемое в рамках коммуникативной компетенции – это умение создавать и воспринимать тексты – продукты речевой деятельности</a:t>
            </a:r>
            <a:r>
              <a:rPr lang="ru-RU" dirty="0" smtClean="0"/>
              <a:t>. </a:t>
            </a:r>
            <a:r>
              <a:rPr lang="ru-RU" dirty="0"/>
              <a:t>коммуникативные умения и навыки – это умения и навыки речевого общения с учётом того, с кем мы говорим, где говорим, и, наконец, с какой целью.</a:t>
            </a:r>
          </a:p>
          <a:p>
            <a:pPr lvl="3">
              <a:buFont typeface="Wingdings" pitchFamily="2" charset="2"/>
              <a:buChar char="v"/>
            </a:pPr>
            <a:r>
              <a:rPr lang="ru-RU" sz="2800" dirty="0"/>
              <a:t>Нет сомнения, что формирование их возможно лишь на базе лингвистической и языковой компетенции. </a:t>
            </a:r>
            <a:endParaRPr lang="ru-RU" sz="2800" dirty="0" smtClean="0"/>
          </a:p>
          <a:p>
            <a:pPr lvl="3">
              <a:buFont typeface="Wingdings" pitchFamily="2" charset="2"/>
              <a:buChar char="v"/>
            </a:pPr>
            <a:r>
              <a:rPr lang="ru-RU" sz="2800" b="1" dirty="0">
                <a:solidFill>
                  <a:srgbClr val="FF0000"/>
                </a:solidFill>
              </a:rPr>
              <a:t>Все виды компетенции, сформированные у обучающихся, проявляются при сдаче ГИА и  ЕГЭ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Коммуникативная компетентность</a:t>
            </a:r>
            <a:r>
              <a:rPr lang="ru-RU" dirty="0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just"/>
            <a:r>
              <a:rPr lang="ru-RU" dirty="0"/>
              <a:t>Согласованность целей обучения, поставленных педагогами, с собственными целями учащихся, т.к. самостоятельность школьников с каждым годом </a:t>
            </a:r>
            <a:r>
              <a:rPr lang="ru-RU" dirty="0" smtClean="0"/>
              <a:t>возрастает;</a:t>
            </a:r>
            <a:endParaRPr lang="ru-RU" dirty="0"/>
          </a:p>
          <a:p>
            <a:pPr lvl="0" algn="just"/>
            <a:r>
              <a:rPr lang="ru-RU" dirty="0"/>
              <a:t>Подготовку учеников к сознательному и ответственному обучению в </a:t>
            </a:r>
            <a:r>
              <a:rPr lang="ru-RU" dirty="0" smtClean="0"/>
              <a:t>дальнейшем;</a:t>
            </a:r>
            <a:endParaRPr lang="ru-RU" dirty="0"/>
          </a:p>
          <a:p>
            <a:pPr lvl="0" algn="just"/>
            <a:r>
              <a:rPr lang="ru-RU" dirty="0"/>
              <a:t>Подготовку обучающихся к успеху в </a:t>
            </a:r>
            <a:r>
              <a:rPr lang="ru-RU" dirty="0" smtClean="0"/>
              <a:t>жизни;</a:t>
            </a:r>
            <a:endParaRPr lang="ru-RU" dirty="0"/>
          </a:p>
          <a:p>
            <a:pPr lvl="0" algn="just"/>
            <a:r>
              <a:rPr lang="ru-RU" dirty="0"/>
              <a:t>Повышает степень мотивации </a:t>
            </a:r>
            <a:r>
              <a:rPr lang="ru-RU" dirty="0" smtClean="0"/>
              <a:t>учения;</a:t>
            </a:r>
            <a:endParaRPr lang="ru-RU" dirty="0"/>
          </a:p>
          <a:p>
            <a:pPr lvl="0" algn="just"/>
            <a:r>
              <a:rPr lang="ru-RU" dirty="0"/>
              <a:t>Не в теории, а на практике обеспечивает единство учебного и воспитательного процессов, когда учащиеся понимают значимость собственного воспитания и собственной культуры для его жизни.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даёт </a:t>
            </a:r>
            <a:r>
              <a:rPr lang="ru-RU" dirty="0" err="1"/>
              <a:t>компетентностный</a:t>
            </a:r>
            <a:r>
              <a:rPr lang="ru-RU" dirty="0"/>
              <a:t> подход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071546"/>
            <a:ext cx="7715304" cy="578645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Сам должен быть самостоятельным, инициативным, ответственным.</a:t>
            </a:r>
          </a:p>
          <a:p>
            <a:pPr lvl="0"/>
            <a:r>
              <a:rPr lang="ru-RU" dirty="0"/>
              <a:t>Понимать, какие умения потребуются ученикам в жизни.</a:t>
            </a:r>
          </a:p>
          <a:p>
            <a:pPr lvl="0"/>
            <a:r>
              <a:rPr lang="ru-RU" dirty="0"/>
              <a:t>Связывать изучаемый материал с повседневной жизнью и с интересами учащихся, характерными для их возраста.</a:t>
            </a:r>
          </a:p>
          <a:p>
            <a:pPr lvl="0"/>
            <a:r>
              <a:rPr lang="ru-RU" dirty="0"/>
              <a:t>Закреплять знания и умения в учебной и во внеурочной практике.</a:t>
            </a:r>
          </a:p>
          <a:p>
            <a:pPr lvl="0"/>
            <a:r>
              <a:rPr lang="ru-RU" dirty="0"/>
              <a:t>Планировать урок с использованием всего разнообразия форм и методов учебной работы, и, прежде всего, всех видов самостоятельной работы (групповой и индивидуальной), диалогических и проектно-исследовательских методов.</a:t>
            </a:r>
          </a:p>
          <a:p>
            <a:pPr lvl="0"/>
            <a:r>
              <a:rPr lang="ru-RU" dirty="0"/>
              <a:t>В совершенстве использовать метод «Создание ситуации успеха».</a:t>
            </a:r>
          </a:p>
          <a:p>
            <a:pPr lvl="0"/>
            <a:r>
              <a:rPr lang="ru-RU" dirty="0"/>
              <a:t>Оценивать продвижение класса в целом и отдельных учеников не только по предмету, но и в развитии тех или иных жизненно важных качеств.</a:t>
            </a:r>
          </a:p>
          <a:p>
            <a:pPr lvl="0"/>
            <a:r>
              <a:rPr lang="ru-RU" dirty="0"/>
              <a:t>Оценивать достижения обучающихся не только отметкой-баллом, но и содержательной характеристикой.</a:t>
            </a:r>
          </a:p>
          <a:p>
            <a:pPr lvl="0"/>
            <a:r>
              <a:rPr lang="ru-RU" dirty="0"/>
              <a:t>Видеть пробелы не только в знаниях, но и в готовности к жизни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/>
              <a:t>Учитель должен уметь: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Строить </a:t>
            </a:r>
            <a:r>
              <a:rPr lang="ru-RU" dirty="0"/>
              <a:t>сегодняшнее и завтрашнее поведение на основе вчерашних знаний и вчерашнего опыта </a:t>
            </a:r>
            <a:r>
              <a:rPr lang="ru-RU" dirty="0" smtClean="0"/>
              <a:t>невозможно;</a:t>
            </a:r>
            <a:endParaRPr lang="ru-RU" dirty="0"/>
          </a:p>
          <a:p>
            <a:pPr lvl="0"/>
            <a:r>
              <a:rPr lang="ru-RU" dirty="0"/>
              <a:t>Главная задача – обеспечить максимум успеха и минимум неудач в будущей жизни своих учеников, поэтому родители – его самые верные </a:t>
            </a:r>
            <a:r>
              <a:rPr lang="ru-RU" dirty="0" smtClean="0"/>
              <a:t>союзники;</a:t>
            </a:r>
            <a:endParaRPr lang="ru-RU" dirty="0"/>
          </a:p>
          <a:p>
            <a:pPr lvl="0"/>
            <a:r>
              <a:rPr lang="ru-RU" dirty="0" err="1"/>
              <a:t>Компетентностный</a:t>
            </a:r>
            <a:r>
              <a:rPr lang="ru-RU" dirty="0"/>
              <a:t> подход в обучении повышает мотивацию обучающихся.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/>
              <a:t>Учитель должен понимать: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8686800" cy="628652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err="1" smtClean="0"/>
              <a:t>Компетентностный</a:t>
            </a:r>
            <a:r>
              <a:rPr lang="ru-RU" dirty="0" smtClean="0"/>
              <a:t> </a:t>
            </a:r>
            <a:r>
              <a:rPr lang="ru-RU" dirty="0"/>
              <a:t>подход в обучении  поможет развить личностные качества обучающихся: целеустремленность, ответственность, умение планировать и работать самостоятельно.</a:t>
            </a:r>
          </a:p>
          <a:p>
            <a:pPr>
              <a:buNone/>
            </a:pPr>
            <a:r>
              <a:rPr lang="ru-RU" dirty="0" err="1"/>
              <a:t>Компетентностный</a:t>
            </a:r>
            <a:r>
              <a:rPr lang="ru-RU" dirty="0"/>
              <a:t> подход в преподавании русского языка – это направленность на взаимосвязанное формирование и развитие:</a:t>
            </a:r>
          </a:p>
          <a:p>
            <a:pPr lvl="0"/>
            <a:r>
              <a:rPr lang="ru-RU" dirty="0"/>
              <a:t> коммуникативной;</a:t>
            </a:r>
          </a:p>
          <a:p>
            <a:pPr lvl="0"/>
            <a:r>
              <a:rPr lang="ru-RU" dirty="0"/>
              <a:t> языковой и лингвистической; </a:t>
            </a:r>
          </a:p>
          <a:p>
            <a:pPr lvl="0"/>
            <a:r>
              <a:rPr lang="ru-RU" dirty="0" err="1"/>
              <a:t>культуроведческой</a:t>
            </a:r>
            <a:r>
              <a:rPr lang="ru-RU" dirty="0"/>
              <a:t> компетенций.</a:t>
            </a:r>
          </a:p>
          <a:p>
            <a:pPr>
              <a:buNone/>
            </a:pPr>
            <a:r>
              <a:rPr lang="ru-RU" dirty="0"/>
              <a:t>Преподавание русского языка на уровне современных требований – это реализация </a:t>
            </a:r>
            <a:r>
              <a:rPr lang="ru-RU" dirty="0" err="1"/>
              <a:t>когнитивно-коммуникативного</a:t>
            </a:r>
            <a:r>
              <a:rPr lang="ru-RU" dirty="0"/>
              <a:t> аспекта – выдвижение текста в качестве центральной единицы обучения русскому языку, в связи с чем:</a:t>
            </a:r>
          </a:p>
          <a:p>
            <a:pPr lvl="0"/>
            <a:r>
              <a:rPr lang="ru-RU" dirty="0"/>
              <a:t>целесообразно шире использовать работу с текстом;</a:t>
            </a:r>
          </a:p>
          <a:p>
            <a:pPr lvl="0"/>
            <a:r>
              <a:rPr lang="ru-RU" dirty="0"/>
              <a:t>отрабатывать навыки рационального чтения учебных, научно-популярных, публицистических текстов, формируя на этой основе </a:t>
            </a:r>
            <a:r>
              <a:rPr lang="ru-RU" dirty="0" err="1"/>
              <a:t>общеучебные</a:t>
            </a:r>
            <a:r>
              <a:rPr lang="ru-RU" dirty="0"/>
              <a:t> умения работы с книгой;</a:t>
            </a:r>
          </a:p>
          <a:p>
            <a:pPr lvl="0"/>
            <a:r>
              <a:rPr lang="ru-RU" dirty="0"/>
              <a:t>обучать анализу текста, обращая внимание на эстетическую функцию языка;</a:t>
            </a:r>
          </a:p>
          <a:p>
            <a:pPr lvl="0"/>
            <a:r>
              <a:rPr lang="ru-RU" dirty="0"/>
              <a:t>учить письменному пересказу, интерпретации и созданию текстов различных стилей и жанров;</a:t>
            </a:r>
          </a:p>
          <a:p>
            <a:pPr lvl="0"/>
            <a:r>
              <a:rPr lang="ru-RU" dirty="0"/>
              <a:t>регулярно проводить </a:t>
            </a:r>
            <a:r>
              <a:rPr lang="ru-RU" dirty="0" err="1"/>
              <a:t>многоаспектный</a:t>
            </a:r>
            <a:r>
              <a:rPr lang="ru-RU" dirty="0"/>
              <a:t> анализ текста.</a:t>
            </a:r>
          </a:p>
          <a:p>
            <a:pPr>
              <a:buNone/>
            </a:pPr>
            <a:r>
              <a:rPr lang="ru-RU" dirty="0"/>
              <a:t>Стратегии смыслового чтения, сформулированные ФГОС:</a:t>
            </a:r>
          </a:p>
          <a:p>
            <a:r>
              <a:rPr lang="ru-RU" u="sng" dirty="0"/>
              <a:t>работа с текстом</a:t>
            </a:r>
            <a:r>
              <a:rPr lang="ru-RU" dirty="0"/>
              <a:t>: поиск информации и понимание прочитанного; </a:t>
            </a:r>
          </a:p>
          <a:p>
            <a:r>
              <a:rPr lang="ru-RU" u="sng" dirty="0"/>
              <a:t>работа с текстом</a:t>
            </a:r>
            <a:r>
              <a:rPr lang="ru-RU" dirty="0"/>
              <a:t>: преобразование и интерпретация информации; </a:t>
            </a:r>
          </a:p>
          <a:p>
            <a:r>
              <a:rPr lang="ru-RU" u="sng" dirty="0"/>
              <a:t>работа с текстом</a:t>
            </a:r>
            <a:r>
              <a:rPr lang="ru-RU" dirty="0"/>
              <a:t>: оценка информации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Алгоритм для комплексного анализа текста: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 smtClean="0"/>
              <a:t>1</a:t>
            </a:r>
            <a:r>
              <a:rPr lang="ru-RU" dirty="0"/>
              <a:t>. Определение темы текста.</a:t>
            </a:r>
            <a:br>
              <a:rPr lang="ru-RU" dirty="0"/>
            </a:br>
            <a:r>
              <a:rPr lang="ru-RU" dirty="0"/>
              <a:t>2. Определение основной мысли.</a:t>
            </a:r>
            <a:br>
              <a:rPr lang="ru-RU" dirty="0"/>
            </a:br>
            <a:r>
              <a:rPr lang="ru-RU" dirty="0"/>
              <a:t>3. Подбор заголовка.</a:t>
            </a:r>
            <a:br>
              <a:rPr lang="ru-RU" dirty="0"/>
            </a:br>
            <a:r>
              <a:rPr lang="ru-RU" dirty="0"/>
              <a:t>4. Определение завершенности текста.</a:t>
            </a:r>
            <a:br>
              <a:rPr lang="ru-RU" dirty="0"/>
            </a:br>
            <a:r>
              <a:rPr lang="ru-RU" dirty="0"/>
              <a:t>5. Определение построения текста (логический порядок).</a:t>
            </a:r>
            <a:br>
              <a:rPr lang="ru-RU" dirty="0"/>
            </a:br>
            <a:r>
              <a:rPr lang="ru-RU" dirty="0"/>
              <a:t>6. Определение грамматической связи предложений.</a:t>
            </a:r>
            <a:br>
              <a:rPr lang="ru-RU" dirty="0"/>
            </a:br>
            <a:r>
              <a:rPr lang="ru-RU" dirty="0"/>
              <a:t>7. Определение типа текста.</a:t>
            </a:r>
            <a:br>
              <a:rPr lang="ru-RU" dirty="0"/>
            </a:br>
            <a:r>
              <a:rPr lang="ru-RU" dirty="0"/>
              <a:t>8. Выделение конструктивных частей или абзацное членение текста.</a:t>
            </a:r>
            <a:r>
              <a:rPr lang="ru-RU" b="1" i="1" dirty="0"/>
              <a:t>                                                  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928670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/>
              <a:t>Вывод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dirty="0" err="1" smtClean="0"/>
              <a:t>Бермус</a:t>
            </a:r>
            <a:r>
              <a:rPr lang="ru-RU" dirty="0" smtClean="0"/>
              <a:t> </a:t>
            </a:r>
            <a:r>
              <a:rPr lang="ru-RU" dirty="0" smtClean="0"/>
              <a:t>А. Г. Проблемы и перспективы </a:t>
            </a:r>
            <a:r>
              <a:rPr lang="ru-RU" dirty="0" smtClean="0">
                <a:hlinkClick r:id="rId2"/>
              </a:rPr>
              <a:t>реализации </a:t>
            </a:r>
            <a:r>
              <a:rPr lang="ru-RU" dirty="0" err="1" smtClean="0">
                <a:hlinkClick r:id="rId2"/>
              </a:rPr>
              <a:t>компетентностного</a:t>
            </a:r>
            <a:r>
              <a:rPr lang="ru-RU" dirty="0" smtClean="0">
                <a:hlinkClick r:id="rId2"/>
              </a:rPr>
              <a:t> подхода в образовании</a:t>
            </a:r>
            <a:r>
              <a:rPr lang="ru-RU" dirty="0" smtClean="0"/>
              <a:t>//На сайте: http: //</a:t>
            </a:r>
            <a:r>
              <a:rPr lang="ru-RU" dirty="0" err="1" smtClean="0"/>
              <a:t>www.eidos.ru</a:t>
            </a:r>
            <a:r>
              <a:rPr lang="ru-RU" dirty="0" smtClean="0"/>
              <a:t>/</a:t>
            </a:r>
            <a:r>
              <a:rPr lang="ru-RU" dirty="0" err="1" smtClean="0"/>
              <a:t>journal</a:t>
            </a:r>
            <a:r>
              <a:rPr lang="ru-RU" dirty="0" smtClean="0"/>
              <a:t>/2005/0910-12.htm.</a:t>
            </a:r>
            <a:br>
              <a:rPr lang="ru-RU" dirty="0" smtClean="0"/>
            </a:br>
            <a:r>
              <a:rPr lang="ru-RU" dirty="0" smtClean="0"/>
              <a:t>2. Блинов В. И., Сергеев И. С. Как реализовать </a:t>
            </a:r>
            <a:r>
              <a:rPr lang="ru-RU" dirty="0" err="1" smtClean="0"/>
              <a:t>компетентностный</a:t>
            </a:r>
            <a:r>
              <a:rPr lang="ru-RU" dirty="0" smtClean="0"/>
              <a:t> подход на уроке и во внеурочной деятельности: практическое пособие. – М.:АРКТИ, 2007.</a:t>
            </a:r>
            <a:br>
              <a:rPr lang="ru-RU" dirty="0" smtClean="0"/>
            </a:br>
            <a:r>
              <a:rPr lang="ru-RU" dirty="0" smtClean="0"/>
              <a:t>3. </a:t>
            </a:r>
            <a:r>
              <a:rPr lang="ru-RU" dirty="0" err="1" smtClean="0"/>
              <a:t>Болотов</a:t>
            </a:r>
            <a:r>
              <a:rPr lang="ru-RU" dirty="0" smtClean="0"/>
              <a:t> В. А., Сериков В. В. </a:t>
            </a:r>
            <a:r>
              <a:rPr lang="ru-RU" dirty="0" err="1" smtClean="0"/>
              <a:t>Компетентностная</a:t>
            </a:r>
            <a:r>
              <a:rPr lang="ru-RU" dirty="0" smtClean="0"/>
              <a:t> модель: от идеи к образовательной программе//Педагогика. – 2003. - №10.</a:t>
            </a:r>
            <a:br>
              <a:rPr lang="ru-RU" dirty="0" smtClean="0"/>
            </a:br>
            <a:r>
              <a:rPr lang="ru-RU" dirty="0" smtClean="0"/>
              <a:t>4. Зимин В. Н. Методы активного обучения как необходимое условие овладения обучающимися ключевыми компетенциями. – Иркутск, 2003.</a:t>
            </a:r>
            <a:br>
              <a:rPr lang="ru-RU" dirty="0" smtClean="0"/>
            </a:br>
            <a:r>
              <a:rPr lang="ru-RU" dirty="0" smtClean="0"/>
              <a:t>5. Лебедев О. Е. </a:t>
            </a:r>
            <a:r>
              <a:rPr lang="ru-RU" dirty="0" err="1" smtClean="0"/>
              <a:t>Компетентностный</a:t>
            </a:r>
            <a:r>
              <a:rPr lang="ru-RU" dirty="0" smtClean="0"/>
              <a:t> подход в образовании// Школьные технологии. – 2004. - №5.</a:t>
            </a:r>
            <a:br>
              <a:rPr lang="ru-RU" dirty="0" smtClean="0"/>
            </a:br>
            <a:r>
              <a:rPr lang="ru-RU" dirty="0" smtClean="0"/>
              <a:t>6. </a:t>
            </a:r>
            <a:r>
              <a:rPr lang="ru-RU" dirty="0" err="1" smtClean="0"/>
              <a:t>Хуторский</a:t>
            </a:r>
            <a:r>
              <a:rPr lang="ru-RU" dirty="0" smtClean="0"/>
              <a:t> А. В. Ключевые компетенции и образовательные стандарты: Доклад на отделении философии образования и теории педагогики. Центр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Литература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2625725"/>
          </a:xfrm>
        </p:spPr>
        <p:txBody>
          <a:bodyPr>
            <a:normAutofit fontScale="85000" lnSpcReduction="20000"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3500" dirty="0"/>
              <a:t>инициативность,</a:t>
            </a:r>
          </a:p>
          <a:p>
            <a:pPr lvl="0">
              <a:buFont typeface="Wingdings" pitchFamily="2" charset="2"/>
              <a:buChar char="ü"/>
            </a:pPr>
            <a:r>
              <a:rPr lang="ru-RU" sz="3500" dirty="0" err="1"/>
              <a:t>инновационность</a:t>
            </a:r>
            <a:r>
              <a:rPr lang="ru-RU" sz="3500" dirty="0"/>
              <a:t>, </a:t>
            </a:r>
          </a:p>
          <a:p>
            <a:pPr lvl="0">
              <a:buFont typeface="Wingdings" pitchFamily="2" charset="2"/>
              <a:buChar char="ü"/>
            </a:pPr>
            <a:r>
              <a:rPr lang="ru-RU" sz="3500" dirty="0"/>
              <a:t>мобильность, </a:t>
            </a:r>
          </a:p>
          <a:p>
            <a:pPr lvl="0">
              <a:buFont typeface="Wingdings" pitchFamily="2" charset="2"/>
              <a:buChar char="ü"/>
            </a:pPr>
            <a:r>
              <a:rPr lang="ru-RU" sz="3500" dirty="0"/>
              <a:t>гибкость, </a:t>
            </a:r>
          </a:p>
          <a:p>
            <a:pPr lvl="0">
              <a:buFont typeface="Wingdings" pitchFamily="2" charset="2"/>
              <a:buChar char="ü"/>
            </a:pPr>
            <a:r>
              <a:rPr lang="ru-RU" sz="3500" dirty="0"/>
              <a:t>динамизм  </a:t>
            </a:r>
          </a:p>
          <a:p>
            <a:pPr lvl="0">
              <a:buFont typeface="Wingdings" pitchFamily="2" charset="2"/>
              <a:buChar char="ü"/>
            </a:pPr>
            <a:r>
              <a:rPr lang="ru-RU" sz="3500" dirty="0"/>
              <a:t>конструктивность. 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>
            <a:normAutofit/>
          </a:bodyPr>
          <a:lstStyle/>
          <a:p>
            <a:pPr algn="just"/>
            <a:r>
              <a:rPr lang="ru-RU" sz="3200" dirty="0"/>
              <a:t>Образование, ориентированное только на получение знаний, означает в настоящее время ориентацию на прошлое. В меняющемся мире система образования должна формировать такие новые качества </a:t>
            </a:r>
            <a:r>
              <a:rPr lang="ru-RU" sz="3200" dirty="0" smtClean="0"/>
              <a:t>выпускника, </a:t>
            </a:r>
            <a:r>
              <a:rPr lang="ru-RU" sz="3200" dirty="0"/>
              <a:t>как: </a:t>
            </a:r>
            <a:endParaRPr lang="ru-RU" sz="3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43446"/>
            <a:ext cx="8229600" cy="1482717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Компетентность в деле – это набор всего того, что позволяет человеку успешно справляться с этим делом. Это, конечно, знания, умения, навыки.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478634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900" dirty="0" smtClean="0"/>
              <a:t>	Будущий </a:t>
            </a:r>
            <a:r>
              <a:rPr lang="ru-RU" sz="2900" dirty="0"/>
              <a:t>профессионал должен обладать стремлением к самообразованию на протяжении всей жизни, владеть новыми технологиями и понимать возможности их использования, уметь принимать самостоятельные решения, адаптироваться в социальной и будущей профессиональной сфере, разрешать проблемы и работать в команде, быть готовым к перегрузкам, стрессовым ситуациям и уметь быстро из них выходить</a:t>
            </a:r>
            <a:r>
              <a:rPr lang="ru-RU" sz="3200" dirty="0"/>
              <a:t>.</a:t>
            </a:r>
            <a:br>
              <a:rPr lang="ru-RU" sz="3200" dirty="0"/>
            </a:br>
            <a:endParaRPr lang="ru-RU" sz="3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43314"/>
            <a:ext cx="8229600" cy="248284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Компетентный – знающий, </a:t>
            </a:r>
            <a:r>
              <a:rPr lang="ru-RU" dirty="0"/>
              <a:t>осведомлённый, авторитетный в какой-нибудь области.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1486"/>
          </a:xfrm>
        </p:spPr>
        <p:txBody>
          <a:bodyPr>
            <a:normAutofit fontScale="90000"/>
          </a:bodyPr>
          <a:lstStyle/>
          <a:p>
            <a:r>
              <a:rPr lang="ru-RU" sz="3200" u="sng" dirty="0"/>
              <a:t>Компетенция </a:t>
            </a:r>
            <a:r>
              <a:rPr lang="ru-RU" sz="3200" dirty="0"/>
              <a:t>– совокупность определённых знаний, умений и навыков, в которых человек должен быть осведомлён и имеет практический опыт работы. </a:t>
            </a:r>
            <a:r>
              <a:rPr lang="ru-RU" sz="3200" i="1" dirty="0"/>
              <a:t>(Полонский В.М. Словарь по образованию и педагогике М.: Высшая школа,2004 год)</a:t>
            </a:r>
            <a:r>
              <a:rPr lang="ru-RU" sz="3200" dirty="0"/>
              <a:t/>
            </a:r>
            <a:br>
              <a:rPr lang="ru-RU" sz="3200" dirty="0"/>
            </a:br>
            <a:endParaRPr lang="ru-RU" sz="3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Autofit/>
          </a:bodyPr>
          <a:lstStyle/>
          <a:p>
            <a:pPr lvl="0"/>
            <a:r>
              <a:rPr lang="ru-RU" sz="2600" dirty="0"/>
              <a:t>Ключевые или </a:t>
            </a:r>
            <a:r>
              <a:rPr lang="ru-RU" sz="2600" dirty="0" err="1"/>
              <a:t>метапредметные</a:t>
            </a:r>
            <a:r>
              <a:rPr lang="ru-RU" sz="2600" dirty="0"/>
              <a:t> компетенции;</a:t>
            </a:r>
          </a:p>
          <a:p>
            <a:pPr lvl="0"/>
            <a:r>
              <a:rPr lang="ru-RU" sz="2600" dirty="0"/>
              <a:t> </a:t>
            </a:r>
            <a:r>
              <a:rPr lang="ru-RU" sz="2600" dirty="0" err="1"/>
              <a:t>Общепредметные</a:t>
            </a:r>
            <a:r>
              <a:rPr lang="ru-RU" sz="2600" dirty="0"/>
              <a:t> (базовые);</a:t>
            </a:r>
          </a:p>
          <a:p>
            <a:pPr lvl="0"/>
            <a:r>
              <a:rPr lang="ru-RU" sz="2600" dirty="0"/>
              <a:t> Предметные компетенции (</a:t>
            </a:r>
            <a:r>
              <a:rPr lang="ru-RU" sz="2600" dirty="0" err="1"/>
              <a:t>компетенции</a:t>
            </a:r>
            <a:r>
              <a:rPr lang="ru-RU" sz="2600" dirty="0"/>
              <a:t> по русскому языку и литературе:  психолого-педагогическая (психологическая, педагогическая, методическая); личностная; самообразовательная (психологический, методический, </a:t>
            </a:r>
            <a:r>
              <a:rPr lang="ru-RU" sz="2600" dirty="0" err="1"/>
              <a:t>лингвокоммуникативный</a:t>
            </a:r>
            <a:r>
              <a:rPr lang="ru-RU" sz="2600" dirty="0"/>
              <a:t>, профессионально-прикладной компоненты</a:t>
            </a:r>
            <a:r>
              <a:rPr lang="ru-RU" sz="2600" dirty="0" smtClean="0"/>
              <a:t>).</a:t>
            </a:r>
            <a:endParaRPr lang="ru-RU" sz="2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/>
          </a:bodyPr>
          <a:lstStyle/>
          <a:p>
            <a:pPr algn="l"/>
            <a:r>
              <a:rPr lang="ru-RU" sz="3200" dirty="0"/>
              <a:t>В зависимости от содержания образования (учебных предметов и образовательных областей) различают: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35771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/>
              <a:t>информационная – готовность к работе с информацией;</a:t>
            </a:r>
          </a:p>
          <a:p>
            <a:pPr lvl="0"/>
            <a:r>
              <a:rPr lang="ru-RU" dirty="0"/>
              <a:t>коммуникативная – готовность к общению с другими людьми;</a:t>
            </a:r>
          </a:p>
          <a:p>
            <a:pPr lvl="0"/>
            <a:r>
              <a:rPr lang="ru-RU" dirty="0"/>
              <a:t>кооперативная – готовность к сотрудничеству с другими людьми;</a:t>
            </a:r>
          </a:p>
          <a:p>
            <a:pPr lvl="0"/>
            <a:r>
              <a:rPr lang="ru-RU" dirty="0"/>
              <a:t>проблемная – готовность к решению проблем.     </a:t>
            </a:r>
            <a:endParaRPr lang="ru-RU" dirty="0" smtClean="0"/>
          </a:p>
          <a:p>
            <a:pPr lvl="4" algn="just"/>
            <a:r>
              <a:rPr lang="ru-RU" dirty="0"/>
              <a:t>Главная цель </a:t>
            </a:r>
            <a:r>
              <a:rPr lang="ru-RU" dirty="0" err="1"/>
              <a:t>компетентностного</a:t>
            </a:r>
            <a:r>
              <a:rPr lang="ru-RU" dirty="0"/>
              <a:t> подхода в преподавании русского языка и литературы заключается  в формировании всесторонне развитой личности школьника, его теоретического мышления, языковой интуиции и способностей, овладение культурой речевого общения и поведения.</a:t>
            </a:r>
          </a:p>
          <a:p>
            <a:pPr lvl="4"/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pPr algn="l"/>
            <a:r>
              <a:rPr lang="ru-RU" sz="3700" dirty="0"/>
              <a:t>Ключевых компетенций не так уж мало, но все они складываются из четырех элементарных компетенций:</a:t>
            </a:r>
            <a:r>
              <a:rPr lang="ru-RU" sz="3200" dirty="0"/>
              <a:t/>
            </a:r>
            <a:br>
              <a:rPr lang="ru-RU" sz="3200" dirty="0"/>
            </a:br>
            <a:endParaRPr lang="ru-RU" sz="3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2911477"/>
          </a:xfrm>
        </p:spPr>
        <p:txBody>
          <a:bodyPr/>
          <a:lstStyle/>
          <a:p>
            <a:pPr algn="r"/>
            <a:r>
              <a:rPr lang="ru-RU" dirty="0"/>
              <a:t>это формирование языковой, коммуникативной и лингвистической компетенции.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/>
              <a:t>В известном варианте государственного стандарта по русскому языку определены три задачи школьного курса русского языка: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dirty="0"/>
              <a:t>Языковая компетенция – способность обучающихся употреблять слова, их формы, синтаксические структуры в соответствии с нормами литературного языка. Эти задачи традиционно решаются в школе путём введения новых пластов лексики, пополнения фразеологического запаса, обогащения грамматического строя речи учащихся: усваиваются морфологические нормы согласования, управления, построения предложений разных видов, речь школьников обогащается синонимическими конструкциями. Этой цели служат разделы русского языка.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/>
              <a:t>Языковая компетенция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dirty="0"/>
              <a:t>Лингвистическая компетенция обеспечивает познавательную культуру личности школьника, развитие логического мышления, памяти, воображения учащихся, овладение навыками самоанализа, самооценки.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Лингвистическая</a:t>
            </a:r>
            <a:r>
              <a:rPr lang="ru-RU" b="1" dirty="0" smtClean="0"/>
              <a:t> компетенция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65</TotalTime>
  <Words>773</Words>
  <Application>Microsoft Office PowerPoint</Application>
  <PresentationFormat>Экран (4:3)</PresentationFormat>
  <Paragraphs>73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Компетентностный подход в обучении на уроках русского языка и литературы. </vt:lpstr>
      <vt:lpstr>Образование, ориентированное только на получение знаний, означает в настоящее время ориентацию на прошлое. В меняющемся мире система образования должна формировать такие новые качества выпускника, как: </vt:lpstr>
      <vt:lpstr> Будущий профессионал должен обладать стремлением к самообразованию на протяжении всей жизни, владеть новыми технологиями и понимать возможности их использования, уметь принимать самостоятельные решения, адаптироваться в социальной и будущей профессиональной сфере, разрешать проблемы и работать в команде, быть готовым к перегрузкам, стрессовым ситуациям и уметь быстро из них выходить. </vt:lpstr>
      <vt:lpstr>Компетенция – совокупность определённых знаний, умений и навыков, в которых человек должен быть осведомлён и имеет практический опыт работы. (Полонский В.М. Словарь по образованию и педагогике М.: Высшая школа,2004 год) </vt:lpstr>
      <vt:lpstr>В зависимости от содержания образования (учебных предметов и образовательных областей) различают:</vt:lpstr>
      <vt:lpstr>Ключевых компетенций не так уж мало, но все они складываются из четырех элементарных компетенций: </vt:lpstr>
      <vt:lpstr>В известном варианте государственного стандарта по русскому языку определены три задачи школьного курса русского языка: </vt:lpstr>
      <vt:lpstr>Языковая компетенция  </vt:lpstr>
      <vt:lpstr>Лингвистическая компетенция</vt:lpstr>
      <vt:lpstr>Коммуникативная компетентность </vt:lpstr>
      <vt:lpstr>Что даёт компетентностный подход?</vt:lpstr>
      <vt:lpstr>Учитель должен уметь: </vt:lpstr>
      <vt:lpstr>Учитель должен понимать: </vt:lpstr>
      <vt:lpstr>Вывод</vt:lpstr>
      <vt:lpstr>Литература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Компетентностный подход в обучении на уроках русского языка и литературы.</dc:title>
  <dc:creator>Пользователь</dc:creator>
  <cp:lastModifiedBy>Пользователь</cp:lastModifiedBy>
  <cp:revision>8</cp:revision>
  <dcterms:created xsi:type="dcterms:W3CDTF">2019-04-20T23:59:32Z</dcterms:created>
  <dcterms:modified xsi:type="dcterms:W3CDTF">2019-04-21T01:05:00Z</dcterms:modified>
</cp:coreProperties>
</file>