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21.04.2019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21.04.2019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21.04.2019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21.04.2019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21.04.2019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21.04.2019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5.jpeg"/><Relationship Id="rId1" Type="http://schemas.openxmlformats.org/officeDocument/2006/relationships/slideLayout" Target="../slideLayouts/slideLayout4.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5.jpeg"/><Relationship Id="rId1" Type="http://schemas.openxmlformats.org/officeDocument/2006/relationships/slideLayout" Target="../slideLayouts/slideLayout4.xml"/><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5.jpeg"/><Relationship Id="rId1" Type="http://schemas.openxmlformats.org/officeDocument/2006/relationships/slideLayout" Target="../slideLayouts/slideLayout4.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avatars.mds.yandex.net/get-pdb/1513669/3e116e2e-f6b3-4bf7-95f8-f98c02581b24/s1200?webp=false"/>
          <p:cNvPicPr>
            <a:picLocks noChangeAspect="1" noChangeArrowheads="1"/>
          </p:cNvPicPr>
          <p:nvPr/>
        </p:nvPicPr>
        <p:blipFill>
          <a:blip r:embed="rId2" cstate="screen"/>
          <a:srcRect/>
          <a:stretch>
            <a:fillRect/>
          </a:stretch>
        </p:blipFill>
        <p:spPr bwMode="auto">
          <a:xfrm>
            <a:off x="0" y="0"/>
            <a:ext cx="9144000" cy="6858000"/>
          </a:xfrm>
          <a:prstGeom prst="rect">
            <a:avLst/>
          </a:prstGeom>
          <a:noFill/>
        </p:spPr>
      </p:pic>
      <p:sp>
        <p:nvSpPr>
          <p:cNvPr id="2" name="Заголовок 1"/>
          <p:cNvSpPr>
            <a:spLocks noGrp="1"/>
          </p:cNvSpPr>
          <p:nvPr>
            <p:ph type="ctrTitle"/>
          </p:nvPr>
        </p:nvSpPr>
        <p:spPr/>
        <p:txBody>
          <a:bodyPr/>
          <a:lstStyle/>
          <a:p>
            <a:r>
              <a:rPr lang="ru-RU" b="1" dirty="0" smtClean="0">
                <a:solidFill>
                  <a:srgbClr val="FFFF00"/>
                </a:solidFill>
              </a:rPr>
              <a:t>ПРОЕКТ</a:t>
            </a:r>
            <a:r>
              <a:rPr lang="ru-RU" b="1" dirty="0" smtClean="0">
                <a:solidFill>
                  <a:srgbClr val="00B050"/>
                </a:solidFill>
              </a:rPr>
              <a:t/>
            </a:r>
            <a:br>
              <a:rPr lang="ru-RU" b="1" dirty="0" smtClean="0">
                <a:solidFill>
                  <a:srgbClr val="00B050"/>
                </a:solidFill>
              </a:rPr>
            </a:br>
            <a:r>
              <a:rPr lang="ru-RU" b="1" dirty="0" smtClean="0">
                <a:solidFill>
                  <a:srgbClr val="00B050"/>
                </a:solidFill>
              </a:rPr>
              <a:t>«</a:t>
            </a:r>
            <a:r>
              <a:rPr lang="ru-RU" b="1" dirty="0" smtClean="0">
                <a:solidFill>
                  <a:srgbClr val="FF0000"/>
                </a:solidFill>
              </a:rPr>
              <a:t>КОСМИЧЕСКАЯ ОДЕССЕЯ»</a:t>
            </a:r>
            <a:endParaRPr lang="ru-RU" b="1" dirty="0">
              <a:solidFill>
                <a:srgbClr val="FF0000"/>
              </a:solidFill>
            </a:endParaRPr>
          </a:p>
        </p:txBody>
      </p:sp>
      <p:sp>
        <p:nvSpPr>
          <p:cNvPr id="3" name="Подзаголовок 2"/>
          <p:cNvSpPr>
            <a:spLocks noGrp="1"/>
          </p:cNvSpPr>
          <p:nvPr>
            <p:ph type="subTitle" idx="1"/>
          </p:nvPr>
        </p:nvSpPr>
        <p:spPr/>
        <p:txBody>
          <a:bodyPr/>
          <a:lstStyle/>
          <a:p>
            <a:endParaRPr lang="ru-RU" b="1" dirty="0" smtClean="0">
              <a:solidFill>
                <a:srgbClr val="7030A0"/>
              </a:solidFill>
            </a:endParaRPr>
          </a:p>
          <a:p>
            <a:r>
              <a:rPr lang="ru-RU" b="1" dirty="0" smtClean="0">
                <a:solidFill>
                  <a:srgbClr val="7030A0"/>
                </a:solidFill>
              </a:rPr>
              <a:t>Старшая группа «Пчёлки»</a:t>
            </a:r>
          </a:p>
          <a:p>
            <a:r>
              <a:rPr lang="ru-RU" dirty="0" smtClean="0">
                <a:solidFill>
                  <a:srgbClr val="FFFF00"/>
                </a:solidFill>
              </a:rPr>
              <a:t>Руководитель Семенова М.А</a:t>
            </a:r>
            <a:endParaRPr lang="ru-RU" dirty="0">
              <a:solidFill>
                <a:srgbClr val="FFFF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SAM_9875.JPG"/>
          <p:cNvPicPr>
            <a:picLocks noGrp="1" noChangeAspect="1"/>
          </p:cNvPicPr>
          <p:nvPr>
            <p:ph idx="1"/>
          </p:nvPr>
        </p:nvPicPr>
        <p:blipFill>
          <a:blip r:embed="rId2" cstate="screen"/>
          <a:stretch>
            <a:fillRect/>
          </a:stretch>
        </p:blipFill>
        <p:spPr>
          <a:xfrm>
            <a:off x="0" y="0"/>
            <a:ext cx="9144000" cy="685800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5" descr="https://ds04.infourok.ru/uploads/ex/011e/00157165-66fdb5e9/hello_html_m7f4042ee.jpg"/>
          <p:cNvPicPr>
            <a:picLocks noChangeAspect="1" noChangeArrowheads="1"/>
          </p:cNvPicPr>
          <p:nvPr/>
        </p:nvPicPr>
        <p:blipFill>
          <a:blip r:embed="rId2" cstate="screen"/>
          <a:srcRect/>
          <a:stretch>
            <a:fillRect/>
          </a:stretch>
        </p:blipFill>
        <p:spPr bwMode="auto">
          <a:xfrm>
            <a:off x="0" y="-52536"/>
            <a:ext cx="9214048" cy="6910536"/>
          </a:xfrm>
          <a:prstGeom prst="rect">
            <a:avLst/>
          </a:prstGeom>
          <a:noFill/>
        </p:spPr>
      </p:pic>
      <p:sp>
        <p:nvSpPr>
          <p:cNvPr id="2" name="Заголовок 1"/>
          <p:cNvSpPr>
            <a:spLocks noGrp="1"/>
          </p:cNvSpPr>
          <p:nvPr>
            <p:ph type="title"/>
          </p:nvPr>
        </p:nvSpPr>
        <p:spPr/>
        <p:txBody>
          <a:bodyPr/>
          <a:lstStyle/>
          <a:p>
            <a:endParaRPr lang="ru-RU"/>
          </a:p>
        </p:txBody>
      </p:sp>
      <p:pic>
        <p:nvPicPr>
          <p:cNvPr id="5" name="Содержимое 4" descr="SAM_9884.JPG"/>
          <p:cNvPicPr>
            <a:picLocks noGrp="1" noChangeAspect="1"/>
          </p:cNvPicPr>
          <p:nvPr>
            <p:ph sz="half" idx="1"/>
          </p:nvPr>
        </p:nvPicPr>
        <p:blipFill>
          <a:blip r:embed="rId3" cstate="screen"/>
          <a:stretch>
            <a:fillRect/>
          </a:stretch>
        </p:blipFill>
        <p:spPr>
          <a:xfrm>
            <a:off x="251520" y="188640"/>
            <a:ext cx="4038600" cy="3028950"/>
          </a:xfrm>
        </p:spPr>
      </p:pic>
      <p:pic>
        <p:nvPicPr>
          <p:cNvPr id="6" name="Содержимое 5" descr="SAM_9885.JPG"/>
          <p:cNvPicPr>
            <a:picLocks noGrp="1" noChangeAspect="1"/>
          </p:cNvPicPr>
          <p:nvPr>
            <p:ph sz="half" idx="2"/>
          </p:nvPr>
        </p:nvPicPr>
        <p:blipFill>
          <a:blip r:embed="rId4" cstate="screen"/>
          <a:stretch>
            <a:fillRect/>
          </a:stretch>
        </p:blipFill>
        <p:spPr>
          <a:xfrm>
            <a:off x="4644008" y="188640"/>
            <a:ext cx="4038600" cy="3028950"/>
          </a:xfrm>
        </p:spPr>
      </p:pic>
      <p:pic>
        <p:nvPicPr>
          <p:cNvPr id="3074" name="Picture 2" descr="H:\DCIM\100PHOTO\SAM_9886.JPG"/>
          <p:cNvPicPr>
            <a:picLocks noChangeAspect="1" noChangeArrowheads="1"/>
          </p:cNvPicPr>
          <p:nvPr/>
        </p:nvPicPr>
        <p:blipFill>
          <a:blip r:embed="rId5" cstate="screen"/>
          <a:srcRect/>
          <a:stretch>
            <a:fillRect/>
          </a:stretch>
        </p:blipFill>
        <p:spPr bwMode="auto">
          <a:xfrm>
            <a:off x="131508" y="3501008"/>
            <a:ext cx="4128458" cy="3096344"/>
          </a:xfrm>
          <a:prstGeom prst="rect">
            <a:avLst/>
          </a:prstGeom>
          <a:noFill/>
        </p:spPr>
      </p:pic>
      <p:pic>
        <p:nvPicPr>
          <p:cNvPr id="3075" name="Picture 3" descr="H:\DCIM\100PHOTO\SAM_9888.JPG"/>
          <p:cNvPicPr>
            <a:picLocks noChangeAspect="1" noChangeArrowheads="1"/>
          </p:cNvPicPr>
          <p:nvPr/>
        </p:nvPicPr>
        <p:blipFill>
          <a:blip r:embed="rId6" cstate="screen"/>
          <a:srcRect l="18215"/>
          <a:stretch>
            <a:fillRect/>
          </a:stretch>
        </p:blipFill>
        <p:spPr bwMode="auto">
          <a:xfrm rot="5400000">
            <a:off x="5383781" y="3553323"/>
            <a:ext cx="2996951" cy="2748305"/>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s://ds04.infourok.ru/uploads/ex/011e/00157165-66fdb5e9/hello_html_m7f4042ee.jpg"/>
          <p:cNvPicPr>
            <a:picLocks noChangeAspect="1" noChangeArrowheads="1"/>
          </p:cNvPicPr>
          <p:nvPr/>
        </p:nvPicPr>
        <p:blipFill>
          <a:blip r:embed="rId2" cstate="screen"/>
          <a:srcRect/>
          <a:stretch>
            <a:fillRect/>
          </a:stretch>
        </p:blipFill>
        <p:spPr bwMode="auto">
          <a:xfrm>
            <a:off x="0" y="-196552"/>
            <a:ext cx="9143999" cy="7054552"/>
          </a:xfrm>
          <a:prstGeom prst="rect">
            <a:avLst/>
          </a:prstGeom>
          <a:noFill/>
        </p:spPr>
      </p:pic>
      <p:sp>
        <p:nvSpPr>
          <p:cNvPr id="2" name="Заголовок 1"/>
          <p:cNvSpPr>
            <a:spLocks noGrp="1"/>
          </p:cNvSpPr>
          <p:nvPr>
            <p:ph type="title"/>
          </p:nvPr>
        </p:nvSpPr>
        <p:spPr/>
        <p:txBody>
          <a:bodyPr/>
          <a:lstStyle/>
          <a:p>
            <a:endParaRPr lang="ru-RU"/>
          </a:p>
        </p:txBody>
      </p:sp>
      <p:pic>
        <p:nvPicPr>
          <p:cNvPr id="5" name="Содержимое 4" descr="SAM_9891.JPG"/>
          <p:cNvPicPr>
            <a:picLocks noGrp="1" noChangeAspect="1"/>
          </p:cNvPicPr>
          <p:nvPr>
            <p:ph sz="half" idx="1"/>
          </p:nvPr>
        </p:nvPicPr>
        <p:blipFill>
          <a:blip r:embed="rId3" cstate="screen"/>
          <a:stretch>
            <a:fillRect/>
          </a:stretch>
        </p:blipFill>
        <p:spPr>
          <a:xfrm>
            <a:off x="323528" y="188640"/>
            <a:ext cx="4038600" cy="3028950"/>
          </a:xfrm>
        </p:spPr>
      </p:pic>
      <p:pic>
        <p:nvPicPr>
          <p:cNvPr id="6" name="Содержимое 5" descr="SAM_9892.JPG"/>
          <p:cNvPicPr>
            <a:picLocks noGrp="1" noChangeAspect="1"/>
          </p:cNvPicPr>
          <p:nvPr>
            <p:ph sz="half" idx="2"/>
          </p:nvPr>
        </p:nvPicPr>
        <p:blipFill>
          <a:blip r:embed="rId4" cstate="screen"/>
          <a:stretch>
            <a:fillRect/>
          </a:stretch>
        </p:blipFill>
        <p:spPr>
          <a:xfrm>
            <a:off x="4572000" y="188640"/>
            <a:ext cx="4038600" cy="3028950"/>
          </a:xfrm>
        </p:spPr>
      </p:pic>
      <p:pic>
        <p:nvPicPr>
          <p:cNvPr id="4098" name="Picture 2" descr="H:\DCIM\100PHOTO\SAM_9894.JPG"/>
          <p:cNvPicPr>
            <a:picLocks noChangeAspect="1" noChangeArrowheads="1"/>
          </p:cNvPicPr>
          <p:nvPr/>
        </p:nvPicPr>
        <p:blipFill>
          <a:blip r:embed="rId5" cstate="screen"/>
          <a:srcRect/>
          <a:stretch>
            <a:fillRect/>
          </a:stretch>
        </p:blipFill>
        <p:spPr bwMode="auto">
          <a:xfrm>
            <a:off x="2555777" y="3465005"/>
            <a:ext cx="4152460" cy="311434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img3.jpg"/>
          <p:cNvPicPr>
            <a:picLocks noGrp="1" noChangeAspect="1"/>
          </p:cNvPicPr>
          <p:nvPr>
            <p:ph idx="1"/>
          </p:nvPr>
        </p:nvPicPr>
        <p:blipFill>
          <a:blip r:embed="rId2" cstate="screen"/>
          <a:stretch>
            <a:fillRect/>
          </a:stretch>
        </p:blipFill>
        <p:spPr>
          <a:xfrm>
            <a:off x="0" y="0"/>
            <a:ext cx="9144000" cy="685800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018.jpg"/>
          <p:cNvPicPr>
            <a:picLocks noGrp="1" noChangeAspect="1"/>
          </p:cNvPicPr>
          <p:nvPr>
            <p:ph idx="1"/>
          </p:nvPr>
        </p:nvPicPr>
        <p:blipFill>
          <a:blip r:embed="rId2" cstate="screen"/>
          <a:stretch>
            <a:fillRect/>
          </a:stretch>
        </p:blipFill>
        <p:spPr>
          <a:xfrm>
            <a:off x="0" y="0"/>
            <a:ext cx="9118452" cy="6858000"/>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s://i.pinimg.com/736x/77/c9/e0/77c9e060afe6d3be72ebe34a30b4305d.jpg"/>
          <p:cNvPicPr>
            <a:picLocks noChangeAspect="1" noChangeArrowheads="1"/>
          </p:cNvPicPr>
          <p:nvPr/>
        </p:nvPicPr>
        <p:blipFill>
          <a:blip r:embed="rId2" cstate="screen"/>
          <a:srcRect/>
          <a:stretch>
            <a:fillRect/>
          </a:stretch>
        </p:blipFill>
        <p:spPr bwMode="auto">
          <a:xfrm>
            <a:off x="0" y="0"/>
            <a:ext cx="9194680" cy="6858000"/>
          </a:xfrm>
          <a:prstGeom prst="rect">
            <a:avLst/>
          </a:prstGeom>
          <a:noFill/>
        </p:spPr>
      </p:pic>
      <p:sp>
        <p:nvSpPr>
          <p:cNvPr id="2" name="Заголовок 1"/>
          <p:cNvSpPr>
            <a:spLocks noGrp="1"/>
          </p:cNvSpPr>
          <p:nvPr>
            <p:ph type="title"/>
          </p:nvPr>
        </p:nvSpPr>
        <p:spPr>
          <a:xfrm>
            <a:off x="457200" y="274638"/>
            <a:ext cx="8229600" cy="6178698"/>
          </a:xfrm>
        </p:spPr>
        <p:txBody>
          <a:bodyPr>
            <a:normAutofit/>
          </a:bodyPr>
          <a:lstStyle/>
          <a:p>
            <a:r>
              <a:rPr lang="ru-RU" sz="2800" b="1" i="1" dirty="0" smtClean="0">
                <a:solidFill>
                  <a:srgbClr val="7030A0"/>
                </a:solidFill>
              </a:rPr>
              <a:t>Проблема</a:t>
            </a:r>
            <a:r>
              <a:rPr lang="ru-RU" sz="1800" b="1" dirty="0" smtClean="0"/>
              <a:t/>
            </a:r>
            <a:br>
              <a:rPr lang="ru-RU" sz="1800" b="1" dirty="0" smtClean="0"/>
            </a:br>
            <a:r>
              <a:rPr lang="ru-RU" sz="2400" b="1" dirty="0" smtClean="0"/>
              <a:t>Современные дошкольники задают много вопросов о космосе, звездах, космонавтах, так как данная тема, как все неведомое, непонятное, недоступное глазу, будоражит детскую фантазию. Данный проект поможет детям научиться добывать информацию из различных источников, систематизировать полученные знания, применить их в различных видах детской деятельности.</a:t>
            </a:r>
            <a:r>
              <a:rPr lang="ru-RU" dirty="0" smtClean="0"/>
              <a:t/>
            </a:r>
            <a:br>
              <a:rPr lang="ru-RU" dirty="0" smtClean="0"/>
            </a:br>
            <a:r>
              <a:rPr lang="ru-RU" dirty="0" smtClean="0"/>
              <a:t/>
            </a:r>
            <a:br>
              <a:rPr lang="ru-RU" dirty="0" smtClean="0"/>
            </a:b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http://900igr.net/up/datai/205330/0001-002-.jpg"/>
          <p:cNvPicPr>
            <a:picLocks noChangeAspect="1" noChangeArrowheads="1"/>
          </p:cNvPicPr>
          <p:nvPr/>
        </p:nvPicPr>
        <p:blipFill>
          <a:blip r:embed="rId2" cstate="screen"/>
          <a:srcRect/>
          <a:stretch>
            <a:fillRect/>
          </a:stretch>
        </p:blipFill>
        <p:spPr bwMode="auto">
          <a:xfrm>
            <a:off x="-252536" y="-457200"/>
            <a:ext cx="9753600" cy="7315200"/>
          </a:xfrm>
          <a:prstGeom prst="rect">
            <a:avLst/>
          </a:prstGeom>
          <a:noFill/>
        </p:spPr>
      </p:pic>
      <p:sp>
        <p:nvSpPr>
          <p:cNvPr id="2" name="Заголовок 1"/>
          <p:cNvSpPr>
            <a:spLocks noGrp="1"/>
          </p:cNvSpPr>
          <p:nvPr>
            <p:ph type="title"/>
          </p:nvPr>
        </p:nvSpPr>
        <p:spPr>
          <a:xfrm>
            <a:off x="457200" y="274638"/>
            <a:ext cx="8229600" cy="6250706"/>
          </a:xfrm>
        </p:spPr>
        <p:txBody>
          <a:bodyPr>
            <a:normAutofit/>
          </a:bodyPr>
          <a:lstStyle/>
          <a:p>
            <a:r>
              <a:rPr lang="ru-RU" sz="2800" b="1" dirty="0" smtClean="0">
                <a:solidFill>
                  <a:srgbClr val="FF0000"/>
                </a:solidFill>
              </a:rPr>
              <a:t>Актуальность проекта</a:t>
            </a:r>
            <a:r>
              <a:rPr lang="ru-RU" sz="1800" dirty="0" smtClean="0"/>
              <a:t/>
            </a:r>
            <a:br>
              <a:rPr lang="ru-RU" sz="1800" dirty="0" smtClean="0"/>
            </a:br>
            <a:r>
              <a:rPr lang="ru-RU" sz="1800" b="1" dirty="0" smtClean="0">
                <a:solidFill>
                  <a:schemeClr val="bg1"/>
                </a:solidFill>
              </a:rPr>
              <a:t>С самого рождения ребёнок является первооткрывателем, исследователем того мира, который его окружает. Возраст почемучек – самый замечательный возраст для детей. Малыши активно познают мир, открывают для себя новые истины. С раннего возраста им интересны загадки Вселенной. Старших дошкольников всегда привлекает тема космоса, так как все неведомое, непонятное, недоступное глазу будоражит детскую фантазию. Солнце, Луна, звезды – это одновременно так близко, и в то же время так далеко. Вспомните свое детство, как интересно было смотреть в ночное небо. Как поддержать интерес ребенка к неизведанному? С помощью, каких методов можно заинтересовать ребенка, помочь ему узнавать новую, интересную информацию про космос? Метод проекта позволит детям усвоить сложный материал через совместный поиск решения проблемы, тем самым, делая познавательный процесс интересным и мотивационным. Работа над проектом носит комплексный характер, пронизывает все виды деятельности дошкольников, проходит в повседневной жизни и на специальных интегрированных занятиях. Проектная деятельность развивает творческую активность детей, помогает самому педагогу развиваться как творческой личности Солнечной системы, о Юрии Гагарине – первом космонавте Земли и поможет систематизировать полученные знания и применить их в различных видах детской деятельности.</a:t>
            </a:r>
            <a:r>
              <a:rPr lang="ru-RU" sz="1800" dirty="0" smtClean="0"/>
              <a:t/>
            </a:r>
            <a:br>
              <a:rPr lang="ru-RU" sz="1800" dirty="0" smtClean="0"/>
            </a:br>
            <a:endParaRPr lang="ru-RU"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s://i.pinimg.com/736x/77/c9/e0/77c9e060afe6d3be72ebe34a30b4305d.jpg"/>
          <p:cNvPicPr>
            <a:picLocks noChangeAspect="1" noChangeArrowheads="1"/>
          </p:cNvPicPr>
          <p:nvPr/>
        </p:nvPicPr>
        <p:blipFill>
          <a:blip r:embed="rId2" cstate="screen"/>
          <a:srcRect/>
          <a:stretch>
            <a:fillRect/>
          </a:stretch>
        </p:blipFill>
        <p:spPr bwMode="auto">
          <a:xfrm>
            <a:off x="0" y="1"/>
            <a:ext cx="9199748" cy="6858000"/>
          </a:xfrm>
          <a:prstGeom prst="rect">
            <a:avLst/>
          </a:prstGeom>
          <a:noFill/>
        </p:spPr>
      </p:pic>
      <p:sp>
        <p:nvSpPr>
          <p:cNvPr id="2" name="Заголовок 1"/>
          <p:cNvSpPr>
            <a:spLocks noGrp="1"/>
          </p:cNvSpPr>
          <p:nvPr>
            <p:ph type="title"/>
          </p:nvPr>
        </p:nvSpPr>
        <p:spPr>
          <a:xfrm>
            <a:off x="457200" y="274638"/>
            <a:ext cx="8229600" cy="5458618"/>
          </a:xfrm>
        </p:spPr>
        <p:txBody>
          <a:bodyPr>
            <a:normAutofit/>
          </a:bodyPr>
          <a:lstStyle/>
          <a:p>
            <a:r>
              <a:rPr lang="ru-RU" sz="1300" b="1" dirty="0" smtClean="0"/>
              <a:t/>
            </a:r>
            <a:br>
              <a:rPr lang="ru-RU" sz="1300" b="1" dirty="0" smtClean="0"/>
            </a:br>
            <a:r>
              <a:rPr lang="ru-RU" sz="1300" b="1" dirty="0" smtClean="0"/>
              <a:t/>
            </a:r>
            <a:br>
              <a:rPr lang="ru-RU" sz="1300" b="1" dirty="0" smtClean="0"/>
            </a:br>
            <a:r>
              <a:rPr lang="ru-RU" sz="1300" b="1" dirty="0" smtClean="0"/>
              <a:t/>
            </a:r>
            <a:br>
              <a:rPr lang="ru-RU" sz="1300" b="1" dirty="0" smtClean="0"/>
            </a:br>
            <a:r>
              <a:rPr lang="ru-RU" sz="1300" b="1" dirty="0" smtClean="0"/>
              <a:t/>
            </a:r>
            <a:br>
              <a:rPr lang="ru-RU" sz="1300" b="1" dirty="0" smtClean="0"/>
            </a:br>
            <a:r>
              <a:rPr lang="ru-RU" sz="1800" b="1" dirty="0" smtClean="0">
                <a:solidFill>
                  <a:srgbClr val="FF0000"/>
                </a:solidFill>
              </a:rPr>
              <a:t>Цель проекта</a:t>
            </a:r>
            <a:r>
              <a:rPr lang="ru-RU" sz="1400" dirty="0" smtClean="0"/>
              <a:t/>
            </a:r>
            <a:br>
              <a:rPr lang="ru-RU" sz="1400" dirty="0" smtClean="0"/>
            </a:br>
            <a:r>
              <a:rPr lang="ru-RU" sz="1400" dirty="0" smtClean="0"/>
              <a:t>Приобщение детей к знаниям о вселенной, освоении человеком космического пространства, о значении космических исследований для жизни людей на Земле. Вызвать чувство гордости за наших соотечественников таких, Гагарин и многих других, внесших неоспоримый вклад в историю покорения космоса.</a:t>
            </a:r>
            <a:br>
              <a:rPr lang="ru-RU" sz="1400" dirty="0" smtClean="0"/>
            </a:br>
            <a:r>
              <a:rPr lang="ru-RU" sz="1400" b="1" dirty="0" smtClean="0">
                <a:solidFill>
                  <a:srgbClr val="FF0000"/>
                </a:solidFill>
              </a:rPr>
              <a:t>Задачи проекта</a:t>
            </a:r>
            <a:r>
              <a:rPr lang="ru-RU" sz="1400" dirty="0" smtClean="0"/>
              <a:t/>
            </a:r>
            <a:br>
              <a:rPr lang="ru-RU" sz="1400" dirty="0" smtClean="0"/>
            </a:br>
            <a:r>
              <a:rPr lang="ru-RU" sz="1400" dirty="0" smtClean="0"/>
              <a:t>1. Сформировать устойчивый интерес к познанию космического пространства.</a:t>
            </a:r>
            <a:br>
              <a:rPr lang="ru-RU" sz="1400" dirty="0" smtClean="0"/>
            </a:br>
            <a:r>
              <a:rPr lang="ru-RU" sz="1400" dirty="0" smtClean="0"/>
              <a:t>2. Познакомить детей с историей развития космонавтики, с символикой некоторых созвездий, строением солнечной системы.</a:t>
            </a:r>
            <a:br>
              <a:rPr lang="ru-RU" sz="1400" dirty="0" smtClean="0"/>
            </a:br>
            <a:r>
              <a:rPr lang="ru-RU" sz="1400" dirty="0" smtClean="0"/>
              <a:t>3. Расширять первоначальные представления о звездах и планетах (их величине, о порядке расположения относительно Солнца, некоторых особенностях).</a:t>
            </a:r>
            <a:br>
              <a:rPr lang="ru-RU" sz="1400" dirty="0" smtClean="0"/>
            </a:br>
            <a:r>
              <a:rPr lang="ru-RU" sz="1400" dirty="0" smtClean="0"/>
              <a:t>4. Прививать любовь к родному краю, планете, героям освоения космоса.</a:t>
            </a:r>
            <a:br>
              <a:rPr lang="ru-RU" sz="1400" dirty="0" smtClean="0"/>
            </a:br>
            <a:r>
              <a:rPr lang="ru-RU" sz="1400" dirty="0" smtClean="0"/>
              <a:t>5. Формировать предпосылки поисковой деятельности, интеллектуальной инициативы.</a:t>
            </a:r>
            <a:br>
              <a:rPr lang="ru-RU" sz="1400" dirty="0" smtClean="0"/>
            </a:br>
            <a:r>
              <a:rPr lang="ru-RU" sz="1400" dirty="0" smtClean="0"/>
              <a:t>6. Развивать умения определять возможные методы решения проблемы с помощью взрослого, а затем и самостоятельно.</a:t>
            </a:r>
            <a:br>
              <a:rPr lang="ru-RU" sz="1400" dirty="0" smtClean="0"/>
            </a:br>
            <a:r>
              <a:rPr lang="ru-RU" sz="1400" dirty="0" smtClean="0"/>
              <a:t>7. Поощрять желание пользоваться специальной терминологией, ведение конструктивной беседы, совместной исследовательской деятельности.</a:t>
            </a:r>
            <a:r>
              <a:rPr lang="ru-RU" dirty="0" smtClean="0"/>
              <a:t/>
            </a:r>
            <a:br>
              <a:rPr lang="ru-RU" dirty="0" smtClean="0"/>
            </a:b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s://ds04.infourok.ru/uploads/ex/0791/00047460-20105f21/img3.jpg"/>
          <p:cNvPicPr>
            <a:picLocks noChangeAspect="1" noChangeArrowheads="1"/>
          </p:cNvPicPr>
          <p:nvPr/>
        </p:nvPicPr>
        <p:blipFill>
          <a:blip r:embed="rId2" cstate="screen"/>
          <a:srcRect/>
          <a:stretch>
            <a:fillRect/>
          </a:stretch>
        </p:blipFill>
        <p:spPr bwMode="auto">
          <a:xfrm>
            <a:off x="0" y="-1"/>
            <a:ext cx="9144000" cy="6858001"/>
          </a:xfrm>
          <a:prstGeom prst="rect">
            <a:avLst/>
          </a:prstGeom>
          <a:noFill/>
        </p:spPr>
      </p:pic>
      <p:sp>
        <p:nvSpPr>
          <p:cNvPr id="2" name="Заголовок 1"/>
          <p:cNvSpPr>
            <a:spLocks noGrp="1"/>
          </p:cNvSpPr>
          <p:nvPr>
            <p:ph type="title"/>
          </p:nvPr>
        </p:nvSpPr>
        <p:spPr>
          <a:xfrm>
            <a:off x="457200" y="1052736"/>
            <a:ext cx="8229600" cy="5805264"/>
          </a:xfrm>
        </p:spPr>
        <p:txBody>
          <a:bodyPr>
            <a:normAutofit fontScale="90000"/>
          </a:bodyPr>
          <a:lstStyle/>
          <a:p>
            <a:r>
              <a:rPr lang="ru-RU" sz="3200" b="1" i="1" dirty="0" smtClean="0">
                <a:solidFill>
                  <a:srgbClr val="00B050"/>
                </a:solidFill>
              </a:rPr>
              <a:t>Подготовительный этап</a:t>
            </a:r>
            <a:r>
              <a:rPr lang="ru-RU" b="1" i="1" dirty="0" smtClean="0">
                <a:solidFill>
                  <a:srgbClr val="00B050"/>
                </a:solidFill>
              </a:rPr>
              <a:t/>
            </a:r>
            <a:br>
              <a:rPr lang="ru-RU" b="1" i="1" dirty="0" smtClean="0">
                <a:solidFill>
                  <a:srgbClr val="00B050"/>
                </a:solidFill>
              </a:rPr>
            </a:br>
            <a:r>
              <a:rPr lang="ru-RU" sz="1600" b="1" i="1" dirty="0" smtClean="0">
                <a:solidFill>
                  <a:srgbClr val="00B050"/>
                </a:solidFill>
              </a:rPr>
              <a:t>- </a:t>
            </a:r>
            <a:r>
              <a:rPr lang="ru-RU" sz="1600" b="1" i="1" dirty="0" smtClean="0"/>
              <a:t>вступление (разворот листа)</a:t>
            </a:r>
            <a:br>
              <a:rPr lang="ru-RU" sz="1600" b="1" i="1" dirty="0" smtClean="0"/>
            </a:br>
            <a:r>
              <a:rPr lang="ru-RU" sz="1600" b="1" i="1" dirty="0" smtClean="0"/>
              <a:t>- материалы для </a:t>
            </a:r>
            <a:r>
              <a:rPr lang="ru-RU" sz="1600" b="1" i="1" dirty="0" err="1" smtClean="0"/>
              <a:t>лэпбука</a:t>
            </a:r>
            <a:r>
              <a:rPr lang="ru-RU" sz="1600" b="1" i="1" dirty="0" smtClean="0"/>
              <a:t>:</a:t>
            </a:r>
            <a:br>
              <a:rPr lang="ru-RU" sz="1600" b="1" i="1" dirty="0" smtClean="0"/>
            </a:br>
            <a:r>
              <a:rPr lang="ru-RU" sz="1600" b="1" i="1" dirty="0" smtClean="0"/>
              <a:t>1.Карточки «Космос и небесные тела»</a:t>
            </a:r>
            <a:br>
              <a:rPr lang="ru-RU" sz="1600" b="1" i="1" dirty="0" smtClean="0"/>
            </a:br>
            <a:r>
              <a:rPr lang="ru-RU" sz="1600" b="1" i="1" dirty="0" smtClean="0"/>
              <a:t>2. Книжка для </a:t>
            </a:r>
            <a:r>
              <a:rPr lang="ru-RU" sz="1600" b="1" i="1" dirty="0" err="1" smtClean="0"/>
              <a:t>лэпбука</a:t>
            </a:r>
            <a:r>
              <a:rPr lang="ru-RU" sz="1600" b="1" i="1" dirty="0" smtClean="0"/>
              <a:t/>
            </a:r>
            <a:br>
              <a:rPr lang="ru-RU" sz="1600" b="1" i="1" dirty="0" smtClean="0"/>
            </a:br>
            <a:r>
              <a:rPr lang="ru-RU" sz="1600" b="1" i="1" dirty="0" smtClean="0"/>
              <a:t>3. Обложка для </a:t>
            </a:r>
            <a:r>
              <a:rPr lang="ru-RU" sz="1600" b="1" i="1" dirty="0" err="1" smtClean="0"/>
              <a:t>лэпбука</a:t>
            </a:r>
            <a:r>
              <a:rPr lang="ru-RU" sz="1600" b="1" i="1" dirty="0" smtClean="0"/>
              <a:t/>
            </a:r>
            <a:br>
              <a:rPr lang="ru-RU" sz="1600" b="1" i="1" dirty="0" smtClean="0"/>
            </a:br>
            <a:r>
              <a:rPr lang="ru-RU" sz="1600" b="1" i="1" dirty="0" smtClean="0"/>
              <a:t>3. 2 листа для работы</a:t>
            </a:r>
            <a:br>
              <a:rPr lang="ru-RU" sz="1600" b="1" i="1" dirty="0" smtClean="0"/>
            </a:br>
            <a:r>
              <a:rPr lang="ru-RU" sz="1600" b="1" i="1" dirty="0" smtClean="0"/>
              <a:t>4. Мини – плакат</a:t>
            </a:r>
            <a:br>
              <a:rPr lang="ru-RU" sz="1600" b="1" i="1" dirty="0" smtClean="0"/>
            </a:br>
            <a:r>
              <a:rPr lang="ru-RU" sz="1600" b="1" i="1" dirty="0" smtClean="0"/>
              <a:t>5.Схемы разминок</a:t>
            </a:r>
            <a:br>
              <a:rPr lang="ru-RU" sz="1600" b="1" i="1" dirty="0" smtClean="0"/>
            </a:br>
            <a:r>
              <a:rPr lang="ru-RU" sz="1600" b="1" i="1" dirty="0" smtClean="0"/>
              <a:t>6. Разработка конспектов-занятий</a:t>
            </a:r>
            <a:br>
              <a:rPr lang="ru-RU" sz="1600" b="1" i="1" dirty="0" smtClean="0"/>
            </a:br>
            <a:r>
              <a:rPr lang="ru-RU" sz="3200" b="1" i="1" dirty="0" smtClean="0">
                <a:solidFill>
                  <a:srgbClr val="00B050"/>
                </a:solidFill>
              </a:rPr>
              <a:t>Практический этап:</a:t>
            </a:r>
            <a:br>
              <a:rPr lang="ru-RU" sz="3200" b="1" i="1" dirty="0" smtClean="0">
                <a:solidFill>
                  <a:srgbClr val="00B050"/>
                </a:solidFill>
              </a:rPr>
            </a:br>
            <a:r>
              <a:rPr lang="ru-RU" sz="1400" dirty="0" smtClean="0">
                <a:solidFill>
                  <a:srgbClr val="00B050"/>
                </a:solidFill>
              </a:rPr>
              <a:t>*</a:t>
            </a:r>
            <a:r>
              <a:rPr lang="ru-RU" sz="1400" dirty="0" smtClean="0"/>
              <a:t>Беседа « Южный- Северный полюс»</a:t>
            </a:r>
            <a:br>
              <a:rPr lang="ru-RU" sz="1400" dirty="0" smtClean="0"/>
            </a:br>
            <a:r>
              <a:rPr lang="ru-RU" sz="1400" dirty="0" smtClean="0"/>
              <a:t>* Разминка «Я земля»</a:t>
            </a:r>
            <a:br>
              <a:rPr lang="ru-RU" sz="1400" dirty="0" smtClean="0"/>
            </a:br>
            <a:r>
              <a:rPr lang="ru-RU" sz="1400" dirty="0" smtClean="0"/>
              <a:t>* Загадки «Планета Земля, Земля»</a:t>
            </a:r>
            <a:br>
              <a:rPr lang="ru-RU" sz="1400" dirty="0" smtClean="0"/>
            </a:br>
            <a:r>
              <a:rPr lang="ru-RU" sz="1400" dirty="0" smtClean="0"/>
              <a:t>*Чтение стихотворений «Про космос», «В космосе так здорово»</a:t>
            </a:r>
            <a:br>
              <a:rPr lang="ru-RU" sz="1400" dirty="0" smtClean="0"/>
            </a:br>
            <a:r>
              <a:rPr lang="ru-RU" sz="1400" dirty="0" smtClean="0"/>
              <a:t>* Работа с </a:t>
            </a:r>
            <a:r>
              <a:rPr lang="ru-RU" sz="1400" dirty="0" err="1" smtClean="0"/>
              <a:t>лэпбуком</a:t>
            </a:r>
            <a:r>
              <a:rPr lang="ru-RU" sz="1400" dirty="0" smtClean="0"/>
              <a:t> «Солнечная система»</a:t>
            </a:r>
            <a:br>
              <a:rPr lang="ru-RU" sz="1400" dirty="0" smtClean="0"/>
            </a:br>
            <a:r>
              <a:rPr lang="ru-RU" sz="1400" dirty="0" smtClean="0"/>
              <a:t> * Работа с листами «День-Ночь»</a:t>
            </a:r>
            <a:br>
              <a:rPr lang="ru-RU" sz="1400" dirty="0" smtClean="0"/>
            </a:br>
            <a:r>
              <a:rPr lang="en-US" sz="1400" b="1" dirty="0" smtClean="0">
                <a:solidFill>
                  <a:srgbClr val="FF0000"/>
                </a:solidFill>
              </a:rPr>
              <a:t>II </a:t>
            </a:r>
            <a:r>
              <a:rPr lang="ru-RU" sz="1400" b="1" dirty="0" smtClean="0">
                <a:solidFill>
                  <a:srgbClr val="FF0000"/>
                </a:solidFill>
              </a:rPr>
              <a:t>БЛОК</a:t>
            </a:r>
            <a:br>
              <a:rPr lang="ru-RU" sz="1400" b="1" dirty="0" smtClean="0">
                <a:solidFill>
                  <a:srgbClr val="FF0000"/>
                </a:solidFill>
              </a:rPr>
            </a:br>
            <a:r>
              <a:rPr lang="ru-RU" sz="1400" b="1" dirty="0" smtClean="0">
                <a:solidFill>
                  <a:srgbClr val="FF0000"/>
                </a:solidFill>
              </a:rPr>
              <a:t>*</a:t>
            </a:r>
            <a:r>
              <a:rPr lang="ru-RU" sz="1400" b="1" dirty="0" smtClean="0"/>
              <a:t>Занятие «Космическое творчество»</a:t>
            </a:r>
            <a:br>
              <a:rPr lang="ru-RU" sz="1400" b="1" dirty="0" smtClean="0"/>
            </a:br>
            <a:r>
              <a:rPr lang="ru-RU" sz="1400" b="1" dirty="0" smtClean="0"/>
              <a:t>* Загадки о космосе</a:t>
            </a:r>
            <a:br>
              <a:rPr lang="ru-RU" sz="1400" b="1" dirty="0" smtClean="0"/>
            </a:br>
            <a:r>
              <a:rPr lang="ru-RU" sz="1400" b="1" dirty="0" smtClean="0"/>
              <a:t>* Сбор телескопа (аппликация)</a:t>
            </a:r>
            <a:br>
              <a:rPr lang="ru-RU" sz="1400" b="1" dirty="0" smtClean="0"/>
            </a:br>
            <a:r>
              <a:rPr lang="ru-RU" sz="1400" b="1" dirty="0" smtClean="0"/>
              <a:t>* Разминка «Творчество», «Полёт»</a:t>
            </a:r>
            <a:br>
              <a:rPr lang="ru-RU" sz="1400" b="1" dirty="0" smtClean="0"/>
            </a:br>
            <a:r>
              <a:rPr lang="ru-RU" sz="1400" b="1" dirty="0" smtClean="0"/>
              <a:t>* Раскраска «Планеты в космосе»</a:t>
            </a:r>
            <a:br>
              <a:rPr lang="ru-RU" sz="1400" b="1" dirty="0" smtClean="0"/>
            </a:br>
            <a:r>
              <a:rPr lang="ru-RU" sz="3200" b="1" dirty="0" smtClean="0">
                <a:solidFill>
                  <a:srgbClr val="00B050"/>
                </a:solidFill>
              </a:rPr>
              <a:t>Итоговый этап:</a:t>
            </a:r>
            <a:br>
              <a:rPr lang="ru-RU" sz="3200" b="1" dirty="0" smtClean="0">
                <a:solidFill>
                  <a:srgbClr val="00B050"/>
                </a:solidFill>
              </a:rPr>
            </a:br>
            <a:r>
              <a:rPr lang="ru-RU" sz="3200" b="1" dirty="0" smtClean="0"/>
              <a:t>Развлечение «Клуб учёных в космосе»</a:t>
            </a:r>
            <a:r>
              <a:rPr lang="ru-RU" sz="1400" b="1" dirty="0" smtClean="0"/>
              <a:t/>
            </a:r>
            <a:br>
              <a:rPr lang="ru-RU" sz="1400" b="1" dirty="0" smtClean="0"/>
            </a:br>
            <a:r>
              <a:rPr lang="ru-RU" sz="1400" dirty="0" smtClean="0"/>
              <a:t/>
            </a:r>
            <a:br>
              <a:rPr lang="ru-RU" sz="1400" dirty="0" smtClean="0"/>
            </a:br>
            <a:r>
              <a:rPr lang="ru-RU" b="1" i="1" dirty="0" smtClean="0"/>
              <a:t/>
            </a:r>
            <a:br>
              <a:rPr lang="ru-RU" b="1" i="1" dirty="0" smtClean="0"/>
            </a:br>
            <a:endParaRPr lang="ru-RU" b="1" i="1" dirty="0">
              <a:solidFill>
                <a:srgbClr val="00B05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ds04.infourok.ru/uploads/ex/011e/00157165-66fdb5e9/hello_html_m7f4042ee.jpg"/>
          <p:cNvPicPr>
            <a:picLocks noChangeAspect="1" noChangeArrowheads="1"/>
          </p:cNvPicPr>
          <p:nvPr/>
        </p:nvPicPr>
        <p:blipFill>
          <a:blip r:embed="rId2" cstate="screen"/>
          <a:srcRect/>
          <a:stretch>
            <a:fillRect/>
          </a:stretch>
        </p:blipFill>
        <p:spPr bwMode="auto">
          <a:xfrm>
            <a:off x="1" y="0"/>
            <a:ext cx="9144000" cy="6858000"/>
          </a:xfrm>
          <a:prstGeom prst="rect">
            <a:avLst/>
          </a:prstGeom>
          <a:noFill/>
        </p:spPr>
      </p:pic>
      <p:pic>
        <p:nvPicPr>
          <p:cNvPr id="5" name="Содержимое 4" descr="SAM_9859.JPG"/>
          <p:cNvPicPr>
            <a:picLocks noGrp="1" noChangeAspect="1"/>
          </p:cNvPicPr>
          <p:nvPr>
            <p:ph sz="half" idx="1"/>
          </p:nvPr>
        </p:nvPicPr>
        <p:blipFill>
          <a:blip r:embed="rId3" cstate="screen"/>
          <a:stretch>
            <a:fillRect/>
          </a:stretch>
        </p:blipFill>
        <p:spPr>
          <a:xfrm rot="5400000">
            <a:off x="-203704" y="1687802"/>
            <a:ext cx="4793919" cy="3595439"/>
          </a:xfrm>
        </p:spPr>
      </p:pic>
      <p:pic>
        <p:nvPicPr>
          <p:cNvPr id="6" name="Содержимое 5" descr="SAM_9863.JPG"/>
          <p:cNvPicPr>
            <a:picLocks noGrp="1" noChangeAspect="1"/>
          </p:cNvPicPr>
          <p:nvPr>
            <p:ph sz="half" idx="2"/>
          </p:nvPr>
        </p:nvPicPr>
        <p:blipFill>
          <a:blip r:embed="rId4" cstate="screen"/>
          <a:stretch>
            <a:fillRect/>
          </a:stretch>
        </p:blipFill>
        <p:spPr>
          <a:xfrm>
            <a:off x="4499992" y="404664"/>
            <a:ext cx="4038600" cy="3028950"/>
          </a:xfrm>
        </p:spPr>
      </p:pic>
      <p:pic>
        <p:nvPicPr>
          <p:cNvPr id="1026" name="Picture 2" descr="H:\DCIM\100PHOTO\SAM_9866.JPG"/>
          <p:cNvPicPr>
            <a:picLocks noChangeAspect="1" noChangeArrowheads="1"/>
          </p:cNvPicPr>
          <p:nvPr/>
        </p:nvPicPr>
        <p:blipFill>
          <a:blip r:embed="rId5" cstate="screen"/>
          <a:srcRect/>
          <a:stretch>
            <a:fillRect/>
          </a:stretch>
        </p:blipFill>
        <p:spPr bwMode="auto">
          <a:xfrm rot="5400000">
            <a:off x="5136063" y="3801041"/>
            <a:ext cx="3048338" cy="259228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SAM_9873.JPG"/>
          <p:cNvPicPr>
            <a:picLocks noGrp="1" noChangeAspect="1"/>
          </p:cNvPicPr>
          <p:nvPr>
            <p:ph idx="1"/>
          </p:nvPr>
        </p:nvPicPr>
        <p:blipFill>
          <a:blip r:embed="rId2" cstate="screen"/>
          <a:stretch>
            <a:fillRect/>
          </a:stretch>
        </p:blipFill>
        <p:spPr>
          <a:xfrm>
            <a:off x="0" y="0"/>
            <a:ext cx="9144000" cy="685800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SAM_9881.JPG"/>
          <p:cNvPicPr>
            <a:picLocks noGrp="1" noChangeAspect="1"/>
          </p:cNvPicPr>
          <p:nvPr>
            <p:ph idx="1"/>
          </p:nvPr>
        </p:nvPicPr>
        <p:blipFill>
          <a:blip r:embed="rId2" cstate="screen"/>
          <a:stretch>
            <a:fillRect/>
          </a:stretch>
        </p:blipFill>
        <p:spPr>
          <a:xfrm>
            <a:off x="0" y="0"/>
            <a:ext cx="9144000" cy="68580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https://ds04.infourok.ru/uploads/ex/011e/00157165-66fdb5e9/hello_html_m7f4042ee.jpg"/>
          <p:cNvPicPr>
            <a:picLocks noChangeAspect="1" noChangeArrowheads="1"/>
          </p:cNvPicPr>
          <p:nvPr/>
        </p:nvPicPr>
        <p:blipFill>
          <a:blip r:embed="rId2" cstate="screen"/>
          <a:srcRect/>
          <a:stretch>
            <a:fillRect/>
          </a:stretch>
        </p:blipFill>
        <p:spPr bwMode="auto">
          <a:xfrm>
            <a:off x="0" y="0"/>
            <a:ext cx="9118037" cy="6838528"/>
          </a:xfrm>
          <a:prstGeom prst="rect">
            <a:avLst/>
          </a:prstGeom>
          <a:noFill/>
        </p:spPr>
      </p:pic>
      <p:sp>
        <p:nvSpPr>
          <p:cNvPr id="2" name="Заголовок 1"/>
          <p:cNvSpPr>
            <a:spLocks noGrp="1"/>
          </p:cNvSpPr>
          <p:nvPr>
            <p:ph type="title"/>
          </p:nvPr>
        </p:nvSpPr>
        <p:spPr/>
        <p:txBody>
          <a:bodyPr/>
          <a:lstStyle/>
          <a:p>
            <a:endParaRPr lang="ru-RU"/>
          </a:p>
        </p:txBody>
      </p:sp>
      <p:pic>
        <p:nvPicPr>
          <p:cNvPr id="5" name="Содержимое 4" descr="SAM_9878.JPG"/>
          <p:cNvPicPr>
            <a:picLocks noGrp="1" noChangeAspect="1"/>
          </p:cNvPicPr>
          <p:nvPr>
            <p:ph sz="half" idx="1"/>
          </p:nvPr>
        </p:nvPicPr>
        <p:blipFill>
          <a:blip r:embed="rId3" cstate="screen"/>
          <a:stretch>
            <a:fillRect/>
          </a:stretch>
        </p:blipFill>
        <p:spPr>
          <a:xfrm>
            <a:off x="251520" y="188640"/>
            <a:ext cx="4038600" cy="3028950"/>
          </a:xfrm>
        </p:spPr>
      </p:pic>
      <p:pic>
        <p:nvPicPr>
          <p:cNvPr id="6" name="Содержимое 5" descr="SAM_9880.JPG"/>
          <p:cNvPicPr>
            <a:picLocks noGrp="1" noChangeAspect="1"/>
          </p:cNvPicPr>
          <p:nvPr>
            <p:ph sz="half" idx="2"/>
          </p:nvPr>
        </p:nvPicPr>
        <p:blipFill>
          <a:blip r:embed="rId4" cstate="screen"/>
          <a:stretch>
            <a:fillRect/>
          </a:stretch>
        </p:blipFill>
        <p:spPr>
          <a:xfrm>
            <a:off x="4572000" y="188640"/>
            <a:ext cx="4176464" cy="3132348"/>
          </a:xfrm>
        </p:spPr>
      </p:pic>
      <p:pic>
        <p:nvPicPr>
          <p:cNvPr id="2050" name="Picture 2" descr="H:\DCIM\100PHOTO\SAM_9873.JPG"/>
          <p:cNvPicPr>
            <a:picLocks noChangeAspect="1" noChangeArrowheads="1"/>
          </p:cNvPicPr>
          <p:nvPr/>
        </p:nvPicPr>
        <p:blipFill>
          <a:blip r:embed="rId5" cstate="screen"/>
          <a:srcRect/>
          <a:stretch>
            <a:fillRect/>
          </a:stretch>
        </p:blipFill>
        <p:spPr bwMode="auto">
          <a:xfrm>
            <a:off x="251520" y="3501008"/>
            <a:ext cx="4128458" cy="3096344"/>
          </a:xfrm>
          <a:prstGeom prst="rect">
            <a:avLst/>
          </a:prstGeom>
          <a:noFill/>
        </p:spPr>
      </p:pic>
      <p:pic>
        <p:nvPicPr>
          <p:cNvPr id="2051" name="Picture 3" descr="H:\DCIM\100PHOTO\SAM_9877.JPG"/>
          <p:cNvPicPr>
            <a:picLocks noChangeAspect="1" noChangeArrowheads="1"/>
          </p:cNvPicPr>
          <p:nvPr/>
        </p:nvPicPr>
        <p:blipFill>
          <a:blip r:embed="rId6" cstate="screen"/>
          <a:srcRect/>
          <a:stretch>
            <a:fillRect/>
          </a:stretch>
        </p:blipFill>
        <p:spPr bwMode="auto">
          <a:xfrm>
            <a:off x="4716016" y="3501008"/>
            <a:ext cx="4032449" cy="3024336"/>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TotalTime>
  <Words>14</Words>
  <Application>Microsoft Office PowerPoint</Application>
  <PresentationFormat>Экран (4:3)</PresentationFormat>
  <Paragraphs>8</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ПРОЕКТ «КОСМИЧЕСКАЯ ОДЕССЕЯ»</vt:lpstr>
      <vt:lpstr>Проблема Современные дошкольники задают много вопросов о космосе, звездах, космонавтах, так как данная тема, как все неведомое, непонятное, недоступное глазу, будоражит детскую фантазию. Данный проект поможет детям научиться добывать информацию из различных источников, систематизировать полученные знания, применить их в различных видах детской деятельности.  </vt:lpstr>
      <vt:lpstr>Актуальность проекта С самого рождения ребёнок является первооткрывателем, исследователем того мира, который его окружает. Возраст почемучек – самый замечательный возраст для детей. Малыши активно познают мир, открывают для себя новые истины. С раннего возраста им интересны загадки Вселенной. Старших дошкольников всегда привлекает тема космоса, так как все неведомое, непонятное, недоступное глазу будоражит детскую фантазию. Солнце, Луна, звезды – это одновременно так близко, и в то же время так далеко. Вспомните свое детство, как интересно было смотреть в ночное небо. Как поддержать интерес ребенка к неизведанному? С помощью, каких методов можно заинтересовать ребенка, помочь ему узнавать новую, интересную информацию про космос? Метод проекта позволит детям усвоить сложный материал через совместный поиск решения проблемы, тем самым, делая познавательный процесс интересным и мотивационным. Работа над проектом носит комплексный характер, пронизывает все виды деятельности дошкольников, проходит в повседневной жизни и на специальных интегрированных занятиях. Проектная деятельность развивает творческую активность детей, помогает самому педагогу развиваться как творческой личности Солнечной системы, о Юрии Гагарине – первом космонавте Земли и поможет систематизировать полученные знания и применить их в различных видах детской деятельности. </vt:lpstr>
      <vt:lpstr>    Цель проекта Приобщение детей к знаниям о вселенной, освоении человеком космического пространства, о значении космических исследований для жизни людей на Земле. Вызвать чувство гордости за наших соотечественников таких, Гагарин и многих других, внесших неоспоримый вклад в историю покорения космоса. Задачи проекта 1. Сформировать устойчивый интерес к познанию космического пространства. 2. Познакомить детей с историей развития космонавтики, с символикой некоторых созвездий, строением солнечной системы. 3. Расширять первоначальные представления о звездах и планетах (их величине, о порядке расположения относительно Солнца, некоторых особенностях). 4. Прививать любовь к родному краю, планете, героям освоения космоса. 5. Формировать предпосылки поисковой деятельности, интеллектуальной инициативы. 6. Развивать умения определять возможные методы решения проблемы с помощью взрослого, а затем и самостоятельно. 7. Поощрять желание пользоваться специальной терминологией, ведение конструктивной беседы, совместной исследовательской деятельности. </vt:lpstr>
      <vt:lpstr>Подготовительный этап - вступление (разворот листа) - материалы для лэпбука: 1.Карточки «Космос и небесные тела» 2. Книжка для лэпбука 3. Обложка для лэпбука 3. 2 листа для работы 4. Мини – плакат 5.Схемы разминок 6. Разработка конспектов-занятий Практический этап: *Беседа « Южный- Северный полюс» * Разминка «Я земля» * Загадки «Планета Земля, Земля» *Чтение стихотворений «Про космос», «В космосе так здорово» * Работа с лэпбуком «Солнечная система»  * Работа с листами «День-Ночь» II БЛОК *Занятие «Космическое творчество» * Загадки о космосе * Сбор телескопа (аппликация) * Разминка «Творчество», «Полёт» * Раскраска «Планеты в космосе» Итоговый этап: Развлечение «Клуб учёных в космосе»   </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«КОСМИЧЕСКАЯ ОДЕССЕЯ»</dc:title>
  <cp:lastModifiedBy>днс</cp:lastModifiedBy>
  <cp:revision>12</cp:revision>
  <dcterms:modified xsi:type="dcterms:W3CDTF">2019-04-21T07:51:42Z</dcterms:modified>
</cp:coreProperties>
</file>