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_rels/slide24.xml.rels" ContentType="application/vnd.openxmlformats-package.relationships+xml"/>
  <Override PartName="/ppt/slides/_rels/slide23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30.jpeg" ContentType="image/jpeg"/>
  <Override PartName="/ppt/media/image17.jpeg" ContentType="image/jpeg"/>
  <Override PartName="/ppt/media/image28.jpeg" ContentType="image/jpeg"/>
  <Override PartName="/ppt/media/image16.jpeg" ContentType="image/jpeg"/>
  <Override PartName="/ppt/media/image27.jpeg" ContentType="image/jpeg"/>
  <Override PartName="/ppt/media/image1.png" ContentType="image/png"/>
  <Override PartName="/ppt/media/image15.jpeg" ContentType="image/jpeg"/>
  <Override PartName="/ppt/media/image26.jpeg" ContentType="image/jpeg"/>
  <Override PartName="/ppt/media/image14.jpeg" ContentType="image/jpeg"/>
  <Override PartName="/ppt/media/image25.jpeg" ContentType="image/jpeg"/>
  <Override PartName="/ppt/media/image13.jpeg" ContentType="image/jpeg"/>
  <Override PartName="/ppt/media/image24.jpeg" ContentType="image/jpeg"/>
  <Override PartName="/ppt/media/image12.jpeg" ContentType="image/jpeg"/>
  <Override PartName="/ppt/media/image23.jpeg" ContentType="image/jpeg"/>
  <Override PartName="/ppt/media/image10.jpeg" ContentType="image/jpeg"/>
  <Override PartName="/ppt/media/image21.jpeg" ContentType="image/jpeg"/>
  <Override PartName="/ppt/media/image20.jpeg" ContentType="image/jpeg"/>
  <Override PartName="/ppt/media/image19.jpeg" ContentType="image/jpeg"/>
  <Override PartName="/ppt/media/image29.jpeg" ContentType="image/jpeg"/>
  <Override PartName="/ppt/media/image18.jpeg" ContentType="image/jpeg"/>
  <Override PartName="/ppt/media/image3.png" ContentType="image/png"/>
  <Override PartName="/ppt/media/image9.jpeg" ContentType="image/jpeg"/>
  <Override PartName="/ppt/media/image22.jpeg" ContentType="image/jpeg"/>
  <Override PartName="/ppt/media/image11.jpeg" ContentType="image/jpeg"/>
  <Override PartName="/ppt/media/image8.jpeg" ContentType="image/jpeg"/>
  <Override PartName="/ppt/media/image7.jpeg" ContentType="image/jpeg"/>
  <Override PartName="/ppt/media/image6.jpeg" ContentType="image/jpeg"/>
  <Override PartName="/ppt/media/image5.jpeg" ContentType="image/jpeg"/>
  <Override PartName="/ppt/media/image4.png" ContentType="image/png"/>
  <Override PartName="/ppt/media/image2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403812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01680" y="3816720"/>
            <a:ext cx="403812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2370960" y="137160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2370960" y="381672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301680" y="381672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403812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301680" y="1371600"/>
            <a:ext cx="403812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5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01320" y="2101320"/>
            <a:ext cx="4038120" cy="3221640"/>
          </a:xfrm>
          <a:prstGeom prst="rect">
            <a:avLst/>
          </a:prstGeom>
          <a:ln>
            <a:noFill/>
          </a:ln>
        </p:spPr>
      </p:pic>
      <p:pic>
        <p:nvPicPr>
          <p:cNvPr id="5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301320" y="2101320"/>
            <a:ext cx="4038120" cy="32216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subTitle"/>
          </p:nvPr>
        </p:nvSpPr>
        <p:spPr>
          <a:xfrm>
            <a:off x="301680" y="1371600"/>
            <a:ext cx="4038120" cy="468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403812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197028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2370960" y="1371600"/>
            <a:ext cx="197028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subTitle"/>
          </p:nvPr>
        </p:nvSpPr>
        <p:spPr>
          <a:xfrm>
            <a:off x="301680" y="228600"/>
            <a:ext cx="8534160" cy="35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301680" y="381672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2370960" y="1371600"/>
            <a:ext cx="197028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subTitle"/>
          </p:nvPr>
        </p:nvSpPr>
        <p:spPr>
          <a:xfrm>
            <a:off x="301680" y="1371600"/>
            <a:ext cx="4038120" cy="468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197028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2370960" y="137160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2370960" y="381672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2370960" y="137160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301680" y="3816720"/>
            <a:ext cx="403812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403812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301680" y="3816720"/>
            <a:ext cx="403812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2370960" y="137160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2370960" y="381672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1" name="PlaceHolder 5"/>
          <p:cNvSpPr>
            <a:spLocks noGrp="1"/>
          </p:cNvSpPr>
          <p:nvPr>
            <p:ph type="body"/>
          </p:nvPr>
        </p:nvSpPr>
        <p:spPr>
          <a:xfrm>
            <a:off x="301680" y="381672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403812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301680" y="1371600"/>
            <a:ext cx="403812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0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01320" y="2101320"/>
            <a:ext cx="4038120" cy="3221640"/>
          </a:xfrm>
          <a:prstGeom prst="rect">
            <a:avLst/>
          </a:prstGeom>
          <a:ln>
            <a:noFill/>
          </a:ln>
        </p:spPr>
      </p:pic>
      <p:pic>
        <p:nvPicPr>
          <p:cNvPr id="10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301320" y="2101320"/>
            <a:ext cx="4038120" cy="32216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403812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197028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2370960" y="1371600"/>
            <a:ext cx="197028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subTitle"/>
          </p:nvPr>
        </p:nvSpPr>
        <p:spPr>
          <a:xfrm>
            <a:off x="301680" y="228600"/>
            <a:ext cx="8534160" cy="35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01680" y="381672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2370960" y="1371600"/>
            <a:ext cx="197028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1970280" cy="468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2370960" y="137160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2370960" y="381672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8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301680" y="137160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2370960" y="1371600"/>
            <a:ext cx="197028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301680" y="3816720"/>
            <a:ext cx="4038120" cy="223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5d1d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6705720"/>
            <a:ext cx="9143640" cy="15192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0" y="0"/>
            <a:ext cx="9143640" cy="139284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2" name="CustomShape 3"/>
          <p:cNvSpPr/>
          <p:nvPr/>
        </p:nvSpPr>
        <p:spPr>
          <a:xfrm>
            <a:off x="0" y="0"/>
            <a:ext cx="151920" cy="685764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3" name="CustomShape 4"/>
          <p:cNvSpPr/>
          <p:nvPr/>
        </p:nvSpPr>
        <p:spPr>
          <a:xfrm>
            <a:off x="8991720" y="0"/>
            <a:ext cx="151920" cy="685764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4" name="CustomShape 5"/>
          <p:cNvSpPr/>
          <p:nvPr/>
        </p:nvSpPr>
        <p:spPr>
          <a:xfrm>
            <a:off x="149400" y="6388560"/>
            <a:ext cx="8832600" cy="309240"/>
          </a:xfrm>
          <a:prstGeom prst="rect">
            <a:avLst/>
          </a:prstGeom>
          <a:solidFill>
            <a:srgbClr val="8cadae"/>
          </a:solidFill>
          <a:ln w="9360">
            <a:noFill/>
          </a:ln>
        </p:spPr>
      </p:sp>
      <p:sp>
        <p:nvSpPr>
          <p:cNvPr id="5" name="CustomShape 6"/>
          <p:cNvSpPr/>
          <p:nvPr/>
        </p:nvSpPr>
        <p:spPr>
          <a:xfrm>
            <a:off x="152280" y="155520"/>
            <a:ext cx="8832600" cy="6546600"/>
          </a:xfrm>
          <a:prstGeom prst="rect">
            <a:avLst/>
          </a:prstGeom>
          <a:noFill/>
          <a:ln w="9360">
            <a:solidFill>
              <a:srgbClr val="7b9899"/>
            </a:solidFill>
            <a:miter/>
          </a:ln>
        </p:spPr>
      </p:sp>
      <p:sp>
        <p:nvSpPr>
          <p:cNvPr id="6" name="Line 7"/>
          <p:cNvSpPr/>
          <p:nvPr/>
        </p:nvSpPr>
        <p:spPr>
          <a:xfrm>
            <a:off x="152280" y="1276560"/>
            <a:ext cx="8832960" cy="0"/>
          </a:xfrm>
          <a:prstGeom prst="line">
            <a:avLst/>
          </a:prstGeom>
          <a:ln w="9360">
            <a:solidFill>
              <a:srgbClr val="7b9899"/>
            </a:solidFill>
            <a:custDash>
              <a:ds d="105000" sp="35000"/>
            </a:custDash>
            <a:round/>
          </a:ln>
        </p:spPr>
      </p:sp>
      <p:sp>
        <p:nvSpPr>
          <p:cNvPr id="7" name="CustomShape 8"/>
          <p:cNvSpPr/>
          <p:nvPr/>
        </p:nvSpPr>
        <p:spPr>
          <a:xfrm>
            <a:off x="4267080" y="956160"/>
            <a:ext cx="609120" cy="609120"/>
          </a:xfrm>
          <a:prstGeom prst="ellipse">
            <a:avLst/>
          </a:prstGeom>
          <a:solidFill>
            <a:srgbClr val="ffffff"/>
          </a:solidFill>
          <a:ln w="15840">
            <a:noFill/>
          </a:ln>
        </p:spPr>
      </p:sp>
      <p:sp>
        <p:nvSpPr>
          <p:cNvPr id="8" name="CustomShape 9"/>
          <p:cNvSpPr/>
          <p:nvPr/>
        </p:nvSpPr>
        <p:spPr>
          <a:xfrm>
            <a:off x="4361760" y="1050480"/>
            <a:ext cx="420120" cy="420120"/>
          </a:xfrm>
          <a:prstGeom prst="ellipse">
            <a:avLst/>
          </a:prstGeom>
          <a:solidFill>
            <a:srgbClr val="ffffff"/>
          </a:solidFill>
          <a:ln w="50760">
            <a:solidFill>
              <a:srgbClr val="7b9899"/>
            </a:solidFill>
            <a:round/>
          </a:ln>
        </p:spPr>
      </p:sp>
      <p:sp>
        <p:nvSpPr>
          <p:cNvPr id="9" name="CustomShape 10"/>
          <p:cNvSpPr/>
          <p:nvPr/>
        </p:nvSpPr>
        <p:spPr>
          <a:xfrm>
            <a:off x="0" y="6705720"/>
            <a:ext cx="9143640" cy="15192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10" name="CustomShape 11"/>
          <p:cNvSpPr/>
          <p:nvPr/>
        </p:nvSpPr>
        <p:spPr>
          <a:xfrm>
            <a:off x="8991720" y="2880"/>
            <a:ext cx="151920" cy="685764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11" name="CustomShape 12"/>
          <p:cNvSpPr/>
          <p:nvPr/>
        </p:nvSpPr>
        <p:spPr>
          <a:xfrm>
            <a:off x="0" y="0"/>
            <a:ext cx="151920" cy="685764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12" name="CustomShape 13"/>
          <p:cNvSpPr/>
          <p:nvPr/>
        </p:nvSpPr>
        <p:spPr>
          <a:xfrm>
            <a:off x="0" y="0"/>
            <a:ext cx="9143640" cy="251424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13" name="CustomShape 14"/>
          <p:cNvSpPr/>
          <p:nvPr/>
        </p:nvSpPr>
        <p:spPr>
          <a:xfrm>
            <a:off x="146160" y="6391800"/>
            <a:ext cx="8832600" cy="309240"/>
          </a:xfrm>
          <a:prstGeom prst="rect">
            <a:avLst/>
          </a:prstGeom>
          <a:solidFill>
            <a:srgbClr val="8cadae"/>
          </a:solidFill>
          <a:ln w="9360">
            <a:noFill/>
          </a:ln>
        </p:spPr>
      </p:sp>
      <p:sp>
        <p:nvSpPr>
          <p:cNvPr id="14" name="PlaceHolder 15"/>
          <p:cNvSpPr>
            <a:spLocks noGrp="1"/>
          </p:cNvSpPr>
          <p:nvPr>
            <p:ph type="dt"/>
          </p:nvPr>
        </p:nvSpPr>
        <p:spPr>
          <a:xfrm>
            <a:off x="5791320" y="6405120"/>
            <a:ext cx="3044520" cy="365400"/>
          </a:xfrm>
          <a:prstGeom prst="rect">
            <a:avLst/>
          </a:prstGeom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lang="ru-RU" sz="1400">
                <a:solidFill>
                  <a:srgbClr val="ffffff"/>
                </a:solidFill>
                <a:latin typeface="Georgia"/>
              </a:rPr>
              <a:t>24.2.19</a:t>
            </a:r>
            <a:endParaRPr/>
          </a:p>
        </p:txBody>
      </p:sp>
      <p:sp>
        <p:nvSpPr>
          <p:cNvPr id="15" name="PlaceHolder 16"/>
          <p:cNvSpPr>
            <a:spLocks noGrp="1"/>
          </p:cNvSpPr>
          <p:nvPr>
            <p:ph type="ftr"/>
          </p:nvPr>
        </p:nvSpPr>
        <p:spPr>
          <a:xfrm>
            <a:off x="304920" y="6410880"/>
            <a:ext cx="3580920" cy="365400"/>
          </a:xfrm>
          <a:prstGeom prst="rect">
            <a:avLst/>
          </a:prstGeom>
        </p:spPr>
        <p:txBody>
          <a:bodyPr lIns="90000" rIns="90000" tIns="45000" bIns="45000"/>
          <a:p>
            <a:endParaRPr/>
          </a:p>
        </p:txBody>
      </p:sp>
      <p:sp>
        <p:nvSpPr>
          <p:cNvPr id="16" name="Line 17"/>
          <p:cNvSpPr/>
          <p:nvPr/>
        </p:nvSpPr>
        <p:spPr>
          <a:xfrm>
            <a:off x="155160" y="2419920"/>
            <a:ext cx="8833320" cy="0"/>
          </a:xfrm>
          <a:prstGeom prst="line">
            <a:avLst/>
          </a:prstGeom>
          <a:ln w="11520">
            <a:solidFill>
              <a:srgbClr val="7b9899"/>
            </a:solidFill>
            <a:custDash>
              <a:ds d="105000" sp="35000"/>
            </a:custDash>
            <a:round/>
          </a:ln>
        </p:spPr>
      </p:sp>
      <p:sp>
        <p:nvSpPr>
          <p:cNvPr id="17" name="CustomShape 18"/>
          <p:cNvSpPr/>
          <p:nvPr/>
        </p:nvSpPr>
        <p:spPr>
          <a:xfrm>
            <a:off x="152280" y="152280"/>
            <a:ext cx="8832600" cy="6546600"/>
          </a:xfrm>
          <a:prstGeom prst="rect">
            <a:avLst/>
          </a:prstGeom>
          <a:noFill/>
          <a:ln w="9360">
            <a:solidFill>
              <a:srgbClr val="7b9899"/>
            </a:solidFill>
            <a:miter/>
          </a:ln>
        </p:spPr>
      </p:sp>
      <p:sp>
        <p:nvSpPr>
          <p:cNvPr id="18" name="CustomShape 19"/>
          <p:cNvSpPr/>
          <p:nvPr/>
        </p:nvSpPr>
        <p:spPr>
          <a:xfrm>
            <a:off x="4267080" y="2115360"/>
            <a:ext cx="609120" cy="609120"/>
          </a:xfrm>
          <a:prstGeom prst="ellipse">
            <a:avLst/>
          </a:prstGeom>
          <a:solidFill>
            <a:srgbClr val="ffffff"/>
          </a:solidFill>
          <a:ln w="15840">
            <a:noFill/>
          </a:ln>
        </p:spPr>
      </p:sp>
      <p:sp>
        <p:nvSpPr>
          <p:cNvPr id="19" name="CustomShape 20"/>
          <p:cNvSpPr/>
          <p:nvPr/>
        </p:nvSpPr>
        <p:spPr>
          <a:xfrm>
            <a:off x="4361760" y="2209680"/>
            <a:ext cx="420120" cy="420120"/>
          </a:xfrm>
          <a:prstGeom prst="ellipse">
            <a:avLst/>
          </a:prstGeom>
          <a:solidFill>
            <a:srgbClr val="ffffff"/>
          </a:solidFill>
          <a:ln w="50760">
            <a:solidFill>
              <a:srgbClr val="7b9899"/>
            </a:solidFill>
            <a:round/>
          </a:ln>
        </p:spPr>
      </p:sp>
      <p:sp>
        <p:nvSpPr>
          <p:cNvPr id="20" name="PlaceHolder 21"/>
          <p:cNvSpPr>
            <a:spLocks noGrp="1"/>
          </p:cNvSpPr>
          <p:nvPr>
            <p:ph type="sldNum"/>
          </p:nvPr>
        </p:nvSpPr>
        <p:spPr>
          <a:xfrm>
            <a:off x="4343400" y="2199600"/>
            <a:ext cx="456840" cy="441000"/>
          </a:xfrm>
          <a:prstGeom prst="rect">
            <a:avLst/>
          </a:prstGeom>
        </p:spPr>
        <p:txBody>
          <a:bodyPr lIns="45720" rIns="45720" tIns="45000" bIns="45000" anchor="ctr"/>
          <a:p>
            <a:pPr>
              <a:lnSpc>
                <a:spcPct val="100000"/>
              </a:lnSpc>
            </a:pPr>
            <a:fld id="{E83AD79A-0049-4B15-B940-17AD82F446D9}" type="slidenum">
              <a:rPr lang="ru-RU" sz="1600">
                <a:solidFill>
                  <a:srgbClr val="6d8687"/>
                </a:solidFill>
                <a:latin typeface="Georgia"/>
              </a:rPr>
              <a:t>&lt;номер&gt;</a:t>
            </a:fld>
            <a:endParaRPr/>
          </a:p>
        </p:txBody>
      </p:sp>
      <p:sp>
        <p:nvSpPr>
          <p:cNvPr id="21" name="PlaceHolder 22"/>
          <p:cNvSpPr>
            <a:spLocks noGrp="1"/>
          </p:cNvSpPr>
          <p:nvPr>
            <p:ph type="title"/>
          </p:nvPr>
        </p:nvSpPr>
        <p:spPr>
          <a:xfrm>
            <a:off x="685800" y="380880"/>
            <a:ext cx="7772040" cy="175212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4200">
                <a:solidFill>
                  <a:srgbClr val="d16349"/>
                </a:solidFill>
                <a:latin typeface="Georgia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22" name="PlaceHolder 2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2700">
                <a:latin typeface="Georgia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000">
                <a:latin typeface="Georgia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Georgia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Georgia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Georgia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Georgia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Georgia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c5d1d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0" y="6705720"/>
            <a:ext cx="9143640" cy="15192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58" name="CustomShape 2"/>
          <p:cNvSpPr/>
          <p:nvPr/>
        </p:nvSpPr>
        <p:spPr>
          <a:xfrm>
            <a:off x="0" y="0"/>
            <a:ext cx="9143640" cy="139284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59" name="CustomShape 3"/>
          <p:cNvSpPr/>
          <p:nvPr/>
        </p:nvSpPr>
        <p:spPr>
          <a:xfrm>
            <a:off x="0" y="0"/>
            <a:ext cx="151920" cy="685764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60" name="CustomShape 4"/>
          <p:cNvSpPr/>
          <p:nvPr/>
        </p:nvSpPr>
        <p:spPr>
          <a:xfrm>
            <a:off x="8991720" y="0"/>
            <a:ext cx="151920" cy="685764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61" name="CustomShape 5"/>
          <p:cNvSpPr/>
          <p:nvPr/>
        </p:nvSpPr>
        <p:spPr>
          <a:xfrm>
            <a:off x="149400" y="6388560"/>
            <a:ext cx="8832600" cy="309240"/>
          </a:xfrm>
          <a:prstGeom prst="rect">
            <a:avLst/>
          </a:prstGeom>
          <a:solidFill>
            <a:srgbClr val="8cadae"/>
          </a:solidFill>
          <a:ln w="9360">
            <a:noFill/>
          </a:ln>
        </p:spPr>
      </p:sp>
      <p:sp>
        <p:nvSpPr>
          <p:cNvPr id="62" name="CustomShape 6"/>
          <p:cNvSpPr/>
          <p:nvPr/>
        </p:nvSpPr>
        <p:spPr>
          <a:xfrm>
            <a:off x="152280" y="155520"/>
            <a:ext cx="8832600" cy="6546600"/>
          </a:xfrm>
          <a:prstGeom prst="rect">
            <a:avLst/>
          </a:prstGeom>
          <a:noFill/>
          <a:ln w="9360">
            <a:solidFill>
              <a:srgbClr val="7b9899"/>
            </a:solidFill>
            <a:miter/>
          </a:ln>
        </p:spPr>
      </p:sp>
      <p:sp>
        <p:nvSpPr>
          <p:cNvPr id="63" name="Line 7"/>
          <p:cNvSpPr/>
          <p:nvPr/>
        </p:nvSpPr>
        <p:spPr>
          <a:xfrm>
            <a:off x="152280" y="1276560"/>
            <a:ext cx="8832960" cy="0"/>
          </a:xfrm>
          <a:prstGeom prst="line">
            <a:avLst/>
          </a:prstGeom>
          <a:ln w="9360">
            <a:solidFill>
              <a:srgbClr val="7b9899"/>
            </a:solidFill>
            <a:custDash>
              <a:ds d="105000" sp="35000"/>
            </a:custDash>
            <a:round/>
          </a:ln>
        </p:spPr>
      </p:sp>
      <p:sp>
        <p:nvSpPr>
          <p:cNvPr id="64" name="CustomShape 8"/>
          <p:cNvSpPr/>
          <p:nvPr/>
        </p:nvSpPr>
        <p:spPr>
          <a:xfrm>
            <a:off x="4267080" y="956160"/>
            <a:ext cx="609120" cy="609120"/>
          </a:xfrm>
          <a:prstGeom prst="ellipse">
            <a:avLst/>
          </a:prstGeom>
          <a:solidFill>
            <a:srgbClr val="ffffff"/>
          </a:solidFill>
          <a:ln w="15840">
            <a:noFill/>
          </a:ln>
        </p:spPr>
      </p:sp>
      <p:sp>
        <p:nvSpPr>
          <p:cNvPr id="65" name="CustomShape 9"/>
          <p:cNvSpPr/>
          <p:nvPr/>
        </p:nvSpPr>
        <p:spPr>
          <a:xfrm>
            <a:off x="4361760" y="1050480"/>
            <a:ext cx="420120" cy="420120"/>
          </a:xfrm>
          <a:prstGeom prst="ellipse">
            <a:avLst/>
          </a:prstGeom>
          <a:solidFill>
            <a:srgbClr val="ffffff"/>
          </a:solidFill>
          <a:ln w="50760">
            <a:solidFill>
              <a:srgbClr val="7b9899"/>
            </a:solidFill>
            <a:round/>
          </a:ln>
        </p:spPr>
      </p:sp>
      <p:sp>
        <p:nvSpPr>
          <p:cNvPr id="66" name="PlaceHolder 10"/>
          <p:cNvSpPr>
            <a:spLocks noGrp="1"/>
          </p:cNvSpPr>
          <p:nvPr>
            <p:ph type="title"/>
          </p:nvPr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>
                <a:solidFill>
                  <a:srgbClr val="7b9899"/>
                </a:solidFill>
                <a:latin typeface="Georgia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7" name="PlaceHolder 11"/>
          <p:cNvSpPr>
            <a:spLocks noGrp="1"/>
          </p:cNvSpPr>
          <p:nvPr>
            <p:ph type="dt"/>
          </p:nvPr>
        </p:nvSpPr>
        <p:spPr>
          <a:xfrm>
            <a:off x="5791320" y="6409800"/>
            <a:ext cx="3044520" cy="3654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500">
                <a:solidFill>
                  <a:srgbClr val="ffffff"/>
                </a:solidFill>
                <a:latin typeface="Georgia"/>
              </a:rPr>
              <a:t>24.2.19</a:t>
            </a:r>
            <a:endParaRPr/>
          </a:p>
        </p:txBody>
      </p:sp>
      <p:sp>
        <p:nvSpPr>
          <p:cNvPr id="68" name="PlaceHolder 12"/>
          <p:cNvSpPr>
            <a:spLocks noGrp="1"/>
          </p:cNvSpPr>
          <p:nvPr>
            <p:ph type="ftr"/>
          </p:nvPr>
        </p:nvSpPr>
        <p:spPr>
          <a:xfrm>
            <a:off x="304920" y="6410880"/>
            <a:ext cx="3580920" cy="365400"/>
          </a:xfrm>
          <a:prstGeom prst="rect">
            <a:avLst/>
          </a:prstGeom>
        </p:spPr>
        <p:txBody>
          <a:bodyPr lIns="90000" rIns="90000" tIns="45000" bIns="45000"/>
          <a:p>
            <a:endParaRPr/>
          </a:p>
        </p:txBody>
      </p:sp>
      <p:sp>
        <p:nvSpPr>
          <p:cNvPr id="69" name="PlaceHolder 13"/>
          <p:cNvSpPr>
            <a:spLocks noGrp="1"/>
          </p:cNvSpPr>
          <p:nvPr>
            <p:ph type="sldNum"/>
          </p:nvPr>
        </p:nvSpPr>
        <p:spPr>
          <a:xfrm>
            <a:off x="4343400" y="1040040"/>
            <a:ext cx="456840" cy="441000"/>
          </a:xfrm>
          <a:prstGeom prst="rect">
            <a:avLst/>
          </a:prstGeom>
        </p:spPr>
        <p:txBody>
          <a:bodyPr lIns="45720" rIns="45720" tIns="45000" bIns="45000" anchor="ctr"/>
          <a:p>
            <a:pPr algn="ctr">
              <a:lnSpc>
                <a:spcPct val="100000"/>
              </a:lnSpc>
            </a:pPr>
            <a:fld id="{3673F20D-7DD5-418A-B8A2-2ED3A94A63DF}" type="slidenum">
              <a:rPr lang="ru-RU" sz="1600">
                <a:solidFill>
                  <a:srgbClr val="7b9899"/>
                </a:solidFill>
                <a:latin typeface="Georgia"/>
              </a:rPr>
              <a:t>&lt;номер&gt;</a:t>
            </a:fld>
            <a:endParaRPr/>
          </a:p>
        </p:txBody>
      </p:sp>
      <p:sp>
        <p:nvSpPr>
          <p:cNvPr id="70" name="Line 14"/>
          <p:cNvSpPr/>
          <p:nvPr/>
        </p:nvSpPr>
        <p:spPr>
          <a:xfrm flipV="1">
            <a:off x="4563000" y="1575360"/>
            <a:ext cx="9000" cy="4819680"/>
          </a:xfrm>
          <a:prstGeom prst="line">
            <a:avLst/>
          </a:prstGeom>
          <a:ln w="9360">
            <a:solidFill>
              <a:srgbClr val="646b86"/>
            </a:solidFill>
            <a:custDash>
              <a:ds d="105000" sp="35000"/>
            </a:custDash>
            <a:round/>
          </a:ln>
        </p:spPr>
      </p:sp>
      <p:sp>
        <p:nvSpPr>
          <p:cNvPr id="71" name="PlaceHolder 15"/>
          <p:cNvSpPr>
            <a:spLocks noGrp="1"/>
          </p:cNvSpPr>
          <p:nvPr>
            <p:ph type="body"/>
          </p:nvPr>
        </p:nvSpPr>
        <p:spPr>
          <a:xfrm>
            <a:off x="30168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buSzPct val="45000"/>
              <a:buFont typeface="StarSymbol"/>
              <a:buChar char=""/>
            </a:pPr>
            <a:r>
              <a:rPr lang="ru-RU" sz="2500">
                <a:solidFill>
                  <a:srgbClr val="000000"/>
                </a:solidFill>
                <a:latin typeface="Georgia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500">
                <a:solidFill>
                  <a:srgbClr val="000000"/>
                </a:solidFill>
                <a:latin typeface="Georgia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500">
                <a:solidFill>
                  <a:srgbClr val="000000"/>
                </a:solidFill>
                <a:latin typeface="Georgia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500">
                <a:solidFill>
                  <a:srgbClr val="000000"/>
                </a:solidFill>
                <a:latin typeface="Georgia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500">
                <a:solidFill>
                  <a:srgbClr val="000000"/>
                </a:solidFill>
                <a:latin typeface="Georgia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500">
                <a:solidFill>
                  <a:srgbClr val="000000"/>
                </a:solidFill>
                <a:latin typeface="Georgia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000000"/>
                </a:solidFill>
                <a:latin typeface="Georgia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70000"/>
              <a:buFont typeface="Wingdings" charset="2"/>
              <a:buChar char=""/>
            </a:pPr>
            <a:r>
              <a:rPr lang="ru-RU" sz="2200">
                <a:solidFill>
                  <a:srgbClr val="646b86"/>
                </a:solidFill>
                <a:latin typeface="Georgi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75000"/>
              <a:buFont typeface="Wingdings 2" charset="2"/>
              <a:buChar char=""/>
            </a:pPr>
            <a:r>
              <a:rPr lang="ru-RU" sz="2000">
                <a:solidFill>
                  <a:srgbClr val="000000"/>
                </a:solidFill>
                <a:latin typeface="Georgi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000">
                <a:solidFill>
                  <a:srgbClr val="646b86"/>
                </a:solidFill>
                <a:latin typeface="Georgi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StarSymbol"/>
              <a:buChar char=""/>
            </a:pPr>
            <a:r>
              <a:rPr lang="ru-RU">
                <a:solidFill>
                  <a:srgbClr val="000000"/>
                </a:solidFill>
                <a:latin typeface="Georgia"/>
              </a:rPr>
              <a:t>Пятый уровень</a:t>
            </a:r>
            <a:endParaRPr/>
          </a:p>
        </p:txBody>
      </p:sp>
      <p:sp>
        <p:nvSpPr>
          <p:cNvPr id="72" name="PlaceHolder 16"/>
          <p:cNvSpPr>
            <a:spLocks noGrp="1"/>
          </p:cNvSpPr>
          <p:nvPr>
            <p:ph type="body"/>
          </p:nvPr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buSzPct val="45000"/>
              <a:buFont typeface="StarSymbol"/>
              <a:buChar char="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70000"/>
              <a:buFont typeface="Wingdings" charset="2"/>
              <a:buChar char=""/>
            </a:pPr>
            <a:r>
              <a:rPr lang="ru-RU" sz="2200">
                <a:solidFill>
                  <a:srgbClr val="646b86"/>
                </a:solidFill>
                <a:latin typeface="Georgi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75000"/>
              <a:buFont typeface="Wingdings 2" charset="2"/>
              <a:buChar char=""/>
            </a:pPr>
            <a:r>
              <a:rPr lang="ru-RU" sz="2000">
                <a:solidFill>
                  <a:srgbClr val="000000"/>
                </a:solidFill>
                <a:latin typeface="Georgi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000">
                <a:solidFill>
                  <a:srgbClr val="646b86"/>
                </a:solidFill>
                <a:latin typeface="Georgi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StarSymbol"/>
              <a:buChar char=""/>
            </a:pPr>
            <a:r>
              <a:rPr lang="ru-RU">
                <a:solidFill>
                  <a:srgbClr val="000000"/>
                </a:solidFill>
                <a:latin typeface="Georgia"/>
              </a:rPr>
              <a:t>Пятый уровень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6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6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6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6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6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6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16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6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6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6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6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6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6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6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6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1371600" y="2819520"/>
            <a:ext cx="6400440" cy="1752120"/>
          </a:xfrm>
          <a:prstGeom prst="rect">
            <a:avLst/>
          </a:prstGeom>
        </p:spPr>
        <p:txBody>
          <a:bodyPr lIns="90000" rIns="90000" tIns="45000" bIns="45000"/>
          <a:p>
            <a:pPr algn="ctr"/>
            <a:endParaRPr/>
          </a:p>
        </p:txBody>
      </p:sp>
      <p:sp>
        <p:nvSpPr>
          <p:cNvPr id="108" name="TextShape 2"/>
          <p:cNvSpPr txBox="1"/>
          <p:nvPr/>
        </p:nvSpPr>
        <p:spPr>
          <a:xfrm>
            <a:off x="685800" y="0"/>
            <a:ext cx="7772040" cy="199980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4000">
                <a:solidFill>
                  <a:srgbClr val="d16349"/>
                </a:solidFill>
                <a:latin typeface="Georgia"/>
              </a:rPr>
              <a:t>Лекарственные комнатные растения</a:t>
            </a:r>
            <a:r>
              <a:rPr lang="ru-RU" sz="4800">
                <a:solidFill>
                  <a:srgbClr val="d16349"/>
                </a:solidFill>
                <a:latin typeface="Georgia"/>
              </a:rPr>
              <a:t>
</a:t>
            </a:r>
            <a:endParaRPr/>
          </a:p>
        </p:txBody>
      </p:sp>
      <p:pic>
        <p:nvPicPr>
          <p:cNvPr id="109" name="Рисунок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428840" y="2286000"/>
            <a:ext cx="6429240" cy="457164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Алоказия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Alocasia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35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 китайской медицине используется практически все растение алоказии пахучей: листья, стебель, клубень. Препараты из стебля применяют при болях в желудке, кишечнике, при зубной боли, употребляют при холере. Измельченный клубень прикладывают к различным опухолям. Препараты из листьев и всего растения рекомендуются при лечении пневмонии и туберкулеза. Поскольку растение ядовито, более подробные рецепты не приводятся.</a:t>
            </a:r>
            <a:endParaRPr/>
          </a:p>
        </p:txBody>
      </p:sp>
      <p:pic>
        <p:nvPicPr>
          <p:cNvPr id="136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1643040"/>
            <a:ext cx="4357440" cy="428580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301680" y="357120"/>
            <a:ext cx="8534160" cy="85680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>
                <a:solidFill>
                  <a:srgbClr val="7b9899"/>
                </a:solidFill>
                <a:latin typeface="Georgia"/>
              </a:rPr>
              <a:t>
</a:t>
            </a:r>
            <a:r>
              <a:rPr lang="ru-RU" sz="3300">
                <a:solidFill>
                  <a:srgbClr val="7b9899"/>
                </a:solidFill>
                <a:latin typeface="Georgia"/>
              </a:rPr>
              <a:t>
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Азалия (Рододендрон)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Rhododendron)</a:t>
            </a:r>
            <a:r>
              <a:rPr lang="ru-RU" sz="3300">
                <a:solidFill>
                  <a:srgbClr val="7b9899"/>
                </a:solidFill>
                <a:latin typeface="Georgia"/>
              </a:rPr>
              <a:t>
</a:t>
            </a:r>
            <a:endParaRPr/>
          </a:p>
        </p:txBody>
      </p:sp>
      <p:sp>
        <p:nvSpPr>
          <p:cNvPr id="138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Препараты из частей растения используют при заболеваниях полости рта (стоматитах, заболевании десен). Как бактерицидное средство применяют при воспалениях ЖКТ и кишечника. Азалия также применятся при гинекологических заболеваниях, головных болях и раздражительности. В Японии используют для лечения глазных заболеваний.</a:t>
            </a:r>
            <a:endParaRPr/>
          </a:p>
        </p:txBody>
      </p:sp>
      <p:pic>
        <p:nvPicPr>
          <p:cNvPr id="139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01680" y="1643040"/>
            <a:ext cx="4269960" cy="407160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Агава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Agave)</a:t>
            </a:r>
            <a:endParaRPr/>
          </a:p>
        </p:txBody>
      </p:sp>
      <p:sp>
        <p:nvSpPr>
          <p:cNvPr id="141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 научной восточной медицине сок агавы считается мочегонным и слабительным средством. Корень растения в традиционной медицине Востока применяли против венерических болезней. Как слабительное используют настой измельченных листьев. Сок из них эффективен против ушибов и кровоподтеков. Слизь из корня снимает зубную боль. Все растение используется для борьбы с вредными насекомыми.</a:t>
            </a:r>
            <a:endParaRPr/>
          </a:p>
        </p:txBody>
      </p:sp>
      <p:pic>
        <p:nvPicPr>
          <p:cNvPr id="142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1643040"/>
            <a:ext cx="4357440" cy="442872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Альпиния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Alpinia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44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 качестве лекарственных средств используют семена и ароматическое корневище альпинии лекарственной, известной под названием калган китайский. В восточной медицине семена рекомендуют при малярии, холере, расстройстве желудка, изжоге, зубной боли. Корневище прописывают как желудочное при хроническом энтерите (воспаление тонкой кишки), при расстройстве пищеварения (диспепсии), болях в области желудка, оно способствует газоотделению, предотвращает рецидивы при хронических заболеваниях внутренних органов, содействует слюнообразованию и слюноотделению, повышает функциональную активность желудка. Корневище используют также при истощении, отсутствии аппетита, расстройствах менструального цикла, головных болях, сопровождающихся обмороками, при увеличении печени, ипохондрии и морской болезни.</a:t>
            </a:r>
            <a:endParaRPr/>
          </a:p>
        </p:txBody>
      </p:sp>
      <p:pic>
        <p:nvPicPr>
          <p:cNvPr id="145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85840" y="1371600"/>
            <a:ext cx="4071600" cy="468108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Вистерия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Wisteria)</a:t>
            </a:r>
            <a:endParaRPr/>
          </a:p>
        </p:txBody>
      </p:sp>
      <p:sp>
        <p:nvSpPr>
          <p:cNvPr id="147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Волокна стеблей используют для приготовления бумаги.</a:t>
            </a:r>
            <a:r>
              <a:rPr lang="ru-RU" sz="2500">
                <a:solidFill>
                  <a:srgbClr val="ffffff"/>
                </a:solidFill>
                <a:latin typeface="Georgia"/>
              </a:rPr>
              <a:t>
</a:t>
            </a:r>
            <a:r>
              <a:rPr lang="ru-RU" sz="2500">
                <a:solidFill>
                  <a:srgbClr val="ffffff"/>
                </a:solidFill>
                <a:latin typeface="Georgia"/>
              </a:rPr>
              <a:t>Свежие листья и семена вистерии ядовиты. Однако после соответствующей подготовки листья используют как заменитель чая. Цветки растения применяют в пищу в вареном виде. Из них пекут оладья. Также цветки обжаривают в сахаре, смешивают с мукой и получают деликатес под названием 'Teng Lo'.</a:t>
            </a:r>
            <a:r>
              <a:rPr lang="ru-RU" sz="2500">
                <a:solidFill>
                  <a:srgbClr val="ffffff"/>
                </a:solidFill>
                <a:latin typeface="Georgia"/>
              </a:rPr>
              <a:t>
</a:t>
            </a:r>
            <a:r>
              <a:rPr lang="ru-RU" sz="2500">
                <a:solidFill>
                  <a:srgbClr val="ffffff"/>
                </a:solidFill>
                <a:latin typeface="Georgia"/>
              </a:rPr>
              <a:t>Глициния или Вистерия китайская (Glycine (Wisteria) chinensis) применятся при лечении сердечных заболеваний. Семена обладают мочегонным действием.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48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57120" y="1371600"/>
            <a:ext cx="4214520" cy="498600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Гедихиум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Hedychium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)</a:t>
            </a:r>
            <a:endParaRPr/>
          </a:p>
        </p:txBody>
      </p:sp>
      <p:sp>
        <p:nvSpPr>
          <p:cNvPr id="150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Семена и корневище являются ароматическим пряным средством, улучшающим аппетит. Семена способствуют физиологической активности желудка и желудочно-кишечного тракта. Корневище, кроме того, используют при лихорадочных и простудных заболеваниях, как тонизирующее и стимулирующее средство. В китайской традиционной медицине в сочетании с другими лекарственными растениями назначают при хроническом нефрите. Внутрь применяют водные настои или отвар измельченного корневища, разовая доза 3-8 г.</a:t>
            </a:r>
            <a:endParaRPr/>
          </a:p>
        </p:txBody>
      </p:sp>
      <p:pic>
        <p:nvPicPr>
          <p:cNvPr id="151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1857240"/>
            <a:ext cx="4428720" cy="428580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Говения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Hovenia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53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Кору стебля применяют при заболеваниях кшечника, особенно прямой кишки. Сухие плоды в отварах - при запорах, младенческих конвульсиях, возбужденных состояниях, как антиспазматические, жаропонижающее, способствующее молоко- и мочеотделению. Семена рекомендуют при алкогольном отравлении и как диуретическое средство.</a:t>
            </a:r>
            <a:endParaRPr/>
          </a:p>
        </p:txBody>
      </p:sp>
      <p:pic>
        <p:nvPicPr>
          <p:cNvPr id="154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42920" y="1500120"/>
            <a:ext cx="4500360" cy="457164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Зебрина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Tradescantia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56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 народной медицине латиноамериканских стран используются листья зебрины висячей. В измельченном виде их прикладывают к опухолям. На Кубу отвар листьев применяют при колитах, дизентерии, метеоризме, кровохарканье. Измельченные листья накладывают на мозоли. В Венесуэле листья зебрины рекомендуются для понижения сахара в крови при диабете. В Гватемале принимают отвар листьев при белях и ациклических маточных кровотечениях. В Коста-Рике отвар используют при лицевой невралгии, а на Ямайке - при простуде и туберкулезе.</a:t>
            </a:r>
            <a:endParaRPr/>
          </a:p>
        </p:txBody>
      </p:sp>
      <p:pic>
        <p:nvPicPr>
          <p:cNvPr id="157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57120" y="1643040"/>
            <a:ext cx="4214520" cy="442872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Зефирантес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Zephyranthes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59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Луковица зефирантеса крупноцветкового применяется в народной медицине в горячих компрессах при абсцессах, а также при заболеваниях печени. В Китае все растение зефирантеса белого применяется при конвульсиях и гепатите. В штате Аризона США это же лекарственное сырье было с успехом применено для подавления роста опухолей. В разных странах используются и другие виды зефирантесов для лечения самых разнообразных заболеваний: рака, диабета, туберкулеза, как средство, понижающее содержание сахара в крови, при абсцессах и простуде.</a:t>
            </a:r>
            <a:endParaRPr/>
          </a:p>
        </p:txBody>
      </p:sp>
      <p:pic>
        <p:nvPicPr>
          <p:cNvPr id="160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57120" y="1643040"/>
            <a:ext cx="4000320" cy="4142880"/>
          </a:xfrm>
          <a:prstGeom prst="rect">
            <a:avLst/>
          </a:prstGeom>
          <a:ln w="9360">
            <a:noFill/>
          </a:ln>
        </p:spPr>
      </p:pic>
      <p:pic>
        <p:nvPicPr>
          <p:cNvPr id="161" name="Содержимое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00" y="1500120"/>
            <a:ext cx="4571640" cy="442872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Каланхоэ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Kalanchoe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63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 медицине используют сок растения. Сок каланхоэ обладает явно выраженным противовоспалительным действием и поэтому используется при заживлении ран, ожогов, обморожений. Он не только уничтожает бактериальную инфекцию, но и проявляет противовирусную активность. Известна стимулирующая реакция сока в отношении восстановления нарушенных тканей. Сок каланхоэ эффективен при тонзиллите, пародонтозе и стоматитах.</a:t>
            </a:r>
            <a:r>
              <a:rPr lang="ru-RU" sz="2500">
                <a:solidFill>
                  <a:srgbClr val="ffffff"/>
                </a:solidFill>
                <a:latin typeface="Georgia"/>
              </a:rPr>
              <a:t>
</a:t>
            </a:r>
            <a:r>
              <a:rPr lang="ru-RU" sz="2500">
                <a:solidFill>
                  <a:srgbClr val="ffffff"/>
                </a:solidFill>
                <a:latin typeface="Georgia"/>
              </a:rPr>
              <a:t>У кормящих матерей при трещинах сосков 2-3 капли сока наносят на каждый сосок после кормления ребенка. Излечение обычно достигается на 5-6-й день.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64" name="Содержимое 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1571760"/>
            <a:ext cx="4357440" cy="464328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Гибискус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Hibiscus)</a:t>
            </a:r>
            <a:endParaRPr/>
          </a:p>
        </p:txBody>
      </p:sp>
      <p:sp>
        <p:nvSpPr>
          <p:cNvPr id="111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Лекарственное использование растения, его листьев и цветков довольно узкое, целенаправленное. Листья и цветки, растертые в однородную массу, накладывают на злокачественные опухоли и припухлости от эндемического паротита. Кашица только из цветков эффективна при карбункулах, фистулах, язвах злокачественного происхождения и другой природы.</a:t>
            </a:r>
            <a:endParaRPr/>
          </a:p>
        </p:txBody>
      </p:sp>
      <p:pic>
        <p:nvPicPr>
          <p:cNvPr id="112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01680" y="1500120"/>
            <a:ext cx="4269960" cy="464328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Камелия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Camellia)</a:t>
            </a:r>
            <a:endParaRPr/>
          </a:p>
        </p:txBody>
      </p:sp>
      <p:sp>
        <p:nvSpPr>
          <p:cNvPr id="166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Широко используют чайное растение в традиционной китайской медицине. Листья применяют для заживления ран и избавления от гематом, при расстройстве желудка, дизентерии, водянке, переутомлении, против опухолей. Листья, побитые морозом, - против эпилепсии. Входит в прописи как диуретическое и кардиотоническое средство. В Китае чайное растение включено в список 50 наиважнейших лекарственных растений.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67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85840" y="1571760"/>
            <a:ext cx="4285800" cy="421452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Кринум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Crinum)</a:t>
            </a:r>
            <a:endParaRPr/>
          </a:p>
        </p:txBody>
      </p:sp>
      <p:sp>
        <p:nvSpPr>
          <p:cNvPr id="169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4900">
                <a:solidFill>
                  <a:srgbClr val="ffffff"/>
                </a:solidFill>
                <a:latin typeface="Georgia"/>
              </a:rPr>
              <a:t>Кринум азиатский издавна применяют в </a:t>
            </a:r>
            <a:r>
              <a:rPr lang="ru-RU" sz="6400">
                <a:solidFill>
                  <a:srgbClr val="ffffff"/>
                </a:solidFill>
                <a:latin typeface="Georgia"/>
              </a:rPr>
              <a:t>восточной медицине. Листья, измельченные в однородную массу, рекомендуются в качестве горячих компрессов как жаропонижающее, при болях в печени, от головной боли и при люмбаго (приступообразная интенсивная боль в поясничной области), а также используются как средство для лечения опухолей. Отвары листьев применяют внутрь как отхаркивающее средство, наружно - от геморроя, при заболеваниях и воспалениях кожи. Кроме того, измельченные листья накладываются на раны и употребляются при абсцессах.</a:t>
            </a:r>
            <a:r>
              <a:rPr lang="ru-RU" sz="6400">
                <a:solidFill>
                  <a:srgbClr val="ffffff"/>
                </a:solidFill>
                <a:latin typeface="Georgia"/>
              </a:rPr>
              <a:t>
</a:t>
            </a:r>
            <a:r>
              <a:rPr lang="ru-RU" sz="6400">
                <a:solidFill>
                  <a:srgbClr val="ffffff"/>
                </a:solidFill>
                <a:latin typeface="Georgia"/>
              </a:rPr>
              <a:t>Отвар луковиц (в свежем виде ядовиты!) используется как слабительное средство, стимулирующее менструации. Все растение считается противораковым, применяется также против карбункулов.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70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85840" y="1285920"/>
            <a:ext cx="4285800" cy="492876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Османтус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Osmanthus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 медицине используют цветки, кору стеблей и корни. Цветки применяют от кашля, как косметическое средство для ухода за кожей лица и волосами. Они обладают свойством изменять вкус других лекарств. Отвар из коры стебля рекомендуют при фурункулезе и карбункулах, при коклюше и ринитах. Отвар боковых корней принимают при дисменорее, ушибах и кровоподтеках.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73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28760" y="1371600"/>
            <a:ext cx="3857400" cy="491472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Пассифлора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Passiflora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75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екарственное сырье - трава пассифлоры - содержит около 0,05 % алкалоидов гармана, гармина и гармола. присутствуют и фенольные соединения, флавоноиды, кумарины, хиноны, белковые и пектиновые вещества.</a:t>
            </a:r>
            <a:r>
              <a:rPr lang="ru-RU" sz="2500">
                <a:solidFill>
                  <a:srgbClr val="ffffff"/>
                </a:solidFill>
                <a:latin typeface="Georgia"/>
              </a:rPr>
              <a:t>
</a:t>
            </a:r>
            <a:r>
              <a:rPr lang="ru-RU" sz="2500">
                <a:solidFill>
                  <a:srgbClr val="ffffff"/>
                </a:solidFill>
                <a:latin typeface="Georgia"/>
              </a:rPr>
              <a:t>Жидкий экстракт из листьев и стеблей (1:2) служит седативным средством при неврастении, хроническом алкоголизме, бессоннице, климактерических нарушениях. Дневная доза составляет 2-5 г жидкого экстракта или 20-40 г сухого растения в виде отвара.</a:t>
            </a:r>
            <a:endParaRPr/>
          </a:p>
        </p:txBody>
      </p:sp>
      <p:pic>
        <p:nvPicPr>
          <p:cNvPr id="176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1857240"/>
            <a:ext cx="4643280" cy="442872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Понцирус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Poncirus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78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 народной медицине незрелые высушенные плоды при расстройствах желудка, как противорвотное, возбуждающее, антиспастическое средство. Они также способствуют мочеотделению, стимулируют лактацию, физиологическую активность желудка. Применяются при ощущении сдавливания в области груди, при застое крови, а также при ревматизме, люмбаго и против кишечных паразитов.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79" name="Содержимое 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28760" y="1928880"/>
            <a:ext cx="3857400" cy="357156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Псидиум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Psidium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81" name="TextShape 2"/>
          <p:cNvSpPr txBox="1"/>
          <p:nvPr/>
        </p:nvSpPr>
        <p:spPr>
          <a:xfrm>
            <a:off x="30168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000000"/>
                </a:solidFill>
                <a:latin typeface="Georgia"/>
              </a:rPr>
              <a:t>.</a:t>
            </a:r>
            <a:endParaRPr/>
          </a:p>
        </p:txBody>
      </p:sp>
      <p:sp>
        <p:nvSpPr>
          <p:cNvPr id="182" name="TextShape 3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Листья, цветки и плоды гуаявы обладают бактерицидным действием. Экстракт из плодов активен против сальмонелл. До настоящего времени растение используется как одно из эффективных средств при диабете. Для этого берут свежие листья в сыром виде в количестве 9 г в день или делают настой из них, который употребляют в виде чая. Оказывает положительное влияние как при начальных стадиях, так и при средней тяжести заболевания диабетом. Содержание глюкозы в крови в моче заметно понижается. Средство можно использовать и для профилактики диабета</a:t>
            </a:r>
            <a:endParaRPr/>
          </a:p>
        </p:txBody>
      </p:sp>
      <p:pic>
        <p:nvPicPr>
          <p:cNvPr id="183" name="Рисунок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57120" y="1643040"/>
            <a:ext cx="4095360" cy="409536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Гардения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Gardenia)</a:t>
            </a:r>
            <a:endParaRPr/>
          </a:p>
        </p:txBody>
      </p:sp>
      <p:sp>
        <p:nvSpPr>
          <p:cNvPr id="114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 китайской традиционной медицине употребляется в качестве антиспастического средства при головных болях и заболеваниях дыхательных путей, воспалении желчных путей и желудочно-кишечного тракта, в качестве мочегонного при заболеваниях почек, как симптоматическое средство при бессоннице и переутомлении.</a:t>
            </a:r>
            <a:endParaRPr/>
          </a:p>
        </p:txBody>
      </p:sp>
      <p:pic>
        <p:nvPicPr>
          <p:cNvPr id="115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85840" y="1371600"/>
            <a:ext cx="4285800" cy="491472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Бегония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Begonia)</a:t>
            </a:r>
            <a:endParaRPr/>
          </a:p>
        </p:txBody>
      </p:sp>
      <p:sp>
        <p:nvSpPr>
          <p:cNvPr id="117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Корнеклубни и плоды обладают противовоспалительным, обезболивающим и антиспазматическим действием. Отвары применяются для снятия боли при различных травмах, для лечения гонореи, от кровавой рвоты и послеродовых вагинальных выделений, при аменорее (отсутствии менструации) и змеином укусе. </a:t>
            </a:r>
            <a:endParaRPr/>
          </a:p>
        </p:txBody>
      </p:sp>
      <p:pic>
        <p:nvPicPr>
          <p:cNvPr id="118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42920" y="1285920"/>
            <a:ext cx="4428720" cy="500040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Бамбук тростниковый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Bambusa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arundinacea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20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 азиатских странах используется при дизентерии, желтухе, сыпи, при туберкулезе и лихорадке. Используется в гемеопатии. В европейских странах листья растения применяют при лечении сахарного диабета. Применять растение слудет с осторожностью, т.к. молодые побеги содержат ядовитый цианогенный гликозид.</a:t>
            </a:r>
            <a:endParaRPr/>
          </a:p>
        </p:txBody>
      </p:sp>
      <p:pic>
        <p:nvPicPr>
          <p:cNvPr id="121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03120" y="1371600"/>
            <a:ext cx="4035600" cy="468108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Аукуба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Aucuba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23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Применяются в медицине листья и плоды. Использование в народной медицине Японии узко специальное. Измельченные листья прикладывают к месту поражения ожогом (жидкостями или огнем), а также к различным опухолям, измельченные плоды в повязках - к поверхностным ранам. Японцы используют листья еще и при обморожениях и кровоподтеках, при изготовлении готовых средств, стимулирующих работу желудка.</a:t>
            </a:r>
            <a:endParaRPr/>
          </a:p>
        </p:txBody>
      </p:sp>
      <p:pic>
        <p:nvPicPr>
          <p:cNvPr id="124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1428840"/>
            <a:ext cx="4285800" cy="442872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Аспидистра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Aspidistra)</a:t>
            </a:r>
            <a:endParaRPr/>
          </a:p>
        </p:txBody>
      </p:sp>
      <p:sp>
        <p:nvSpPr>
          <p:cNvPr id="126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 медицинской практике используют отвары из всех органов растения: корней, стебелей, листьев. Их применяют при судорогах, желудочно-кишечных заболеваниях, аменорее (отсутствии менструации в течение 6 мес и более), диарее, миалгии (болях в мышцах) и камнях в мочевыделительной системе. Аспидистра обладает мочегонным и противоспалительным действием.</a:t>
            </a:r>
            <a:endParaRPr/>
          </a:p>
        </p:txBody>
      </p:sp>
      <p:pic>
        <p:nvPicPr>
          <p:cNvPr id="127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1643040"/>
            <a:ext cx="4285800" cy="435744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Аморфофалус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Amorphophallus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)</a:t>
            </a:r>
            <a:endParaRPr/>
          </a:p>
        </p:txBody>
      </p:sp>
      <p:sp>
        <p:nvSpPr>
          <p:cNvPr id="129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500">
                <a:solidFill>
                  <a:srgbClr val="ffffff"/>
                </a:solidFill>
                <a:latin typeface="Georgia"/>
              </a:rPr>
              <a:t>В традиционной восточной медицине используют все части растения. Соцветия применяют как жаропонижающее, при болях в костях, воспалении глаз. Клубень в сыром виде ядовит, но в определенных дозах его рекомендуют в качестве противоязвенного средства, против укусов грызунов и змей. Кроме того, клубень амофофалуса является одним из наиболее известных китайских противораковых средств.</a:t>
            </a:r>
            <a:endParaRPr/>
          </a:p>
        </p:txBody>
      </p:sp>
      <p:pic>
        <p:nvPicPr>
          <p:cNvPr id="130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01680" y="1500120"/>
            <a:ext cx="4198680" cy="442872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301680" y="228600"/>
            <a:ext cx="8534160" cy="7585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300" u="sng">
                <a:solidFill>
                  <a:srgbClr val="00a3d6"/>
                </a:solidFill>
                <a:latin typeface="Georgia"/>
              </a:rPr>
              <a:t>Алоэ (</a:t>
            </a:r>
            <a:r>
              <a:rPr lang="ru-RU" sz="3300" u="sng">
                <a:solidFill>
                  <a:srgbClr val="00a3d6"/>
                </a:solidFill>
                <a:latin typeface="Georgia"/>
              </a:rPr>
              <a:t>Aloe)</a:t>
            </a:r>
            <a:endParaRPr/>
          </a:p>
        </p:txBody>
      </p:sp>
      <p:sp>
        <p:nvSpPr>
          <p:cNvPr id="132" name="TextShape 2"/>
          <p:cNvSpPr txBox="1"/>
          <p:nvPr/>
        </p:nvSpPr>
        <p:spPr>
          <a:xfrm>
            <a:off x="4800600" y="1371600"/>
            <a:ext cx="4038120" cy="46814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1100">
                <a:solidFill>
                  <a:srgbClr val="ffffff"/>
                </a:solidFill>
                <a:latin typeface="Georgia"/>
              </a:rPr>
              <a:t>Для лечения хронического бронхита, бронхопневмоний, туберкулеза легких первой и второй стадий с успехом применяли внутрь следующую смесь: 1 ч. листьев алоэ, 2 ч. свиного жира (можно заменить сливочным маслом или барсучьим салом), 2 ч. меда. Эту смесь выдерживают в течение 5 ч при высокой температуре в духовке. Больные принимают полученное лекарство по одной чайной ложке с молоком 3 раза в день.</a:t>
            </a:r>
            <a:r>
              <a:rPr lang="ru-RU" sz="1100">
                <a:solidFill>
                  <a:srgbClr val="ffffff"/>
                </a:solidFill>
                <a:latin typeface="Georgia"/>
              </a:rPr>
              <a:t>
</a:t>
            </a:r>
            <a:r>
              <a:rPr lang="ru-RU" sz="1100">
                <a:solidFill>
                  <a:srgbClr val="ffffff"/>
                </a:solidFill>
                <a:latin typeface="Georgia"/>
              </a:rPr>
              <a:t>Для лечения туберкулеза у детей им в течение 20-25 дней 3 раза в день по чайной ложке давали сок алоэ с молоком. При необходимости курс повторяли через 10-15 дней. После этого у детей наблюдалась прибавка в весе, улучшался аппетит, снижалась температура, возрастало содержание лейкоцитов в крови.</a:t>
            </a:r>
            <a:r>
              <a:rPr lang="ru-RU" sz="1100">
                <a:solidFill>
                  <a:srgbClr val="ffffff"/>
                </a:solidFill>
                <a:latin typeface="Georgia"/>
              </a:rPr>
              <a:t>
</a:t>
            </a:r>
            <a:r>
              <a:rPr lang="ru-RU" sz="1100">
                <a:solidFill>
                  <a:srgbClr val="ffffff"/>
                </a:solidFill>
                <a:latin typeface="Georgia"/>
              </a:rPr>
              <a:t>На долго незаживающие раны и язвы различного происхождения рекомендуется накладывать свежие листья алоэ со снятой кожицей или измельченную мякоть листа с соком в виде примочек, меняя их через каждые 2 ч. Таким образом, алоэ используют при лечении широкого круга заболеваний, связанных с необходимостью восстановления тканей или внутренних органов, в которых нарушен обмен веществ. Тем не менее в ряде случаев применение алоэ противопоказано: при острых заболеваниях желудочно-кишечного тракта, острых заболеваниях почек, беременности, геморрое, при обострении сердечно-сосудистых заболеваний и при туберкулезе легких, осложненном кровохарканьем.</a:t>
            </a:r>
            <a:r>
              <a:rPr lang="ru-RU" sz="1100">
                <a:solidFill>
                  <a:srgbClr val="ffffff"/>
                </a:solidFill>
                <a:latin typeface="Georgia"/>
              </a:rPr>
              <a:t>
</a:t>
            </a:r>
            <a:r>
              <a:rPr lang="ru-RU" sz="1100">
                <a:solidFill>
                  <a:srgbClr val="ffffff"/>
                </a:solidFill>
                <a:latin typeface="Georgia"/>
              </a:rPr>
              <a:t>Во многих случаях механизмы положительного воздействия алоэ остаются непознанными.</a:t>
            </a:r>
            <a:endParaRPr/>
          </a:p>
        </p:txBody>
      </p:sp>
      <p:pic>
        <p:nvPicPr>
          <p:cNvPr id="133" name="Содержимое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1285920"/>
            <a:ext cx="4428720" cy="4714560"/>
          </a:xfrm>
          <a:prstGeom prst="rect">
            <a:avLst/>
          </a:prstGeom>
          <a:ln w="9360">
            <a:noFill/>
          </a:ln>
        </p:spPr>
      </p:pic>
    </p:spTree>
  </p:cSld>
  <p:transition spd="slow"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