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64" r:id="rId4"/>
    <p:sldId id="259" r:id="rId5"/>
    <p:sldId id="260" r:id="rId6"/>
    <p:sldId id="262" r:id="rId7"/>
    <p:sldId id="263" r:id="rId8"/>
    <p:sldId id="258" r:id="rId9"/>
    <p:sldId id="265" r:id="rId10"/>
    <p:sldId id="261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Январь</a:t>
            </a:r>
            <a:r>
              <a:rPr lang="ru-RU" baseline="0" dirty="0" smtClean="0"/>
              <a:t> 2013г</a:t>
            </a:r>
            <a:endParaRPr lang="en-US" dirty="0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Значения Y</c:v>
                </c:pt>
              </c:strCache>
            </c:strRef>
          </c:tx>
          <c:xVal>
            <c:numRef>
              <c:f>Лист1!$A$2:$A$6</c:f>
              <c:numCache>
                <c:formatCode>General</c:formatCode>
                <c:ptCount val="5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20</c:v>
                </c:pt>
              </c:numCache>
            </c:numRef>
          </c:xVal>
          <c:yVal>
            <c:numRef>
              <c:f>Лист1!$B$2:$B$6</c:f>
              <c:numCache>
                <c:formatCode>General</c:formatCode>
                <c:ptCount val="5"/>
                <c:pt idx="0">
                  <c:v>-17</c:v>
                </c:pt>
                <c:pt idx="1">
                  <c:v>-25</c:v>
                </c:pt>
                <c:pt idx="2">
                  <c:v>-10</c:v>
                </c:pt>
                <c:pt idx="3">
                  <c:v>-15</c:v>
                </c:pt>
                <c:pt idx="4">
                  <c:v>5</c:v>
                </c:pt>
              </c:numCache>
            </c:numRef>
          </c:yVal>
          <c:smooth val="1"/>
        </c:ser>
        <c:axId val="131562112"/>
        <c:axId val="131568000"/>
      </c:scatterChart>
      <c:valAx>
        <c:axId val="1315621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ru-RU"/>
          </a:p>
        </c:txPr>
        <c:crossAx val="131568000"/>
        <c:crosses val="autoZero"/>
        <c:crossBetween val="midCat"/>
      </c:valAx>
      <c:valAx>
        <c:axId val="1315680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solidFill>
                  <a:schemeClr val="tx2"/>
                </a:solidFill>
              </a:defRPr>
            </a:pPr>
            <a:endParaRPr lang="ru-RU"/>
          </a:p>
        </c:txPr>
        <c:crossAx val="131562112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</a:defRPr>
            </a:pPr>
            <a:r>
              <a:rPr lang="ru-RU" dirty="0" smtClean="0">
                <a:solidFill>
                  <a:srgbClr val="002060"/>
                </a:solidFill>
              </a:rPr>
              <a:t>Подарки на Новый год</a:t>
            </a:r>
            <a:endParaRPr lang="ru-RU" dirty="0">
              <a:solidFill>
                <a:srgbClr val="002060"/>
              </a:solidFill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подарки</c:v>
                </c:pt>
              </c:strCache>
            </c:strRef>
          </c:tx>
          <c:spPr>
            <a:ln w="38100">
              <a:solidFill>
                <a:schemeClr val="accent3"/>
              </a:solidFill>
            </a:ln>
          </c:spPr>
          <c:dPt>
            <c:idx val="0"/>
            <c:spPr>
              <a:solidFill>
                <a:schemeClr val="accent5">
                  <a:lumMod val="75000"/>
                </a:schemeClr>
              </a:solidFill>
              <a:ln w="38100">
                <a:solidFill>
                  <a:schemeClr val="accent3"/>
                </a:solidFill>
              </a:ln>
            </c:spPr>
          </c:dPt>
          <c:dPt>
            <c:idx val="1"/>
            <c:spPr>
              <a:solidFill>
                <a:srgbClr val="FF0000"/>
              </a:solidFill>
              <a:ln w="38100">
                <a:solidFill>
                  <a:schemeClr val="accent3"/>
                </a:solidFill>
              </a:ln>
            </c:spPr>
          </c:dPt>
          <c:dPt>
            <c:idx val="2"/>
            <c:spPr>
              <a:solidFill>
                <a:srgbClr val="00B0F0"/>
              </a:solidFill>
              <a:ln w="38100">
                <a:solidFill>
                  <a:schemeClr val="accent3"/>
                </a:solidFill>
              </a:ln>
            </c:spPr>
          </c:dPt>
          <c:dPt>
            <c:idx val="3"/>
            <c:spPr>
              <a:solidFill>
                <a:srgbClr val="7030A0"/>
              </a:solidFill>
              <a:ln w="38100">
                <a:solidFill>
                  <a:schemeClr val="accent3"/>
                </a:solidFill>
              </a:ln>
            </c:spPr>
          </c:dPt>
          <c:dPt>
            <c:idx val="4"/>
            <c:spPr>
              <a:solidFill>
                <a:srgbClr val="00B050"/>
              </a:solidFill>
              <a:ln w="38100">
                <a:solidFill>
                  <a:schemeClr val="accent3"/>
                </a:solidFill>
              </a:ln>
            </c:spPr>
          </c:dPt>
          <c:dPt>
            <c:idx val="5"/>
            <c:spPr>
              <a:solidFill>
                <a:srgbClr val="FFFF00"/>
              </a:solidFill>
              <a:ln w="38100">
                <a:solidFill>
                  <a:schemeClr val="accent3"/>
                </a:solidFill>
              </a:ln>
            </c:spPr>
          </c:dPt>
          <c:dLbls>
            <c:txPr>
              <a:bodyPr/>
              <a:lstStyle/>
              <a:p>
                <a:pPr>
                  <a:defRPr sz="12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inEnd"/>
            <c:showVal val="1"/>
            <c:showLeaderLines val="1"/>
          </c:dLbls>
          <c:cat>
            <c:strRef>
              <c:f>'Лист1'!$A$2:$A$7</c:f>
              <c:strCache>
                <c:ptCount val="6"/>
                <c:pt idx="0">
                  <c:v>сладости</c:v>
                </c:pt>
                <c:pt idx="1">
                  <c:v>игрушки</c:v>
                </c:pt>
                <c:pt idx="2">
                  <c:v>украшения</c:v>
                </c:pt>
                <c:pt idx="3">
                  <c:v>одежда</c:v>
                </c:pt>
                <c:pt idx="4">
                  <c:v>косметика</c:v>
                </c:pt>
                <c:pt idx="5">
                  <c:v>техника</c:v>
                </c:pt>
              </c:strCache>
            </c:strRef>
          </c:cat>
          <c:val>
            <c:numRef>
              <c:f>'Лист1'!$B$2:$B$7</c:f>
              <c:numCache>
                <c:formatCode>General</c:formatCode>
                <c:ptCount val="6"/>
                <c:pt idx="0">
                  <c:v>45</c:v>
                </c:pt>
                <c:pt idx="1">
                  <c:v>25</c:v>
                </c:pt>
                <c:pt idx="2">
                  <c:v>10</c:v>
                </c:pt>
                <c:pt idx="3">
                  <c:v>5</c:v>
                </c:pt>
                <c:pt idx="4">
                  <c:v>10</c:v>
                </c:pt>
                <c:pt idx="5">
                  <c:v>15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6263867933431573"/>
          <c:y val="0.18726823853953345"/>
          <c:w val="0.23736132066568469"/>
          <c:h val="0.60449887119460544"/>
        </c:manualLayout>
      </c:layout>
      <c:txPr>
        <a:bodyPr/>
        <a:lstStyle/>
        <a:p>
          <a:pPr>
            <a:defRPr sz="1600" b="1">
              <a:solidFill>
                <a:srgbClr val="002060"/>
              </a:solidFill>
            </a:defRPr>
          </a:pPr>
          <a:endParaRPr lang="ru-RU"/>
        </a:p>
      </c:txPr>
    </c:legend>
    <c:plotVisOnly val="1"/>
  </c:chart>
  <c:spPr>
    <a:ln w="3175"/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311150"/>
            <a:ext cx="6227762" cy="1109663"/>
          </a:xfr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052513"/>
            <a:ext cx="6227762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632075"/>
            <a:ext cx="1909762" cy="36052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2632075"/>
            <a:ext cx="5581650" cy="36052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3143250"/>
            <a:ext cx="3744912" cy="3094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3143250"/>
            <a:ext cx="3746500" cy="3094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6320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3143250"/>
            <a:ext cx="7643812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" y="260648"/>
            <a:ext cx="5184775" cy="2664296"/>
          </a:xfrm>
          <a:noFill/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</a:rPr>
              <a:t>С Новым годом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</a:rPr>
              <a:t>!</a:t>
            </a:r>
            <a:br>
              <a:rPr lang="ru-RU" dirty="0" smtClean="0">
                <a:solidFill>
                  <a:schemeClr val="bg1"/>
                </a:solidFill>
                <a:latin typeface="Tahoma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Tahoma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ahoma" pitchFamily="34" charset="0"/>
              </a:rPr>
            </a:br>
            <a:r>
              <a:rPr lang="ru-RU" sz="2400" dirty="0" smtClean="0">
                <a:solidFill>
                  <a:schemeClr val="bg2"/>
                </a:solidFill>
                <a:latin typeface="Tahoma" pitchFamily="34" charset="0"/>
              </a:rPr>
              <a:t>Внеклассное мероприятие по математике для 6-7 класса</a:t>
            </a:r>
            <a:endParaRPr lang="uk-UA" sz="2400" dirty="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91880" y="5805264"/>
            <a:ext cx="5328592" cy="864096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Автор: Кускова </a:t>
            </a:r>
            <a:r>
              <a:rPr lang="ru-RU" sz="2000" dirty="0" smtClean="0">
                <a:solidFill>
                  <a:srgbClr val="002060"/>
                </a:solidFill>
              </a:rPr>
              <a:t>Т.В</a:t>
            </a:r>
            <a:r>
              <a:rPr lang="ru-RU" sz="2000" dirty="0" smtClean="0">
                <a:solidFill>
                  <a:srgbClr val="002060"/>
                </a:solidFill>
              </a:rPr>
              <a:t>., учитель математики МОУ «Седановская СОШ»</a:t>
            </a:r>
            <a:endParaRPr lang="ru-RU" sz="2000" dirty="0">
              <a:solidFill>
                <a:srgbClr val="002060"/>
              </a:solidFill>
            </a:endParaRPr>
          </a:p>
          <a:p>
            <a:endParaRPr lang="uk-UA" sz="20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Прямая соединительная линия 16"/>
          <p:cNvCxnSpPr/>
          <p:nvPr/>
        </p:nvCxnSpPr>
        <p:spPr>
          <a:xfrm>
            <a:off x="1475656" y="6237312"/>
            <a:ext cx="21602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51720" y="4581128"/>
            <a:ext cx="0" cy="1800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71800" y="4581128"/>
            <a:ext cx="0" cy="187220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404664"/>
            <a:ext cx="4896544" cy="1008112"/>
          </a:xfrm>
        </p:spPr>
        <p:txBody>
          <a:bodyPr/>
          <a:lstStyle/>
          <a:p>
            <a:endParaRPr lang="uk-UA" sz="3200" b="1" dirty="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6338" y="1196752"/>
            <a:ext cx="7643812" cy="5545361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altLang="ko-KR" sz="1800" dirty="0" smtClean="0">
                <a:latin typeface="Verdana" pitchFamily="34" charset="0"/>
                <a:ea typeface="굴림" charset="-127"/>
              </a:rPr>
              <a:t>		</a:t>
            </a:r>
            <a:r>
              <a:rPr lang="ru-RU" altLang="ko-KR" sz="2400" dirty="0" smtClean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Маша вырезает флажки для </a:t>
            </a:r>
          </a:p>
          <a:p>
            <a:pPr>
              <a:lnSpc>
                <a:spcPct val="150000"/>
              </a:lnSpc>
              <a:buNone/>
            </a:pPr>
            <a:r>
              <a:rPr lang="ru-RU" altLang="ko-KR" sz="2400" dirty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	 </a:t>
            </a:r>
            <a:r>
              <a:rPr lang="ru-RU" altLang="ko-KR" sz="2400" dirty="0" smtClean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   новогодней гирлянды на клетчатой бумаге. Какое наибольшее количество целых флажков можно разместить на листе клетчатой бумаги размером 7 на 12 клеток, если форма показана на рисунке.</a:t>
            </a:r>
            <a:endParaRPr lang="ru-RU" altLang="ko-KR" sz="2400" dirty="0">
              <a:solidFill>
                <a:srgbClr val="00206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uk-UA" sz="1800" dirty="0" smtClean="0"/>
          </a:p>
          <a:p>
            <a:pPr>
              <a:lnSpc>
                <a:spcPct val="80000"/>
              </a:lnSpc>
              <a:buNone/>
            </a:pPr>
            <a:r>
              <a:rPr lang="uk-UA" sz="1800" b="1" dirty="0" smtClean="0"/>
              <a:t>         </a:t>
            </a:r>
          </a:p>
          <a:p>
            <a:pPr>
              <a:lnSpc>
                <a:spcPct val="80000"/>
              </a:lnSpc>
              <a:buNone/>
            </a:pPr>
            <a:endParaRPr lang="uk-UA" sz="1800" b="1" dirty="0"/>
          </a:p>
          <a:p>
            <a:pPr>
              <a:lnSpc>
                <a:spcPct val="80000"/>
              </a:lnSpc>
              <a:buNone/>
            </a:pPr>
            <a:endParaRPr lang="uk-UA" sz="1800" b="1" dirty="0" smtClean="0"/>
          </a:p>
          <a:p>
            <a:pPr>
              <a:lnSpc>
                <a:spcPct val="80000"/>
              </a:lnSpc>
              <a:buNone/>
            </a:pPr>
            <a:endParaRPr lang="uk-UA" sz="1800" b="1" dirty="0"/>
          </a:p>
          <a:p>
            <a:pPr>
              <a:lnSpc>
                <a:spcPct val="80000"/>
              </a:lnSpc>
              <a:buNone/>
            </a:pPr>
            <a:r>
              <a:rPr lang="uk-UA" sz="1800" b="1" dirty="0" smtClean="0"/>
              <a:t>                 </a:t>
            </a:r>
            <a:endParaRPr lang="uk-UA" sz="18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051720" y="4797152"/>
            <a:ext cx="0" cy="144016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771800" y="4797152"/>
            <a:ext cx="0" cy="144016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051720" y="4797152"/>
            <a:ext cx="360040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411760" y="4797152"/>
            <a:ext cx="360040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51720" y="6237312"/>
            <a:ext cx="72008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547664" y="4797152"/>
            <a:ext cx="21602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75656" y="5157192"/>
            <a:ext cx="21602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75656" y="5517232"/>
            <a:ext cx="21602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75656" y="5877272"/>
            <a:ext cx="21602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411760" y="4509120"/>
            <a:ext cx="0" cy="1944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131840" y="4653136"/>
            <a:ext cx="0" cy="1800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691680" y="4581128"/>
            <a:ext cx="0" cy="1800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120978" cy="1728192"/>
          </a:xfrm>
        </p:spPr>
        <p:txBody>
          <a:bodyPr anchor="t"/>
          <a:lstStyle/>
          <a:p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1) Правда ли, что больше всего детей находят под ёлкой игрушки?</a:t>
            </a:r>
            <a:b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2) Правда ли, что украшения, одежду и косметику получают в подарок столько же, сколько игрушек?</a:t>
            </a:r>
            <a:b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3) Что дарят на Новый год реже всего? Чаще всего?</a:t>
            </a:r>
            <a:b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4) Задай вопрос по диаграмме своим одноклассникам</a:t>
            </a: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338" y="2492896"/>
            <a:ext cx="7643812" cy="388843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	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75656" y="2492896"/>
          <a:ext cx="669674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764704"/>
            <a:ext cx="6480720" cy="4896544"/>
          </a:xfrm>
          <a:noFill/>
        </p:spPr>
        <p:txBody>
          <a:bodyPr/>
          <a:lstStyle/>
          <a:p>
            <a:r>
              <a:rPr lang="ru-RU" sz="4800" dirty="0" smtClean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ahoma" pitchFamily="34" charset="0"/>
              </a:rPr>
              <a:t>С Новым</a:t>
            </a:r>
            <a:br>
              <a:rPr lang="ru-RU" sz="4800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sz="48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sz="48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ahoma" pitchFamily="34" charset="0"/>
              </a:rPr>
              <a:t>			годом!</a:t>
            </a:r>
            <a:endParaRPr lang="uk-UA" sz="4800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3968" y="5877272"/>
            <a:ext cx="4464496" cy="720080"/>
          </a:xfrm>
        </p:spPr>
        <p:txBody>
          <a:bodyPr/>
          <a:lstStyle/>
          <a:p>
            <a:endParaRPr lang="ru-RU" sz="2000" dirty="0">
              <a:solidFill>
                <a:schemeClr val="hlink"/>
              </a:solidFill>
            </a:endParaRPr>
          </a:p>
          <a:p>
            <a:endParaRPr lang="uk-UA" sz="20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620688"/>
            <a:ext cx="4896544" cy="1008112"/>
          </a:xfrm>
        </p:spPr>
        <p:txBody>
          <a:bodyPr/>
          <a:lstStyle/>
          <a:p>
            <a:endParaRPr lang="uk-UA" sz="3200" b="1" dirty="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2204864"/>
            <a:ext cx="7128792" cy="4537249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altLang="ko-KR" sz="1800" dirty="0" smtClean="0">
                <a:latin typeface="Verdana" pitchFamily="34" charset="0"/>
                <a:ea typeface="굴림" charset="-127"/>
              </a:rPr>
              <a:t>		</a:t>
            </a:r>
            <a:endParaRPr lang="ru-RU" altLang="ko-KR" sz="2400" b="1" dirty="0">
              <a:solidFill>
                <a:srgbClr val="00206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 algn="ctr">
              <a:lnSpc>
                <a:spcPct val="80000"/>
              </a:lnSpc>
              <a:buNone/>
            </a:pPr>
            <a:r>
              <a:rPr lang="uk-UA" sz="4000" b="1" dirty="0" smtClean="0">
                <a:solidFill>
                  <a:srgbClr val="0070C0"/>
                </a:solidFill>
                <a:latin typeface="Monotype Corsiva" pitchFamily="66" charset="0"/>
              </a:rPr>
              <a:t>Узор на </a:t>
            </a:r>
            <a:r>
              <a:rPr lang="uk-UA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окнах</a:t>
            </a:r>
            <a:r>
              <a:rPr lang="uk-UA" sz="4000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uk-UA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виртуозно</a:t>
            </a:r>
            <a:endParaRPr lang="uk-UA" sz="40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uk-UA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Рисует</a:t>
            </a:r>
            <a:r>
              <a:rPr lang="uk-UA" sz="4000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uk-UA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снежная</a:t>
            </a:r>
            <a:r>
              <a:rPr lang="uk-UA" sz="4000" b="1" dirty="0" smtClean="0">
                <a:solidFill>
                  <a:srgbClr val="0070C0"/>
                </a:solidFill>
                <a:latin typeface="Monotype Corsiva" pitchFamily="66" charset="0"/>
              </a:rPr>
              <a:t> зима.</a:t>
            </a:r>
          </a:p>
          <a:p>
            <a:pPr algn="ctr">
              <a:lnSpc>
                <a:spcPct val="80000"/>
              </a:lnSpc>
              <a:buNone/>
            </a:pPr>
            <a:r>
              <a:rPr lang="uk-UA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Тебя</a:t>
            </a:r>
            <a:r>
              <a:rPr lang="uk-UA" sz="4000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uk-UA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ждёт</a:t>
            </a:r>
            <a:r>
              <a:rPr lang="uk-UA" sz="4000" b="1" dirty="0" smtClean="0">
                <a:solidFill>
                  <a:srgbClr val="0070C0"/>
                </a:solidFill>
                <a:latin typeface="Monotype Corsiva" pitchFamily="66" charset="0"/>
              </a:rPr>
              <a:t>, друг, </a:t>
            </a:r>
            <a:r>
              <a:rPr lang="uk-UA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пока</a:t>
            </a:r>
            <a:r>
              <a:rPr lang="uk-UA" sz="4000" b="1" dirty="0" smtClean="0">
                <a:solidFill>
                  <a:srgbClr val="0070C0"/>
                </a:solidFill>
                <a:latin typeface="Monotype Corsiva" pitchFamily="66" charset="0"/>
              </a:rPr>
              <a:t> не </a:t>
            </a:r>
            <a:r>
              <a:rPr lang="uk-UA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поздно</a:t>
            </a:r>
            <a:r>
              <a:rPr lang="uk-UA" sz="4000" b="1" dirty="0" smtClean="0">
                <a:solidFill>
                  <a:srgbClr val="0070C0"/>
                </a:solidFill>
                <a:latin typeface="Monotype Corsiva" pitchFamily="66" charset="0"/>
              </a:rPr>
              <a:t>,</a:t>
            </a:r>
          </a:p>
          <a:p>
            <a:pPr algn="ctr">
              <a:lnSpc>
                <a:spcPct val="80000"/>
              </a:lnSpc>
              <a:buNone/>
            </a:pPr>
            <a:r>
              <a:rPr lang="uk-UA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Тренировка</a:t>
            </a:r>
            <a:r>
              <a:rPr lang="uk-UA" sz="4000" b="1" dirty="0" smtClean="0">
                <a:solidFill>
                  <a:srgbClr val="0070C0"/>
                </a:solidFill>
                <a:latin typeface="Monotype Corsiva" pitchFamily="66" charset="0"/>
              </a:rPr>
              <a:t> для ума!!!!</a:t>
            </a:r>
            <a:endParaRPr lang="uk-UA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404664"/>
            <a:ext cx="5184576" cy="2088232"/>
          </a:xfrm>
        </p:spPr>
        <p:txBody>
          <a:bodyPr/>
          <a:lstStyle/>
          <a:p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Скоро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стол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будет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накрыт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,</a:t>
            </a:r>
            <a:b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Снежинки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в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воздухе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кружатся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…</a:t>
            </a:r>
            <a:b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тот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задачу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победит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,</a:t>
            </a:r>
            <a:b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кто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сможет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сильно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постараться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!!!</a:t>
            </a:r>
            <a:endParaRPr lang="uk-UA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6338" y="2780928"/>
            <a:ext cx="7643812" cy="396118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altLang="ko-KR" sz="1800" dirty="0" smtClean="0">
                <a:latin typeface="Verdana" pitchFamily="34" charset="0"/>
                <a:ea typeface="굴림" charset="-127"/>
              </a:rPr>
              <a:t>		</a:t>
            </a:r>
            <a:r>
              <a:rPr lang="ru-RU" altLang="ko-KR" sz="2400" dirty="0" smtClean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Сани Деда Мороза развивают скорость 45км/ч, а сани Санта Клауса 31миль/ч.</a:t>
            </a:r>
          </a:p>
          <a:p>
            <a:pPr>
              <a:lnSpc>
                <a:spcPct val="150000"/>
              </a:lnSpc>
              <a:buNone/>
            </a:pPr>
            <a:r>
              <a:rPr lang="ru-RU" altLang="ko-KR" sz="2400" dirty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	</a:t>
            </a:r>
            <a:r>
              <a:rPr lang="ru-RU" altLang="ko-KR" sz="2400" dirty="0" smtClean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	На сколько км/ч скорость Деда Мороза меньше, чем скорость Санта Клауса? (Считайте, что в 1км 0,62мили)</a:t>
            </a:r>
          </a:p>
          <a:p>
            <a:pPr>
              <a:lnSpc>
                <a:spcPct val="150000"/>
              </a:lnSpc>
              <a:buNone/>
            </a:pPr>
            <a:r>
              <a:rPr lang="ru-RU" altLang="ko-KR" sz="2400" b="1" dirty="0" smtClean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Ответ: на 5км/ч</a:t>
            </a:r>
            <a:endParaRPr lang="ru-RU" altLang="ko-KR" sz="2400" b="1" dirty="0">
              <a:solidFill>
                <a:srgbClr val="00206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uk-UA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404664"/>
            <a:ext cx="4896544" cy="1008112"/>
          </a:xfrm>
        </p:spPr>
        <p:txBody>
          <a:bodyPr/>
          <a:lstStyle/>
          <a:p>
            <a:endParaRPr lang="uk-UA" sz="3200" b="1" dirty="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6338" y="2780928"/>
            <a:ext cx="7643812" cy="396118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altLang="ko-KR" sz="1800" dirty="0" smtClean="0">
                <a:latin typeface="Verdana" pitchFamily="34" charset="0"/>
                <a:ea typeface="굴림" charset="-127"/>
              </a:rPr>
              <a:t>		</a:t>
            </a:r>
            <a:r>
              <a:rPr lang="ru-RU" altLang="ko-KR" sz="2400" dirty="0" smtClean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Для приготовления рождественского пирога на 6 человек по рецепту нужно взять 50 граммов чернослива. Сколько граммов чернослива следует взять для пирога, рассчитанного на 21 человека?</a:t>
            </a:r>
          </a:p>
          <a:p>
            <a:pPr>
              <a:lnSpc>
                <a:spcPct val="150000"/>
              </a:lnSpc>
              <a:buNone/>
            </a:pPr>
            <a:r>
              <a:rPr lang="ru-RU" altLang="ko-KR" sz="2400" b="1" dirty="0" smtClean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Ответ: 175 гр.</a:t>
            </a:r>
            <a:endParaRPr lang="ru-RU" altLang="ko-KR" sz="2400" b="1" dirty="0">
              <a:solidFill>
                <a:srgbClr val="00206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uk-UA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260648"/>
            <a:ext cx="6048672" cy="2088232"/>
          </a:xfrm>
        </p:spPr>
        <p:txBody>
          <a:bodyPr/>
          <a:lstStyle/>
          <a:p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   На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рисунке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показано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изменение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температуры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воздуха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в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Великом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Устюге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в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январе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2013г. </a:t>
            </a:r>
            <a:b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</a:b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По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горизонтали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указывается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дата, по вертикали – температура.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Определите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по рисунку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разность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между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наименьшей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и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наибольшей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 температурами </a:t>
            </a:r>
            <a:r>
              <a:rPr lang="uk-UA" sz="2000" dirty="0" err="1" smtClean="0">
                <a:solidFill>
                  <a:schemeClr val="tx2"/>
                </a:solidFill>
                <a:latin typeface="Tahoma" pitchFamily="34" charset="0"/>
              </a:rPr>
              <a:t>января</a:t>
            </a:r>
            <a:r>
              <a:rPr lang="uk-UA" sz="2000" dirty="0" smtClean="0">
                <a:solidFill>
                  <a:schemeClr val="tx2"/>
                </a:solidFill>
                <a:latin typeface="Tahoma" pitchFamily="34" charset="0"/>
              </a:rPr>
              <a:t>.</a:t>
            </a:r>
            <a:endParaRPr lang="uk-UA" sz="2000" dirty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6338" y="2708920"/>
            <a:ext cx="7643812" cy="403319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altLang="ko-KR" sz="1800" dirty="0" smtClean="0">
                <a:latin typeface="Verdana" pitchFamily="34" charset="0"/>
                <a:ea typeface="굴림" charset="-127"/>
              </a:rPr>
              <a:t>		</a:t>
            </a: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uk-UA" sz="18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47664" y="2780929"/>
          <a:ext cx="633670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404664"/>
            <a:ext cx="4896544" cy="1440160"/>
          </a:xfrm>
        </p:spPr>
        <p:txBody>
          <a:bodyPr/>
          <a:lstStyle/>
          <a:p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Уже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под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ёлкой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ждут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подарки,</a:t>
            </a:r>
            <a:b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Идут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приготовления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b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А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ты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реши-ка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для зарядки</a:t>
            </a:r>
            <a:b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вот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это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уравнение</a:t>
            </a:r>
            <a:endParaRPr lang="uk-UA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6338" y="2420888"/>
            <a:ext cx="7643812" cy="432122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altLang="ko-KR" sz="1800" dirty="0" smtClean="0">
                <a:latin typeface="Verdana" pitchFamily="34" charset="0"/>
                <a:ea typeface="굴림" charset="-127"/>
              </a:rPr>
              <a:t>	</a:t>
            </a:r>
            <a:r>
              <a:rPr lang="ru-RU" altLang="ko-KR" sz="2400" dirty="0" smtClean="0">
                <a:solidFill>
                  <a:srgbClr val="002060"/>
                </a:solidFill>
                <a:ea typeface="굴림" charset="-127"/>
              </a:rPr>
              <a:t>Маша на Новый год ждёт в гости друзей.</a:t>
            </a:r>
          </a:p>
          <a:p>
            <a:pPr>
              <a:lnSpc>
                <a:spcPct val="150000"/>
              </a:lnSpc>
              <a:buNone/>
            </a:pPr>
            <a:r>
              <a:rPr lang="ru-RU" altLang="ko-KR" sz="2400" dirty="0">
                <a:solidFill>
                  <a:srgbClr val="002060"/>
                </a:solidFill>
                <a:ea typeface="굴림" charset="-127"/>
              </a:rPr>
              <a:t>	</a:t>
            </a:r>
            <a:r>
              <a:rPr lang="ru-RU" altLang="ko-KR" sz="2400" dirty="0" smtClean="0">
                <a:solidFill>
                  <a:srgbClr val="002060"/>
                </a:solidFill>
                <a:ea typeface="굴림" charset="-127"/>
              </a:rPr>
              <a:t>Сколько гостей будет у Маши подскажет корень уравнения</a:t>
            </a:r>
          </a:p>
          <a:p>
            <a:pPr algn="ctr">
              <a:lnSpc>
                <a:spcPct val="150000"/>
              </a:lnSpc>
              <a:buNone/>
            </a:pPr>
            <a:r>
              <a:rPr lang="ru-RU" altLang="ko-KR" b="1" dirty="0" smtClean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5(х+3)-10=х+29</a:t>
            </a:r>
            <a:endParaRPr lang="ru-RU" altLang="ko-KR" b="1" dirty="0">
              <a:solidFill>
                <a:srgbClr val="00206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150000"/>
              </a:lnSpc>
              <a:buNone/>
            </a:pPr>
            <a:endParaRPr lang="ru-RU" altLang="ko-KR" sz="2400" dirty="0" smtClean="0">
              <a:solidFill>
                <a:srgbClr val="00206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ru-RU" altLang="ko-KR" sz="2400" b="1" dirty="0" smtClean="0">
                <a:solidFill>
                  <a:srgbClr val="002060"/>
                </a:solidFill>
                <a:latin typeface="Verdana" pitchFamily="34" charset="0"/>
                <a:ea typeface="굴림" charset="-127"/>
              </a:rPr>
              <a:t>Ответ: 6 чел.</a:t>
            </a:r>
            <a:endParaRPr lang="ru-RU" altLang="ko-KR" sz="2400" b="1" dirty="0">
              <a:solidFill>
                <a:srgbClr val="00206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uk-UA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404664"/>
            <a:ext cx="5472608" cy="1800200"/>
          </a:xfrm>
        </p:spPr>
        <p:txBody>
          <a:bodyPr/>
          <a:lstStyle/>
          <a:p>
            <a:pPr algn="ctr"/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Волшебный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праздник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к нам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спешит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,</a:t>
            </a:r>
            <a:b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совсем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недолго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ждать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!</a:t>
            </a:r>
            <a:b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Ну а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пока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,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коль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время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есть</a:t>
            </a:r>
            <a:r>
              <a:rPr lang="uk-UA" sz="2800" b="1" dirty="0">
                <a:solidFill>
                  <a:srgbClr val="002060"/>
                </a:solidFill>
                <a:latin typeface="Monotype Corsiva" pitchFamily="66" charset="0"/>
              </a:rPr>
              <a:t>,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Ты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порешай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uk-UA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опять</a:t>
            </a:r>
            <a:r>
              <a:rPr lang="uk-UA" sz="2800" b="1" dirty="0" smtClean="0">
                <a:solidFill>
                  <a:srgbClr val="002060"/>
                </a:solidFill>
                <a:latin typeface="Monotype Corsiva" pitchFamily="66" charset="0"/>
              </a:rPr>
              <a:t>!</a:t>
            </a:r>
            <a:endParaRPr lang="uk-UA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6338" y="2420888"/>
            <a:ext cx="7643812" cy="4321225"/>
          </a:xfrm>
        </p:spPr>
        <p:txBody>
          <a:bodyPr/>
          <a:lstStyle/>
          <a:p>
            <a:pPr>
              <a:buNone/>
            </a:pPr>
            <a:r>
              <a:rPr lang="ru-RU" altLang="ko-KR" sz="1800" dirty="0" smtClean="0">
                <a:latin typeface="Verdana" pitchFamily="34" charset="0"/>
                <a:ea typeface="굴림" charset="-127"/>
              </a:rPr>
              <a:t>	</a:t>
            </a:r>
          </a:p>
          <a:p>
            <a:pPr>
              <a:buNone/>
            </a:pPr>
            <a:r>
              <a:rPr lang="ru-RU" altLang="ko-KR" sz="2400" dirty="0" smtClean="0">
                <a:solidFill>
                  <a:srgbClr val="002060"/>
                </a:solidFill>
                <a:ea typeface="굴림" charset="-127"/>
              </a:rPr>
              <a:t>Дети слепили 2 снеговика.</a:t>
            </a:r>
            <a:endParaRPr lang="ru-RU" altLang="ko-KR" sz="2400" dirty="0">
              <a:solidFill>
                <a:srgbClr val="002060"/>
              </a:solidFill>
              <a:ea typeface="굴림" charset="-127"/>
            </a:endParaRPr>
          </a:p>
          <a:p>
            <a:pPr>
              <a:buNone/>
            </a:pPr>
            <a:r>
              <a:rPr lang="ru-RU" altLang="ko-KR" sz="2400" dirty="0" smtClean="0">
                <a:solidFill>
                  <a:srgbClr val="002060"/>
                </a:solidFill>
                <a:ea typeface="굴림" charset="-127"/>
              </a:rPr>
              <a:t>Высота одного 5/12 метра, </a:t>
            </a:r>
          </a:p>
          <a:p>
            <a:pPr>
              <a:buNone/>
            </a:pPr>
            <a:r>
              <a:rPr lang="ru-RU" altLang="ko-KR" sz="2400" dirty="0" smtClean="0">
                <a:solidFill>
                  <a:srgbClr val="002060"/>
                </a:solidFill>
                <a:ea typeface="굴림" charset="-127"/>
              </a:rPr>
              <a:t>высота второго на 23/30 метра больше.</a:t>
            </a:r>
          </a:p>
          <a:p>
            <a:pPr>
              <a:buNone/>
            </a:pPr>
            <a:r>
              <a:rPr lang="ru-RU" altLang="ko-KR" sz="2400" dirty="0" smtClean="0">
                <a:solidFill>
                  <a:srgbClr val="002060"/>
                </a:solidFill>
                <a:ea typeface="굴림" charset="-127"/>
              </a:rPr>
              <a:t>Найдите высоту второго снеговика.</a:t>
            </a:r>
          </a:p>
          <a:p>
            <a:pPr>
              <a:lnSpc>
                <a:spcPct val="150000"/>
              </a:lnSpc>
              <a:buNone/>
            </a:pPr>
            <a:endParaRPr lang="ru-RU" altLang="ko-KR" sz="2400" dirty="0" smtClean="0">
              <a:solidFill>
                <a:srgbClr val="00206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uk-U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836713"/>
            <a:ext cx="6553200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338" y="2492896"/>
            <a:ext cx="7643812" cy="388843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	Снегурочке захотелось узнать сколько подарков лежат в мешке Деда Мороза. Дедушка предложил ей найти значение выражения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67+ 0,143*(-10)(-10)(-10)=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	Полученный ответ укажет на количество подарков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548681"/>
            <a:ext cx="6553200" cy="12241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338" y="2636912"/>
            <a:ext cx="7643812" cy="3600376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Геометрической задачи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совсем не стоит опасаться!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Раз, два, готово! Это значит,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Можно и дальше отправляться!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00001 2">
      <a:dk1>
        <a:srgbClr val="4D4D4D"/>
      </a:dk1>
      <a:lt1>
        <a:srgbClr val="FFFFFF"/>
      </a:lt1>
      <a:dk2>
        <a:srgbClr val="000000"/>
      </a:dk2>
      <a:lt2>
        <a:srgbClr val="336699"/>
      </a:lt2>
      <a:accent1>
        <a:srgbClr val="CC0000"/>
      </a:accent1>
      <a:accent2>
        <a:srgbClr val="808080"/>
      </a:accent2>
      <a:accent3>
        <a:srgbClr val="FFFFFF"/>
      </a:accent3>
      <a:accent4>
        <a:srgbClr val="404040"/>
      </a:accent4>
      <a:accent5>
        <a:srgbClr val="E2AAAA"/>
      </a:accent5>
      <a:accent6>
        <a:srgbClr val="737373"/>
      </a:accent6>
      <a:hlink>
        <a:srgbClr val="663300"/>
      </a:hlink>
      <a:folHlink>
        <a:srgbClr val="EAEAEA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4D4D4D"/>
        </a:dk1>
        <a:lt1>
          <a:srgbClr val="FFFFFF"/>
        </a:lt1>
        <a:dk2>
          <a:srgbClr val="000000"/>
        </a:dk2>
        <a:lt2>
          <a:srgbClr val="0033CC"/>
        </a:lt2>
        <a:accent1>
          <a:srgbClr val="CC0000"/>
        </a:accent1>
        <a:accent2>
          <a:srgbClr val="FF7C80"/>
        </a:accent2>
        <a:accent3>
          <a:srgbClr val="FFFFFF"/>
        </a:accent3>
        <a:accent4>
          <a:srgbClr val="404040"/>
        </a:accent4>
        <a:accent5>
          <a:srgbClr val="E2AAAA"/>
        </a:accent5>
        <a:accent6>
          <a:srgbClr val="E77073"/>
        </a:accent6>
        <a:hlink>
          <a:srgbClr val="99CC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2">
        <a:dk1>
          <a:srgbClr val="4D4D4D"/>
        </a:dk1>
        <a:lt1>
          <a:srgbClr val="FFFFFF"/>
        </a:lt1>
        <a:dk2>
          <a:srgbClr val="000000"/>
        </a:dk2>
        <a:lt2>
          <a:srgbClr val="336699"/>
        </a:lt2>
        <a:accent1>
          <a:srgbClr val="CC0000"/>
        </a:accent1>
        <a:accent2>
          <a:srgbClr val="808080"/>
        </a:accent2>
        <a:accent3>
          <a:srgbClr val="FFFFFF"/>
        </a:accent3>
        <a:accent4>
          <a:srgbClr val="404040"/>
        </a:accent4>
        <a:accent5>
          <a:srgbClr val="E2AAAA"/>
        </a:accent5>
        <a:accent6>
          <a:srgbClr val="737373"/>
        </a:accent6>
        <a:hlink>
          <a:srgbClr val="6633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001 3">
        <a:dk1>
          <a:srgbClr val="4D4D4D"/>
        </a:dk1>
        <a:lt1>
          <a:srgbClr val="FFFFFF"/>
        </a:lt1>
        <a:dk2>
          <a:srgbClr val="000000"/>
        </a:dk2>
        <a:lt2>
          <a:srgbClr val="336699"/>
        </a:lt2>
        <a:accent1>
          <a:srgbClr val="FFCC00"/>
        </a:accent1>
        <a:accent2>
          <a:srgbClr val="CC3300"/>
        </a:accent2>
        <a:accent3>
          <a:srgbClr val="FFFFFF"/>
        </a:accent3>
        <a:accent4>
          <a:srgbClr val="404040"/>
        </a:accent4>
        <a:accent5>
          <a:srgbClr val="FFE2AA"/>
        </a:accent5>
        <a:accent6>
          <a:srgbClr val="B92D00"/>
        </a:accent6>
        <a:hlink>
          <a:srgbClr val="6633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147</TotalTime>
  <Words>88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template</vt:lpstr>
      <vt:lpstr>С Новым годом!  Внеклассное мероприятие по математике для 6-7 класса</vt:lpstr>
      <vt:lpstr>Слайд 2</vt:lpstr>
      <vt:lpstr>Скоро стол будет накрыт, Снежинки в воздухе кружатся… тот задачу победит, кто сможет сильно постараться!!!</vt:lpstr>
      <vt:lpstr>Слайд 4</vt:lpstr>
      <vt:lpstr>    На рисунке показано изменение температуры воздуха в Великом Устюге в январе 2013г.  По горизонтали указывается дата, по вертикали – температура. Определите по рисунку разность между наименьшей и наибольшей температурами января.</vt:lpstr>
      <vt:lpstr>Уже под ёлкой ждут подарки, Идут приготовления. А ты реши-ка для зарядки вот это уравнение</vt:lpstr>
      <vt:lpstr>Волшебный праздник к нам спешит, совсем недолго ждать! Ну а пока, коль время есть, Ты порешай опять!</vt:lpstr>
      <vt:lpstr>Слайд 8</vt:lpstr>
      <vt:lpstr>Слайд 9</vt:lpstr>
      <vt:lpstr>Слайд 10</vt:lpstr>
      <vt:lpstr>1) Правда ли, что больше всего детей находят под ёлкой игрушки? 2) Правда ли, что украшения, одежду и косметику получают в подарок столько же, сколько игрушек? 3) Что дарят на Новый год реже всего? Чаще всего?      4) Задай вопрос по диаграмме своим одноклассникам</vt:lpstr>
      <vt:lpstr> С Новым      годом!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Новым годом!</dc:title>
  <dc:creator>выке</dc:creator>
  <cp:lastModifiedBy>выке</cp:lastModifiedBy>
  <cp:revision>17</cp:revision>
  <dcterms:created xsi:type="dcterms:W3CDTF">2014-12-25T11:45:08Z</dcterms:created>
  <dcterms:modified xsi:type="dcterms:W3CDTF">2019-04-21T08:04:11Z</dcterms:modified>
</cp:coreProperties>
</file>