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1" autoAdjust="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50B0660-8388-40F6-B361-2BD7ED11484B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A52C80-C448-427A-BE38-7438E29A6F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static.diary.ru/userdir/8/7/7/0/877061/50154888.jpg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468" y="2894664"/>
            <a:ext cx="6035675" cy="3730625"/>
          </a:xfrm>
          <a:prstGeom prst="rect">
            <a:avLst/>
          </a:prstGeom>
          <a:noFill/>
        </p:spPr>
      </p:pic>
      <p:pic>
        <p:nvPicPr>
          <p:cNvPr id="1030" name="Picture 6" descr="http://market.hodak.biz/images/stories/Maslenica_su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05" y="84249"/>
            <a:ext cx="5905500" cy="400050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72143" y="4581128"/>
            <a:ext cx="2952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Подготовила: воспитатель Гордейко </a:t>
            </a:r>
            <a:r>
              <a:rPr lang="ru-RU" i="1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>Татьяна Александровна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+mj-ea"/>
                <a:cs typeface="+mj-cs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94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717032"/>
            <a:ext cx="38884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Утро... ПОНЕДЕЛЬНИК... Наступает  " ВСТРЕЧА".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Яркие салазки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с горочек скользят.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Целый день веселье. </a:t>
            </a:r>
            <a:endParaRPr lang="ru-RU" sz="2200" dirty="0" smtClean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 smtClean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Наступает </a:t>
            </a: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вечер...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Накатавшись вволю,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все блины едят.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 На первый день масленицы русский народ справлял встречу Чистой масленицы - широкой </a:t>
            </a:r>
            <a:r>
              <a:rPr lang="ru-RU" sz="2400" dirty="0" err="1"/>
              <a:t>боярыни.В</a:t>
            </a:r>
            <a:r>
              <a:rPr lang="ru-RU" sz="2400" dirty="0"/>
              <a:t> старину дети с утра выходили на улицу строить снежные горы.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9544" y="548680"/>
            <a:ext cx="3466082" cy="264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9218" name="Picture 2" descr="http://m.restoran.ua/storage/images/restoran/kiev/news/prazdniki/maslenitsa/maslenitsa-2012/2012-02-24-metla/maslenica-v-restorane-metla/1119325-1-rus-RU/Maslenica-v-restorane-Metla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925426"/>
            <a:ext cx="2727862" cy="36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28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 первому дню Масленицы устраивали горы, висячие качели, балаганы для скоморохов, столы со сладостями. Не кататься с гор и на качелях, не потешаться над скоморохами значило в старину - жить в горькой </a:t>
            </a:r>
            <a:r>
              <a:rPr lang="ru-RU" dirty="0" smtClean="0"/>
              <a:t>беде.</a:t>
            </a:r>
            <a:endParaRPr lang="ru-RU" dirty="0"/>
          </a:p>
        </p:txBody>
      </p:sp>
      <p:pic>
        <p:nvPicPr>
          <p:cNvPr id="3" name="Picture 5" descr="PETRUS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671888" cy="2903537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 descr="http://www.magput.ru/pics/large/528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5494634" cy="3659217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74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404664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err="1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ЗАиГРЫШИ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59175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FFCAAD">
                    <a:lumMod val="25000"/>
                  </a:srgb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 второй день Масленицы устраивали различные игры. Люди катались на санях, коньках, ледянках.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gorka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044552"/>
            <a:ext cx="36004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49255" y="3573016"/>
            <a:ext cx="266429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Закрывали лица смешными масками, верили, что в ином обличье и жизнь начнется другая – радостная и благополучная.</a:t>
            </a:r>
          </a:p>
        </p:txBody>
      </p:sp>
      <p:pic>
        <p:nvPicPr>
          <p:cNvPr id="7" name="Рисунок 6" descr="1231157916_image0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4015503"/>
            <a:ext cx="3890962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12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04664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ЛАКОМКА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Содержимое 3" descr="http://stat16.privet.ru/lr/0b0931ed473c3d466b4b9d8b6df874f6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1124745"/>
            <a:ext cx="5040560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830554" y="1050994"/>
            <a:ext cx="32403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SzPct val="95000"/>
            </a:pPr>
            <a:r>
              <a:rPr lang="ru-RU" sz="2200" kern="0" dirty="0" smtClean="0">
                <a:solidFill>
                  <a:srgbClr val="6B2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В </a:t>
            </a:r>
            <a:r>
              <a:rPr lang="ru-RU" sz="2200" kern="0" dirty="0">
                <a:solidFill>
                  <a:srgbClr val="6B2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этот день люди лакомились блинами. Блины пеклись из разной муки и с разными начинками: пшеничные, овсяные, гречневые, из пресного и кислого теста.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867423"/>
            <a:ext cx="38884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Тут СРЕДА подходит - "ЛАКОМКОЙ" зовётся.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Каждая хозяюшка  колдует у печи.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Кулебяки, сырники – всё им удаётся.</a:t>
            </a:r>
            <a:b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Пироги и блинчики – всё на стол мечи!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92858" y="5661248"/>
            <a:ext cx="37261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Люди шутили, рассказывали различные небылицы.</a:t>
            </a:r>
          </a:p>
        </p:txBody>
      </p:sp>
    </p:spTree>
    <p:extLst>
      <p:ext uri="{BB962C8B-B14F-4D97-AF65-F5344CB8AC3E}">
        <p14:creationId xmlns:p14="http://schemas.microsoft.com/office/powerpoint/2010/main" val="130186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261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ШИРОКИЙ ЧЕТВЕРГ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484784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А в ЧЕТВЕРГ - раздольный "РАЗГУЛЯЙ" приходит.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Ледяные крепости,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снежные бои...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Тройки с бубенцами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на поля выходят.</a:t>
            </a:r>
            <a:b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</a:br>
            <a:endParaRPr lang="ru-RU" sz="22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http://stat16.privet.ru/lr/0b090eb9d46aeb5a94f2f337a0648b38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1132983"/>
            <a:ext cx="55054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5661248"/>
            <a:ext cx="7272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 этот день возили чучело зимы, устраивали соревнования в силе и ловкости.</a:t>
            </a:r>
          </a:p>
        </p:txBody>
      </p:sp>
    </p:spTree>
    <p:extLst>
      <p:ext uri="{BB962C8B-B14F-4D97-AF65-F5344CB8AC3E}">
        <p14:creationId xmlns:p14="http://schemas.microsoft.com/office/powerpoint/2010/main" val="295408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ТЕЩИНЫ  </a:t>
            </a:r>
            <a:r>
              <a:rPr kumimoji="0" lang="ru-RU" sz="3600" b="0" i="0" u="none" strike="noStrike" kern="0" cap="all" spc="0" normalizeH="0" baseline="0" noProof="0" dirty="0" err="1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вЕЧЕРИНКИ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Содержимое 3" descr="http://stat16.privet.ru/lr/0b094e7a678757fd61cd0d9e8c0058c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32040" y="1196752"/>
            <a:ext cx="383953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1484784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Масленица</a:t>
            </a:r>
            <a:r>
              <a:rPr lang="ru-RU" sz="22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3200" b="1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это еще и  семейный праздник. Весна всегда связывалась с началом новой </a:t>
            </a:r>
            <a:r>
              <a:rPr lang="ru-RU" sz="3200" b="1" dirty="0" smtClean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жизни</a:t>
            </a:r>
            <a:r>
              <a:rPr lang="ru-RU" sz="3200" dirty="0" smtClean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200" dirty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09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9225" y="369530"/>
            <a:ext cx="5454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ЗОЛОВКИНЫ ПОСИДЕЛКИ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" name="Picture 12" descr="Картинка 22 из 8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255093"/>
            <a:ext cx="373221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3968" y="2882703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</a:rPr>
              <a:t>Этот день был всегда шумным, с ряжеными, играми, любимыми русскими забавами: катанием с гор на салазках, катание на лошадях.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4E3B3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269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4664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ПРОЩЕННОЕ ВОСКРЕСЕНЬЕ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40768"/>
            <a:ext cx="86764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Последний день Масленицы  - </a:t>
            </a:r>
            <a:r>
              <a:rPr lang="ru-RU" sz="2200" dirty="0" smtClean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самый важный день на всей масленичной неделе. Все, от мала до велика, просят друг у друга прощения, чтобы встретить весну с чистой совестью.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87034" y="31194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latin typeface="Cooper" pitchFamily="34" charset="0"/>
              </a:rPr>
              <a:t>Последний день Масленицы был самым шумным и весёлым. Устраивались соревнования</a:t>
            </a:r>
          </a:p>
        </p:txBody>
      </p:sp>
      <p:pic>
        <p:nvPicPr>
          <p:cNvPr id="6" name="Picture 5" descr="D:\Марина\праздники на руси\масленица\борьб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3505597" cy="232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D:\Марина\праздники на руси\масленица\бой в конном строю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8882" y="4689140"/>
            <a:ext cx="2736304" cy="2050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546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260648"/>
            <a:ext cx="4283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Дарили сделанные из белых и красных ниток </a:t>
            </a:r>
            <a:r>
              <a:rPr lang="ru-RU" sz="3200" dirty="0" err="1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мартенички</a:t>
            </a: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, куколки мальчика и девочки, - символ дружбы. </a:t>
            </a:r>
            <a:endParaRPr lang="ru-RU" sz="3200" dirty="0" smtClean="0">
              <a:solidFill>
                <a:srgbClr val="FFCAAD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 smtClean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Ими </a:t>
            </a: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взмахивали и приговаривали: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Ты прости меня, прости.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3200" dirty="0">
                <a:solidFill>
                  <a:srgbClr val="FFCAAD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Все обиды отпусти.</a:t>
            </a:r>
          </a:p>
        </p:txBody>
      </p:sp>
      <p:pic>
        <p:nvPicPr>
          <p:cNvPr id="3" name="Рисунок 6" descr="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1611092"/>
            <a:ext cx="3028573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1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арина\праздники на руси\масленица\event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2873"/>
            <a:ext cx="3714750" cy="556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1052736"/>
            <a:ext cx="4104456" cy="432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oper" pitchFamily="34" charset="0"/>
              </a:rPr>
              <a:t>Вечером устраивали большой костёр и Масленицу сжигали. Начинался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Cooper" pitchFamily="34" charset="0"/>
              </a:rPr>
              <a:t>пост.</a:t>
            </a:r>
          </a:p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 масленичного костра собиралось всегда много народу, было весело, звучало много песен. С Масленицей прощались и в шутку и всерьёз. Подбрасывая солому в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огонь.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3333FF"/>
              </a:solidFill>
              <a:latin typeface="Coop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40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zastavki.com/pictures/1600x1200/2011/Holidays_Carnival_Scarecrow_at_Shrovetide_027255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053"/>
            <a:ext cx="9144000" cy="6859588"/>
          </a:xfrm>
          <a:prstGeom prst="snipRoundRect">
            <a:avLst>
              <a:gd name="adj1" fmla="val 16667"/>
              <a:gd name="adj2" fmla="val 40687"/>
            </a:avLst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48680"/>
            <a:ext cx="6768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00CC00"/>
                </a:solidFill>
                <a:latin typeface="Arial" charset="0"/>
                <a:cs typeface="Arial" charset="0"/>
              </a:rPr>
              <a:t>Масленица – это проводы зимы и встреча весны</a:t>
            </a:r>
            <a:endParaRPr lang="ru-RU" sz="40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5" name="Picture 2" descr="https://encrypted-tbn2.google.com/images?q=tbn:ANd9GcSHd0EMYnourIsidlHDYeyjdK8ESeFTuadLGmXcIx3SKh0IVLd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6296" y="257631"/>
            <a:ext cx="1681163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72119"/>
            <a:ext cx="3968750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73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686800" cy="841248"/>
          </a:xfrm>
        </p:spPr>
        <p:txBody>
          <a:bodyPr>
            <a:norm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8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aby.ladybye.ru/wp-content/uploads/2012/02/200602270939-3410.ht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40261"/>
            <a:ext cx="2592288" cy="306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-fotki.yandex.ru/get/5506/21871983.3b/0_7339c_f1c4bce5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3302018"/>
            <a:ext cx="47434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0886" y="620688"/>
            <a:ext cx="48245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На Масленицу провожают зиму, встречают весеннее солнышко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65422" y="4437112"/>
            <a:ext cx="362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Масленица всегда была шумной, весёлой с песнями и играми</a:t>
            </a:r>
          </a:p>
        </p:txBody>
      </p:sp>
    </p:spTree>
    <p:extLst>
      <p:ext uri="{BB962C8B-B14F-4D97-AF65-F5344CB8AC3E}">
        <p14:creationId xmlns:p14="http://schemas.microsoft.com/office/powerpoint/2010/main" val="426818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edu.of.ru/attach.asp?a_no=1561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24114">
            <a:off x="906475" y="1298104"/>
            <a:ext cx="4395149" cy="466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0855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latin typeface="Cooper" pitchFamily="34" charset="0"/>
              </a:rPr>
              <a:t>Чтобы всё в будущем году было благополучно пели песенки-</a:t>
            </a:r>
            <a:r>
              <a:rPr lang="ru-RU" sz="2400" b="1" dirty="0" err="1">
                <a:solidFill>
                  <a:srgbClr val="3333FF"/>
                </a:solidFill>
                <a:latin typeface="Cooper" pitchFamily="34" charset="0"/>
              </a:rPr>
              <a:t>заклички</a:t>
            </a:r>
            <a:endParaRPr lang="ru-RU" sz="2400" b="1" dirty="0">
              <a:solidFill>
                <a:srgbClr val="3333FF"/>
              </a:solidFill>
              <a:latin typeface="Cooper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2289555"/>
            <a:ext cx="4139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Выходи, народ,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Становись у ворот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Весну закликать,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Зимушку провожать.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Весна, весна-красна,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Приди, весна, с радостью!</a:t>
            </a:r>
          </a:p>
        </p:txBody>
      </p:sp>
    </p:spTree>
    <p:extLst>
      <p:ext uri="{BB962C8B-B14F-4D97-AF65-F5344CB8AC3E}">
        <p14:creationId xmlns:p14="http://schemas.microsoft.com/office/powerpoint/2010/main" val="40572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latin typeface="Cooper" pitchFamily="34" charset="0"/>
              </a:rPr>
              <a:t>Всю неделю на Масленицу веселились, катались с горки, водили хороводы</a:t>
            </a:r>
          </a:p>
        </p:txBody>
      </p:sp>
      <p:pic>
        <p:nvPicPr>
          <p:cNvPr id="5122" name="Picture 2" descr="http://savepic.ru/34821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36430">
            <a:off x="435588" y="1349928"/>
            <a:ext cx="3696429" cy="5130411"/>
          </a:xfrm>
          <a:prstGeom prst="roundRect">
            <a:avLst>
              <a:gd name="adj" fmla="val 1824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017.radikal.ru/i414/1112/05/c221d56ae6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667619"/>
            <a:ext cx="4968552" cy="351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3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4406/101695605.dcd/0_9d495_c7d920de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874988" cy="391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83968" y="4367138"/>
            <a:ext cx="45158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Как на масленой неделе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Из трубы блины летели.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Ой, </a:t>
            </a:r>
            <a:r>
              <a:rPr lang="ru-RU" sz="24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блиночки</a:t>
            </a: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 мои,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Блины масленые,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Ой, блины, блины, блины,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err="1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Разрумяненькие</a:t>
            </a:r>
            <a:r>
              <a:rPr lang="ru-RU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249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05.radikal.ru/i178/1003/c6/6a63f05b1fe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686338" cy="311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01.chitalnya.ru/upload2/382/75249665277078745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564904"/>
            <a:ext cx="3768502" cy="3768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28454" y="620688"/>
            <a:ext cx="341899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3333FF"/>
                </a:solidFill>
                <a:latin typeface="Cooper" pitchFamily="34" charset="0"/>
              </a:rPr>
              <a:t>Румяный блин означал весеннее солнышко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293096"/>
            <a:ext cx="489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3333FF"/>
                </a:solidFill>
                <a:latin typeface="Cooper" pitchFamily="34" charset="0"/>
              </a:rPr>
              <a:t>И в наше время на Масленицу пекут блины. Это старинный русский обычай – встречать весну</a:t>
            </a:r>
          </a:p>
        </p:txBody>
      </p:sp>
    </p:spTree>
    <p:extLst>
      <p:ext uri="{BB962C8B-B14F-4D97-AF65-F5344CB8AC3E}">
        <p14:creationId xmlns:p14="http://schemas.microsoft.com/office/powerpoint/2010/main" val="281855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supercook.ru/images-maslenica/rus-masl-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503" y="1916832"/>
            <a:ext cx="56197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548680"/>
            <a:ext cx="59766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300" dirty="0">
                <a:solidFill>
                  <a:srgbClr val="0033CC"/>
                </a:solidFill>
              </a:rPr>
              <a:t>Каждый день Масленицы имеет свое название и обряды</a:t>
            </a:r>
            <a:br>
              <a:rPr lang="ru-RU" sz="2800" b="1" i="1" spc="300" dirty="0">
                <a:solidFill>
                  <a:srgbClr val="0033CC"/>
                </a:solidFill>
              </a:rPr>
            </a:br>
            <a:endParaRPr lang="ru-RU" sz="2800" spc="300" dirty="0"/>
          </a:p>
        </p:txBody>
      </p:sp>
    </p:spTree>
    <p:extLst>
      <p:ext uri="{BB962C8B-B14F-4D97-AF65-F5344CB8AC3E}">
        <p14:creationId xmlns:p14="http://schemas.microsoft.com/office/powerpoint/2010/main" val="42791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489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all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ВСТРЕЧА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Содержимое 3" descr="http://stat16.privet.ru/lr/0b096409036c0e775eb258f3b2a7cfbe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268760"/>
            <a:ext cx="583264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104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563</TotalTime>
  <Words>484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Arial Unicode MS</vt:lpstr>
      <vt:lpstr>Calibri</vt:lpstr>
      <vt:lpstr>Cooper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Заячий остров</dc:title>
  <dc:creator>Guest</dc:creator>
  <cp:lastModifiedBy>Татьяна Гордейко</cp:lastModifiedBy>
  <cp:revision>63</cp:revision>
  <dcterms:created xsi:type="dcterms:W3CDTF">2011-04-21T14:37:15Z</dcterms:created>
  <dcterms:modified xsi:type="dcterms:W3CDTF">2019-04-20T22:49:19Z</dcterms:modified>
</cp:coreProperties>
</file>