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1"/>
  </p:notesMasterIdLst>
  <p:sldIdLst>
    <p:sldId id="259" r:id="rId2"/>
    <p:sldId id="281" r:id="rId3"/>
    <p:sldId id="283" r:id="rId4"/>
    <p:sldId id="292" r:id="rId5"/>
    <p:sldId id="296" r:id="rId6"/>
    <p:sldId id="297" r:id="rId7"/>
    <p:sldId id="299" r:id="rId8"/>
    <p:sldId id="303" r:id="rId9"/>
    <p:sldId id="295" r:id="rId10"/>
    <p:sldId id="294" r:id="rId11"/>
    <p:sldId id="260" r:id="rId12"/>
    <p:sldId id="301" r:id="rId13"/>
    <p:sldId id="304" r:id="rId14"/>
    <p:sldId id="305" r:id="rId15"/>
    <p:sldId id="306" r:id="rId16"/>
    <p:sldId id="307" r:id="rId17"/>
    <p:sldId id="308" r:id="rId18"/>
    <p:sldId id="309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93" autoAdjust="0"/>
    <p:restoredTop sz="94660"/>
  </p:normalViewPr>
  <p:slideViewPr>
    <p:cSldViewPr>
      <p:cViewPr varScale="1">
        <p:scale>
          <a:sx n="60" d="100"/>
          <a:sy n="60" d="100"/>
        </p:scale>
        <p:origin x="-7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6B59C5-FA04-4997-A726-4211B32E04CF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C0FAA-10F0-4EDF-B2F7-29A1F2E1C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373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0FAA-10F0-4EDF-B2F7-29A1F2E1CFE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017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0FAA-10F0-4EDF-B2F7-29A1F2E1CFE4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290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433C1-EA71-4C8C-A280-951EB6F8A6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EC5BA-0435-40BA-8FF8-376C233BE0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099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F12FE-A825-495C-8909-BD284766A8D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533BF-AAA3-47FE-9D3A-44ACDCD117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810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8D53D-F1DC-443D-8781-795707F1762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corowina.ucoz.com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3935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0FEA2-0A88-4499-AE96-F9739AC8A18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corowina.ucoz.com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2339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62869-A72E-4474-8A01-2B8628367A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corowina.ucoz.com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321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72757-DDA1-4B9A-96E6-915DCCEE54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EF518-AE4B-4B8E-A3D1-3D27180A6BE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363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35554-9E53-4C62-8D51-4CA11B306C5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85C05-532F-4F87-B733-4F0B1597F04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243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B1C33-3029-461B-911F-6741CDABD2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E2D48-CDA6-47CF-9549-CA8526B55CF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416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DCBEA-E856-490E-998C-7577E7A55DA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C4CC2-5C3E-4D70-BE6F-CE38A64FDD9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644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E6B7A-1A3B-4791-8866-60AB9B533EB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762E1-C81C-49B8-90EF-C7844F72BF4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553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1A4B7-8E61-4998-9808-9EE7553554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B4810-9644-45EE-B2A8-6F3B2A41BCC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83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5B480-0555-4F9A-8824-558EFFF5157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2762E-72AF-4E70-B1EF-9DCC179B3FC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560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13EAA-E675-4201-B4E7-502A46D4FA2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5C013-E7E4-47FE-A263-92A2EDABA4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417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029" name="Рисунок 7" descr="0_75c96_b715e7d3_XL.jpeg"/>
          <p:cNvPicPr>
            <a:picLocks noChangeAspect="1"/>
          </p:cNvPicPr>
          <p:nvPr userDrawn="1"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23" b="123"/>
          <a:stretch>
            <a:fillRect/>
          </a:stretch>
        </p:blipFill>
        <p:spPr bwMode="auto">
          <a:xfrm>
            <a:off x="71438" y="71438"/>
            <a:ext cx="2000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FA0FC0E-7CBE-4660-A632-50E465BB62C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corowina.ucoz.com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556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8024" y="2482587"/>
            <a:ext cx="4032448" cy="417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solidFill>
                <a:srgbClr val="000000"/>
              </a:solidFill>
              <a:latin typeface="Times New Roman"/>
              <a:ea typeface="Calibri"/>
              <a:cs typeface="Calibri"/>
            </a:endParaRP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7477"/>
            <a:ext cx="8568952" cy="1497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1560" y="1690063"/>
            <a:ext cx="8208912" cy="6176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r>
              <a:rPr lang="ru-RU" sz="2800" dirty="0" smtClean="0">
                <a:solidFill>
                  <a:prstClr val="black"/>
                </a:solidFill>
                <a:ea typeface="+mj-ea"/>
                <a:cs typeface="+mj-cs"/>
              </a:rPr>
              <a:t>Организация </a:t>
            </a:r>
            <a:r>
              <a:rPr lang="ru-RU" sz="2800" dirty="0">
                <a:solidFill>
                  <a:prstClr val="black"/>
                </a:solidFill>
                <a:ea typeface="+mj-ea"/>
                <a:cs typeface="+mj-cs"/>
              </a:rPr>
              <a:t>образовательного пространства на </a:t>
            </a:r>
            <a:r>
              <a:rPr lang="ru-RU" sz="2800" dirty="0" smtClean="0">
                <a:solidFill>
                  <a:prstClr val="black"/>
                </a:solidFill>
                <a:ea typeface="+mj-ea"/>
                <a:cs typeface="+mj-cs"/>
              </a:rPr>
              <a:t>участке </a:t>
            </a:r>
            <a:r>
              <a:rPr lang="ru-RU" sz="2800" dirty="0">
                <a:solidFill>
                  <a:prstClr val="black"/>
                </a:solidFill>
                <a:ea typeface="+mj-ea"/>
                <a:cs typeface="+mj-cs"/>
              </a:rPr>
              <a:t>детского </a:t>
            </a:r>
            <a:r>
              <a:rPr lang="ru-RU" sz="2800" dirty="0" smtClean="0">
                <a:solidFill>
                  <a:prstClr val="black"/>
                </a:solidFill>
                <a:ea typeface="+mj-ea"/>
                <a:cs typeface="+mj-cs"/>
              </a:rPr>
              <a:t>сада.</a:t>
            </a:r>
          </a:p>
          <a:p>
            <a:pPr lvl="0" algn="r">
              <a:lnSpc>
                <a:spcPct val="115000"/>
              </a:lnSpc>
              <a:spcAft>
                <a:spcPts val="1000"/>
              </a:spcAft>
            </a:pPr>
            <a:endParaRPr lang="ru-RU" sz="2000" dirty="0" smtClean="0">
              <a:solidFill>
                <a:srgbClr val="000000"/>
              </a:solidFill>
              <a:latin typeface="Times New Roman"/>
              <a:ea typeface="Calibri"/>
              <a:cs typeface="Calibri"/>
            </a:endParaRPr>
          </a:p>
          <a:p>
            <a:pPr lvl="0" algn="r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solidFill>
                <a:srgbClr val="000000"/>
              </a:solidFill>
              <a:latin typeface="Times New Roman"/>
              <a:ea typeface="Calibri"/>
              <a:cs typeface="Calibri"/>
            </a:endParaRPr>
          </a:p>
          <a:p>
            <a:pPr lvl="0" algn="r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Выполнила </a:t>
            </a:r>
            <a:endParaRPr lang="ru-RU" sz="2000" dirty="0">
              <a:solidFill>
                <a:srgbClr val="000000"/>
              </a:solidFill>
              <a:latin typeface="Times New Roman"/>
              <a:ea typeface="Calibri"/>
              <a:cs typeface="Calibri"/>
            </a:endParaRPr>
          </a:p>
          <a:p>
            <a:pPr lvl="0" algn="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воспитатель </a:t>
            </a:r>
          </a:p>
          <a:p>
            <a:pPr lvl="0" algn="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1 </a:t>
            </a:r>
            <a:r>
              <a:rPr lang="ru-RU" sz="2000" dirty="0" err="1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кв.категории</a:t>
            </a:r>
            <a:endParaRPr lang="ru-RU" sz="2000" dirty="0">
              <a:solidFill>
                <a:srgbClr val="000000"/>
              </a:solidFill>
              <a:latin typeface="Times New Roman"/>
              <a:ea typeface="Calibri"/>
              <a:cs typeface="Calibri"/>
            </a:endParaRPr>
          </a:p>
          <a:p>
            <a:pPr lvl="0" algn="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 Смирнова А. В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.</a:t>
            </a: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Calibri"/>
                <a:cs typeface="Calibri"/>
              </a:rPr>
              <a:t>2019 г. </a:t>
            </a:r>
            <a:endParaRPr lang="ru-RU" sz="2000" dirty="0">
              <a:solidFill>
                <a:srgbClr val="000000"/>
              </a:solidFill>
              <a:latin typeface="Times New Roman"/>
              <a:ea typeface="Calibri"/>
              <a:cs typeface="Calibri"/>
            </a:endParaRPr>
          </a:p>
          <a:p>
            <a:endParaRPr lang="ru-RU" sz="4000" dirty="0">
              <a:solidFill>
                <a:prstClr val="black"/>
              </a:solidFill>
              <a:ea typeface="+mj-ea"/>
              <a:cs typeface="+mj-cs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426412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Подвижные игры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Поляна сказок, музей </a:t>
            </a:r>
            <a:r>
              <a:rPr lang="ru-RU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игрушек,игровые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дворики и павильончики.</a:t>
            </a:r>
            <a:endParaRPr lang="ru-RU" sz="2400" dirty="0"/>
          </a:p>
        </p:txBody>
      </p:sp>
      <p:pic>
        <p:nvPicPr>
          <p:cNvPr id="4" name="Рисунок 3" descr="https://www.maam.ru/upload/blogs/detsad-1290105-150729419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051395"/>
            <a:ext cx="1584176" cy="1457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C:\Users\ASUS\Desktop\DSCN17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003" y="3223477"/>
            <a:ext cx="1906212" cy="1429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0070C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Индивидуальная работа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1765067"/>
          </a:xfrm>
        </p:spPr>
        <p:txBody>
          <a:bodyPr/>
          <a:lstStyle/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None/>
            </a:pPr>
            <a:r>
              <a:rPr lang="ru-RU" sz="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15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Разноцветные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гирлянды и фонарики, летний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сад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" name="Picture 3" descr="C:\Users\ASUS\Desktop\DSCN17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740" y="3008208"/>
            <a:ext cx="1929211" cy="1446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ASUS\Desktop\DSCN177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96953"/>
            <a:ext cx="1944216" cy="145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0589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Самостоятельные игры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/>
              <a:t>город на песке.</a:t>
            </a:r>
            <a:endParaRPr lang="ru-RU" sz="2400" dirty="0"/>
          </a:p>
        </p:txBody>
      </p:sp>
      <p:pic>
        <p:nvPicPr>
          <p:cNvPr id="5" name="Picture 3" descr="C:\Users\ASUS\Desktop\DSCN17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49357"/>
            <a:ext cx="1872208" cy="140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SUS\Desktop\DSCN17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384" y="2392894"/>
            <a:ext cx="1957539" cy="1468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3793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sz="2400" dirty="0" smtClean="0"/>
              <a:t>труд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Для работы на участке: грабли, колышки, лейки, ведра, лопаты, совки</a:t>
            </a:r>
            <a:r>
              <a:rPr lang="ru-RU" sz="2400" dirty="0" smtClean="0"/>
              <a:t>.</a:t>
            </a:r>
            <a:r>
              <a:rPr lang="ru-RU" sz="2400" dirty="0"/>
              <a:t> Труд детей в природе организую в виде индивидуальных и коллективных поручений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ASUS\Desktop\im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00" y="2768093"/>
            <a:ext cx="1757884" cy="131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SUS\Desktop\821842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852936"/>
            <a:ext cx="1835696" cy="1376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4255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sz="2400" dirty="0" smtClean="0"/>
              <a:t>Старший возраст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Наблюдения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Метеоплощадка(солнечные, цветочные, песочные, водяные часы), музей под открытым небом (ветряная мельница, колодезный журавль, ворота, лавочка и т.д.),воздушные змеи, шары, цветочный фонтан,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город.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ASUS\Desktop\DSCN09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3397316"/>
            <a:ext cx="1944215" cy="1458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SUS\Desktop\DSCN09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296369"/>
            <a:ext cx="1525784" cy="114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72739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/>
          <a:lstStyle/>
          <a:p>
            <a:r>
              <a:rPr lang="ru-RU" sz="2400" dirty="0" smtClean="0"/>
              <a:t>Подвижные игры</a:t>
            </a:r>
            <a:endParaRPr lang="ru-RU" sz="2400" dirty="0"/>
          </a:p>
        </p:txBody>
      </p:sp>
      <p:pic>
        <p:nvPicPr>
          <p:cNvPr id="4" name="Picture 4" descr="C:\Users\ASUS\Desktop\DSCN182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33056"/>
            <a:ext cx="1800200" cy="1349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ASUS\Desktop\DSCN18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420" y="3861049"/>
            <a:ext cx="1728192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1859340"/>
            <a:ext cx="86092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Подвижные игры можно дополнять или заменять  спортивными упражнениями, а в старшем дошкольном возрасте - спортивными играми, играми с элементами соревнований.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спортивным играм относятся: городки, баскетбол, бадминтон, настольный теннис,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футбол. Так же приветствуются классики, прыгалки через веревку, скакалку и т.д.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Дорожки здоровья.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31023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Индивидуальная работа</a:t>
            </a:r>
            <a:endParaRPr lang="ru-RU" sz="2400" dirty="0"/>
          </a:p>
        </p:txBody>
      </p:sp>
      <p:pic>
        <p:nvPicPr>
          <p:cNvPr id="5" name="Picture 3" descr="C:\Users\Анна\Desktop\Алевтина\P100090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20072" y="2708920"/>
            <a:ext cx="1649148" cy="1368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2" descr="C:\Users\ASUS\Desktop\DSCN184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348880"/>
            <a:ext cx="1872207" cy="14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785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r>
              <a:rPr lang="ru-RU" sz="2400" dirty="0" smtClean="0"/>
              <a:t>Самостоятельные игры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самостоятельная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игровая деятельность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прогулке, продуктивная деятельность 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изобразительная,конструирование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лепка, труд).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Природный материал, бросовый, опыты.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http://svatovo.ws/pic/news/big_6_201158543133b0e1_best-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869160"/>
            <a:ext cx="2016225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ttp://img1.liveinternet.ru/images/attach/c/4/80/74/80074507_4663906_1a7196ba11a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580886"/>
            <a:ext cx="2016224" cy="1513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://arh-city.ru/images/photos/medium/article66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643472"/>
            <a:ext cx="2077010" cy="1523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05763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sz="2400" dirty="0" smtClean="0"/>
              <a:t>труд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640960" cy="5976664"/>
          </a:xfrm>
        </p:spPr>
        <p:txBody>
          <a:bodyPr/>
          <a:lstStyle/>
          <a:p>
            <a:pPr marL="82296" lvl="0" indent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None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Привлечение детей к сбору игрушек;</a:t>
            </a:r>
          </a:p>
          <a:p>
            <a:pPr marL="82296" lvl="0" indent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None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Оказание посильной помощи по наведению порядка на прогулочном участке </a:t>
            </a:r>
          </a:p>
          <a:p>
            <a:pPr marL="82296" lvl="0" indent="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None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Уход  за цветущими растениями на цветниках, за овощами на огороде.</a:t>
            </a:r>
          </a:p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None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Любое трудовое поручение осуществляется под контролем воспитателя.</a:t>
            </a:r>
          </a:p>
          <a:p>
            <a:pPr marL="365760" lvl="0" indent="-283464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3891A7"/>
              </a:buClr>
              <a:buSzPct val="80000"/>
              <a:buNone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конце прогулки совместно с детьми  следует оценить выполнение поручений.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873" y="3203240"/>
            <a:ext cx="1593912" cy="159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021" y="3573017"/>
            <a:ext cx="1674603" cy="1224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49125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lvl="1" indent="0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зависимости от целей и задач прогулки воспитатель предварительно готовит необходимый выносной материал, пособия для различных видов детской деятельности, соответствующее санитарно-гигиеническим требованиям.</a:t>
            </a:r>
          </a:p>
          <a:p>
            <a:endParaRPr lang="ru-RU" dirty="0"/>
          </a:p>
        </p:txBody>
      </p:sp>
      <p:pic>
        <p:nvPicPr>
          <p:cNvPr id="4098" name="Picture 2" descr="https://avatars.mds.yandex.net/get-pdb/936249/5b62dcb8-8d10-47c5-9bd9-30a98be0b12b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996953"/>
            <a:ext cx="1833347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098" y="2793792"/>
            <a:ext cx="1025150" cy="1499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091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Г.А. Сперанский писал: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"День, проведённый ребёнком без прогулки, потерян для его здоровья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ASUS\Desktop\DSCN1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09933"/>
            <a:ext cx="2016224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SUS\Desktop\DSCN096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501008"/>
            <a:ext cx="2016224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000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312267"/>
            <a:ext cx="8136904" cy="3456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11111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Участок группы является частью развивающего пространства. Так как в летний период, когда большую часть времени дети проводят на свежем воздухе, то вопрос организации развивающей среды на летних участках становится очень актуальным. Поэтому в летний период нужно разнообразить предметно- развивающую среду на участке и наполнить ее новыми атрибутами для игр и исследований.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341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Проектирование территории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Младший возраст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Наблюдения</a:t>
            </a: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етний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сад, цветочный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город(яркие, привлекательные для малышей цветы: настурции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ноготки, анютины глазки 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), оборудование для отпечатков на песке.</a:t>
            </a:r>
          </a:p>
          <a:p>
            <a:pPr marL="0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ASUS\Desktop\DSCN09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068960"/>
            <a:ext cx="2304256" cy="1588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Игры с песком и водой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песочная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горка,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песочница с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разноцветным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Песком.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556793"/>
            <a:ext cx="2700336" cy="1421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ASUS\Desktop\DSCN18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501008"/>
            <a:ext cx="2336400" cy="175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325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/>
          <a:lstStyle/>
          <a:p>
            <a:r>
              <a:rPr lang="ru-RU" sz="2400" dirty="0" smtClean="0"/>
              <a:t>Подвижные игры</a:t>
            </a:r>
            <a:endParaRPr lang="ru-RU" sz="2400" dirty="0"/>
          </a:p>
        </p:txBody>
      </p:sp>
      <p:pic>
        <p:nvPicPr>
          <p:cNvPr id="5" name="Рисунок 4" descr="https://www.maam.ru/upload/blogs/b75845e11d272566e63ebb142fc873e8.jp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9" y="3587675"/>
            <a:ext cx="2016224" cy="149750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Игровые дворики, музей игрушек</a:t>
            </a: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G:\фото 2018 + день воспитателя\DSCN178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07489"/>
            <a:ext cx="2016224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ASUS\Desktop\DSCN098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204236"/>
            <a:ext cx="1537008" cy="1152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763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/>
          <a:lstStyle/>
          <a:p>
            <a:r>
              <a:rPr lang="ru-RU" sz="2400" dirty="0" smtClean="0"/>
              <a:t>Индивидуальная работа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разноцветные бумажные гирлянды, фонарики, ветровые бумажные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бабочки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4" name="Рисунок 3" descr="https://avatars.mds.yandex.net/get-pdb/1357339/3c98dcfc-c3ae-450d-935e-867cdf4ba3bd/s1200?webp=fals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01932"/>
            <a:ext cx="2160240" cy="11110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3" descr="C:\Users\ASUS\Desktop\DSCN18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890275"/>
            <a:ext cx="1881933" cy="1534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ASUS\Desktop\DSCN097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212976"/>
            <a:ext cx="1490965" cy="1987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525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sz="2400" dirty="0" smtClean="0"/>
              <a:t>труд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Труд детей младшего дошкольного </a:t>
            </a:r>
            <a:r>
              <a:rPr lang="ru-RU" sz="2400" dirty="0" smtClean="0"/>
              <a:t>возраста</a:t>
            </a:r>
            <a:r>
              <a:rPr lang="ru-RU" sz="2400" dirty="0"/>
              <a:t> организуется взрослыми</a:t>
            </a:r>
            <a:r>
              <a:rPr lang="ru-RU" sz="2400" dirty="0" smtClean="0"/>
              <a:t>. Расширять </a:t>
            </a:r>
            <a:r>
              <a:rPr lang="ru-RU" sz="2400" dirty="0"/>
              <a:t>кругозор наблюдений за трудом взрослых. Обращать внимание на то, что и как делает взрослый, зачем он выполняет те или иные действия. Поддерживать желание помогать </a:t>
            </a:r>
            <a:r>
              <a:rPr lang="ru-RU" sz="2400" dirty="0" err="1" smtClean="0"/>
              <a:t>взрослым</a:t>
            </a:r>
            <a:r>
              <a:rPr lang="ru-RU" sz="2400" dirty="0" err="1"/>
              <a:t>«Поливаем</a:t>
            </a:r>
            <a:r>
              <a:rPr lang="ru-RU" sz="2400" dirty="0"/>
              <a:t> цветы», «Собираем листочки и веточки</a:t>
            </a:r>
            <a:r>
              <a:rPr lang="ru-RU" sz="2400" dirty="0" smtClean="0"/>
              <a:t>». Труд рядом.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1027" name="Picture 3" descr="C:\Users\ASUS\Desktop\img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48760"/>
            <a:ext cx="2027909" cy="1520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553294"/>
            <a:ext cx="2520280" cy="1416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3068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Средний возраст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Наблюдения:</a:t>
            </a:r>
          </a:p>
          <a:p>
            <a:pPr marL="0" lvl="0" indent="0">
              <a:buNone/>
            </a:pP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Сад непрерывного цветения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разноцветные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ручейки</a:t>
            </a:r>
          </a:p>
          <a:p>
            <a:pPr marL="0" lvl="0" indent="0">
              <a:buNone/>
            </a:pP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банки с подкрашенной водой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www.maam.ru/upload/blogs/detsad-220362-141833929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2903966"/>
            <a:ext cx="1440160" cy="1389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:\Users\ASUS\Desktop\DSCN10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75" y="2996952"/>
            <a:ext cx="2099325" cy="1601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338</Words>
  <Application>Microsoft Office PowerPoint</Application>
  <PresentationFormat>Экран (4:3)</PresentationFormat>
  <Paragraphs>60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2_Тема Office</vt:lpstr>
      <vt:lpstr>Презентация PowerPoint</vt:lpstr>
      <vt:lpstr>Г.А. Сперанский писал:</vt:lpstr>
      <vt:lpstr>Презентация PowerPoint</vt:lpstr>
      <vt:lpstr>Проектирование территории</vt:lpstr>
      <vt:lpstr>Игры с песком и водой</vt:lpstr>
      <vt:lpstr>Подвижные игры</vt:lpstr>
      <vt:lpstr>Индивидуальная работа</vt:lpstr>
      <vt:lpstr>труд</vt:lpstr>
      <vt:lpstr>Средний возраст</vt:lpstr>
      <vt:lpstr>Подвижные игры</vt:lpstr>
      <vt:lpstr>Индивидуальная работа</vt:lpstr>
      <vt:lpstr>Самостоятельные игры</vt:lpstr>
      <vt:lpstr>труд</vt:lpstr>
      <vt:lpstr>Старший возраст</vt:lpstr>
      <vt:lpstr>Подвижные игры</vt:lpstr>
      <vt:lpstr>Индивидуальная работа</vt:lpstr>
      <vt:lpstr>Самостоятельные игры</vt:lpstr>
      <vt:lpstr>труд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45</cp:revision>
  <dcterms:created xsi:type="dcterms:W3CDTF">2019-04-07T05:15:36Z</dcterms:created>
  <dcterms:modified xsi:type="dcterms:W3CDTF">2019-04-21T03:39:21Z</dcterms:modified>
</cp:coreProperties>
</file>